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41" r:id="rId3"/>
    <p:sldId id="351" r:id="rId4"/>
    <p:sldId id="325" r:id="rId5"/>
    <p:sldId id="337" r:id="rId6"/>
    <p:sldId id="328" r:id="rId7"/>
    <p:sldId id="340" r:id="rId8"/>
    <p:sldId id="352" r:id="rId9"/>
    <p:sldId id="339" r:id="rId10"/>
    <p:sldId id="346" r:id="rId11"/>
    <p:sldId id="330" r:id="rId12"/>
    <p:sldId id="343" r:id="rId13"/>
    <p:sldId id="345" r:id="rId14"/>
    <p:sldId id="338" r:id="rId15"/>
    <p:sldId id="332" r:id="rId16"/>
    <p:sldId id="350" r:id="rId17"/>
    <p:sldId id="3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Users\Charles%20Varsity\Desktop\SAIP\ABCG\ABC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Charles%20Varsity\Desktop\SAIP\ABCG\ABC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ZA" sz="1800" b="0">
                <a:solidFill>
                  <a:schemeClr val="tx1"/>
                </a:solidFill>
              </a:rPr>
              <a:t>Number</a:t>
            </a:r>
            <a:r>
              <a:rPr lang="en-ZA" sz="1800" b="0" baseline="0">
                <a:solidFill>
                  <a:schemeClr val="tx1"/>
                </a:solidFill>
              </a:rPr>
              <a:t> of Clear-Sky days for a given month</a:t>
            </a:r>
            <a:endParaRPr lang="en-ZA" sz="1800" b="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Sheet2!$A$4</c:f>
              <c:strCache>
                <c:ptCount val="1"/>
                <c:pt idx="0">
                  <c:v>Mar-18</c:v>
                </c:pt>
              </c:strCache>
            </c:strRef>
          </c:tx>
          <c:spPr>
            <a:solidFill>
              <a:schemeClr val="accent1"/>
            </a:solidFill>
            <a:ln>
              <a:noFill/>
            </a:ln>
            <a:effectLst/>
          </c:spPr>
          <c:invertIfNegative val="0"/>
          <c:val>
            <c:numRef>
              <c:f>Sheet2!$B$4</c:f>
              <c:numCache>
                <c:formatCode>General</c:formatCode>
                <c:ptCount val="1"/>
                <c:pt idx="0">
                  <c:v>0</c:v>
                </c:pt>
              </c:numCache>
            </c:numRef>
          </c:val>
          <c:extLst>
            <c:ext xmlns:c16="http://schemas.microsoft.com/office/drawing/2014/chart" uri="{C3380CC4-5D6E-409C-BE32-E72D297353CC}">
              <c16:uniqueId val="{00000000-32F9-4EA1-89E6-29272E9A98E0}"/>
            </c:ext>
          </c:extLst>
        </c:ser>
        <c:ser>
          <c:idx val="1"/>
          <c:order val="1"/>
          <c:tx>
            <c:strRef>
              <c:f>Sheet2!$A$5</c:f>
              <c:strCache>
                <c:ptCount val="1"/>
                <c:pt idx="0">
                  <c:v>Apr-18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Sheet2!$B$5</c:f>
              <c:numCache>
                <c:formatCode>General</c:formatCode>
                <c:ptCount val="1"/>
                <c:pt idx="0">
                  <c:v>5</c:v>
                </c:pt>
              </c:numCache>
            </c:numRef>
          </c:val>
          <c:extLst>
            <c:ext xmlns:c16="http://schemas.microsoft.com/office/drawing/2014/chart" uri="{C3380CC4-5D6E-409C-BE32-E72D297353CC}">
              <c16:uniqueId val="{00000001-32F9-4EA1-89E6-29272E9A98E0}"/>
            </c:ext>
          </c:extLst>
        </c:ser>
        <c:ser>
          <c:idx val="2"/>
          <c:order val="2"/>
          <c:tx>
            <c:strRef>
              <c:f>Sheet2!$A$6</c:f>
              <c:strCache>
                <c:ptCount val="1"/>
                <c:pt idx="0">
                  <c:v>May-18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Sheet2!$B$6</c:f>
              <c:numCache>
                <c:formatCode>General</c:formatCode>
                <c:ptCount val="1"/>
                <c:pt idx="0">
                  <c:v>11</c:v>
                </c:pt>
              </c:numCache>
            </c:numRef>
          </c:val>
          <c:extLst>
            <c:ext xmlns:c16="http://schemas.microsoft.com/office/drawing/2014/chart" uri="{C3380CC4-5D6E-409C-BE32-E72D297353CC}">
              <c16:uniqueId val="{00000002-32F9-4EA1-89E6-29272E9A98E0}"/>
            </c:ext>
          </c:extLst>
        </c:ser>
        <c:ser>
          <c:idx val="3"/>
          <c:order val="3"/>
          <c:tx>
            <c:strRef>
              <c:f>Sheet2!$A$7</c:f>
              <c:strCache>
                <c:ptCount val="1"/>
                <c:pt idx="0">
                  <c:v>Mar-19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Sheet2!$B$7</c:f>
              <c:numCache>
                <c:formatCode>General</c:formatCode>
                <c:ptCount val="1"/>
                <c:pt idx="0">
                  <c:v>2</c:v>
                </c:pt>
              </c:numCache>
            </c:numRef>
          </c:val>
          <c:extLst>
            <c:ext xmlns:c16="http://schemas.microsoft.com/office/drawing/2014/chart" uri="{C3380CC4-5D6E-409C-BE32-E72D297353CC}">
              <c16:uniqueId val="{00000003-32F9-4EA1-89E6-29272E9A98E0}"/>
            </c:ext>
          </c:extLst>
        </c:ser>
        <c:ser>
          <c:idx val="4"/>
          <c:order val="4"/>
          <c:tx>
            <c:strRef>
              <c:f>Sheet2!$A$8</c:f>
              <c:strCache>
                <c:ptCount val="1"/>
                <c:pt idx="0">
                  <c:v>Apr-19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Sheet2!$B$8</c:f>
              <c:numCache>
                <c:formatCode>General</c:formatCode>
                <c:ptCount val="1"/>
                <c:pt idx="0">
                  <c:v>5</c:v>
                </c:pt>
              </c:numCache>
            </c:numRef>
          </c:val>
          <c:extLst>
            <c:ext xmlns:c16="http://schemas.microsoft.com/office/drawing/2014/chart" uri="{C3380CC4-5D6E-409C-BE32-E72D297353CC}">
              <c16:uniqueId val="{00000004-32F9-4EA1-89E6-29272E9A98E0}"/>
            </c:ext>
          </c:extLst>
        </c:ser>
        <c:ser>
          <c:idx val="5"/>
          <c:order val="5"/>
          <c:tx>
            <c:strRef>
              <c:f>Sheet2!$A$9</c:f>
              <c:strCache>
                <c:ptCount val="1"/>
                <c:pt idx="0">
                  <c:v>May-19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Sheet2!$B$9</c:f>
              <c:numCache>
                <c:formatCode>General</c:formatCode>
                <c:ptCount val="1"/>
                <c:pt idx="0">
                  <c:v>18</c:v>
                </c:pt>
              </c:numCache>
            </c:numRef>
          </c:val>
          <c:extLst>
            <c:ext xmlns:c16="http://schemas.microsoft.com/office/drawing/2014/chart" uri="{C3380CC4-5D6E-409C-BE32-E72D297353CC}">
              <c16:uniqueId val="{00000005-32F9-4EA1-89E6-29272E9A98E0}"/>
            </c:ext>
          </c:extLst>
        </c:ser>
        <c:ser>
          <c:idx val="6"/>
          <c:order val="6"/>
          <c:tx>
            <c:strRef>
              <c:f>Sheet2!$A$10</c:f>
              <c:strCache>
                <c:ptCount val="1"/>
                <c:pt idx="0">
                  <c:v>Mar-20</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Sheet2!$B$10</c:f>
              <c:numCache>
                <c:formatCode>General</c:formatCode>
                <c:ptCount val="1"/>
                <c:pt idx="0">
                  <c:v>1</c:v>
                </c:pt>
              </c:numCache>
            </c:numRef>
          </c:val>
          <c:extLst>
            <c:ext xmlns:c16="http://schemas.microsoft.com/office/drawing/2014/chart" uri="{C3380CC4-5D6E-409C-BE32-E72D297353CC}">
              <c16:uniqueId val="{00000006-32F9-4EA1-89E6-29272E9A98E0}"/>
            </c:ext>
          </c:extLst>
        </c:ser>
        <c:ser>
          <c:idx val="7"/>
          <c:order val="7"/>
          <c:tx>
            <c:strRef>
              <c:f>Sheet2!$A$11</c:f>
              <c:strCache>
                <c:ptCount val="1"/>
                <c:pt idx="0">
                  <c:v>Apr-20</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Sheet2!$B$11</c:f>
              <c:numCache>
                <c:formatCode>General</c:formatCode>
                <c:ptCount val="1"/>
                <c:pt idx="0">
                  <c:v>4</c:v>
                </c:pt>
              </c:numCache>
            </c:numRef>
          </c:val>
          <c:extLst>
            <c:ext xmlns:c16="http://schemas.microsoft.com/office/drawing/2014/chart" uri="{C3380CC4-5D6E-409C-BE32-E72D297353CC}">
              <c16:uniqueId val="{00000007-32F9-4EA1-89E6-29272E9A98E0}"/>
            </c:ext>
          </c:extLst>
        </c:ser>
        <c:ser>
          <c:idx val="8"/>
          <c:order val="8"/>
          <c:tx>
            <c:strRef>
              <c:f>Sheet2!$A$12</c:f>
              <c:strCache>
                <c:ptCount val="1"/>
                <c:pt idx="0">
                  <c:v>May-20</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Sheet2!$B$12</c:f>
              <c:numCache>
                <c:formatCode>General</c:formatCode>
                <c:ptCount val="1"/>
                <c:pt idx="0">
                  <c:v>19</c:v>
                </c:pt>
              </c:numCache>
            </c:numRef>
          </c:val>
          <c:extLst>
            <c:ext xmlns:c16="http://schemas.microsoft.com/office/drawing/2014/chart" uri="{C3380CC4-5D6E-409C-BE32-E72D297353CC}">
              <c16:uniqueId val="{00000008-32F9-4EA1-89E6-29272E9A98E0}"/>
            </c:ext>
          </c:extLst>
        </c:ser>
        <c:dLbls>
          <c:showLegendKey val="0"/>
          <c:showVal val="0"/>
          <c:showCatName val="0"/>
          <c:showSerName val="0"/>
          <c:showPercent val="0"/>
          <c:showBubbleSize val="0"/>
        </c:dLbls>
        <c:gapWidth val="219"/>
        <c:overlap val="-27"/>
        <c:axId val="648958760"/>
        <c:axId val="648950888"/>
      </c:barChart>
      <c:catAx>
        <c:axId val="648958760"/>
        <c:scaling>
          <c:orientation val="minMax"/>
        </c:scaling>
        <c:delete val="1"/>
        <c:axPos val="b"/>
        <c:numFmt formatCode="General" sourceLinked="1"/>
        <c:majorTickMark val="none"/>
        <c:minorTickMark val="none"/>
        <c:tickLblPos val="nextTo"/>
        <c:crossAx val="648950888"/>
        <c:crosses val="autoZero"/>
        <c:auto val="1"/>
        <c:lblAlgn val="ctr"/>
        <c:lblOffset val="100"/>
        <c:noMultiLvlLbl val="0"/>
      </c:catAx>
      <c:valAx>
        <c:axId val="648950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48958760"/>
        <c:crosses val="autoZero"/>
        <c:crossBetween val="between"/>
      </c:valAx>
      <c:spPr>
        <a:solidFill>
          <a:schemeClr val="bg1"/>
        </a:solid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Pt>
            <c:idx val="8"/>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636C-4B63-88F8-FF7DCE2733FD}"/>
              </c:ext>
            </c:extLst>
          </c:dPt>
          <c:dPt>
            <c:idx val="10"/>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1-636C-4B63-88F8-FF7DCE2733FD}"/>
              </c:ext>
            </c:extLst>
          </c:dPt>
          <c:dPt>
            <c:idx val="11"/>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2-636C-4B63-88F8-FF7DCE2733FD}"/>
              </c:ext>
            </c:extLst>
          </c:dPt>
          <c:dPt>
            <c:idx val="12"/>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3-636C-4B63-88F8-FF7DCE2733FD}"/>
              </c:ext>
            </c:extLst>
          </c:dPt>
          <c:dPt>
            <c:idx val="14"/>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4-636C-4B63-88F8-FF7DCE2733FD}"/>
              </c:ext>
            </c:extLst>
          </c:dPt>
          <c:dPt>
            <c:idx val="15"/>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5-636C-4B63-88F8-FF7DCE2733FD}"/>
              </c:ext>
            </c:extLst>
          </c:dPt>
          <c:dPt>
            <c:idx val="1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6-636C-4B63-88F8-FF7DCE2733FD}"/>
              </c:ext>
            </c:extLst>
          </c:dPt>
          <c:xVal>
            <c:numRef>
              <c:f>Sheet1!$S$3:$S$19</c:f>
              <c:numCache>
                <c:formatCode>0.000</c:formatCode>
                <c:ptCount val="17"/>
                <c:pt idx="0">
                  <c:v>0.77726676797554206</c:v>
                </c:pt>
                <c:pt idx="1">
                  <c:v>0.74261438687329684</c:v>
                </c:pt>
                <c:pt idx="2">
                  <c:v>0.73280422282969548</c:v>
                </c:pt>
                <c:pt idx="3">
                  <c:v>0.68328651731253087</c:v>
                </c:pt>
                <c:pt idx="4">
                  <c:v>0.95033663720318584</c:v>
                </c:pt>
                <c:pt idx="5">
                  <c:v>0.91655128784564355</c:v>
                </c:pt>
                <c:pt idx="6">
                  <c:v>0.79976848517030608</c:v>
                </c:pt>
                <c:pt idx="7">
                  <c:v>0.77101363670953349</c:v>
                </c:pt>
                <c:pt idx="8">
                  <c:v>0.75356568696953896</c:v>
                </c:pt>
                <c:pt idx="9">
                  <c:v>0.69831534906626203</c:v>
                </c:pt>
                <c:pt idx="10">
                  <c:v>0.93761009458111033</c:v>
                </c:pt>
                <c:pt idx="11">
                  <c:v>0.82238242814637219</c:v>
                </c:pt>
                <c:pt idx="12">
                  <c:v>0.75783834528073679</c:v>
                </c:pt>
                <c:pt idx="13">
                  <c:v>0.75438887919162967</c:v>
                </c:pt>
                <c:pt idx="14">
                  <c:v>0.71872118758750181</c:v>
                </c:pt>
                <c:pt idx="15">
                  <c:v>0.70159361254220198</c:v>
                </c:pt>
                <c:pt idx="16">
                  <c:v>0.68893672165454256</c:v>
                </c:pt>
              </c:numCache>
            </c:numRef>
          </c:xVal>
          <c:yVal>
            <c:numRef>
              <c:f>Sheet1!$T$3:$T$19</c:f>
              <c:numCache>
                <c:formatCode>0.00</c:formatCode>
                <c:ptCount val="17"/>
                <c:pt idx="0">
                  <c:v>834.32180000000005</c:v>
                </c:pt>
                <c:pt idx="1">
                  <c:v>794.16899999999998</c:v>
                </c:pt>
                <c:pt idx="2">
                  <c:v>774.61739999999998</c:v>
                </c:pt>
                <c:pt idx="3">
                  <c:v>706.22990000000004</c:v>
                </c:pt>
                <c:pt idx="4">
                  <c:v>1063.8119999999999</c:v>
                </c:pt>
                <c:pt idx="5">
                  <c:v>1156.1122421921004</c:v>
                </c:pt>
                <c:pt idx="6">
                  <c:v>844.57950000000005</c:v>
                </c:pt>
                <c:pt idx="7">
                  <c:v>825.98030000000006</c:v>
                </c:pt>
                <c:pt idx="8">
                  <c:v>800.64779999999996</c:v>
                </c:pt>
                <c:pt idx="9">
                  <c:v>716.59960000000001</c:v>
                </c:pt>
                <c:pt idx="10">
                  <c:v>1020.533</c:v>
                </c:pt>
                <c:pt idx="11">
                  <c:v>888.62599999999998</c:v>
                </c:pt>
                <c:pt idx="12">
                  <c:v>798.995</c:v>
                </c:pt>
                <c:pt idx="13">
                  <c:v>808.83500000000004</c:v>
                </c:pt>
                <c:pt idx="14">
                  <c:v>745.51400000000001</c:v>
                </c:pt>
                <c:pt idx="15">
                  <c:v>720.67</c:v>
                </c:pt>
                <c:pt idx="16">
                  <c:v>695.41899999999998</c:v>
                </c:pt>
              </c:numCache>
            </c:numRef>
          </c:yVal>
          <c:smooth val="0"/>
          <c:extLst>
            <c:ext xmlns:c16="http://schemas.microsoft.com/office/drawing/2014/chart" uri="{C3380CC4-5D6E-409C-BE32-E72D297353CC}">
              <c16:uniqueId val="{00000007-636C-4B63-88F8-FF7DCE2733FD}"/>
            </c:ext>
          </c:extLst>
        </c:ser>
        <c:dLbls>
          <c:showLegendKey val="0"/>
          <c:showVal val="0"/>
          <c:showCatName val="0"/>
          <c:showSerName val="0"/>
          <c:showPercent val="0"/>
          <c:showBubbleSize val="0"/>
        </c:dLbls>
        <c:axId val="676127176"/>
        <c:axId val="676128160"/>
      </c:scatterChart>
      <c:valAx>
        <c:axId val="676127176"/>
        <c:scaling>
          <c:orientation val="minMax"/>
          <c:min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ZA" sz="1100" dirty="0">
                    <a:solidFill>
                      <a:sysClr val="windowText" lastClr="000000"/>
                    </a:solidFill>
                  </a:rPr>
                  <a:t>cos(SZA)</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676128160"/>
        <c:crosses val="autoZero"/>
        <c:crossBetween val="midCat"/>
      </c:valAx>
      <c:valAx>
        <c:axId val="676128160"/>
        <c:scaling>
          <c:orientation val="minMax"/>
          <c:min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lumMod val="65000"/>
                        <a:lumOff val="35000"/>
                      </a:sysClr>
                    </a:solidFill>
                    <a:latin typeface="+mn-lt"/>
                    <a:ea typeface="+mn-ea"/>
                    <a:cs typeface="+mn-cs"/>
                  </a:defRPr>
                </a:pPr>
                <a:r>
                  <a:rPr lang="en-ZA" sz="1200" b="0" dirty="0">
                    <a:solidFill>
                      <a:sysClr val="windowText" lastClr="000000"/>
                    </a:solidFill>
                  </a:rPr>
                  <a:t>GHI </a:t>
                </a:r>
                <a:r>
                  <a:rPr lang="en-GB" sz="1200" b="0" dirty="0">
                    <a:solidFill>
                      <a:sysClr val="windowText" lastClr="000000"/>
                    </a:solidFill>
                    <a:effectLst/>
                  </a:rPr>
                  <a:t>W/m</a:t>
                </a:r>
                <a:r>
                  <a:rPr lang="en-GB" sz="1200" b="0" baseline="30000" dirty="0">
                    <a:solidFill>
                      <a:sysClr val="windowText" lastClr="000000"/>
                    </a:solidFill>
                    <a:effectLst/>
                  </a:rPr>
                  <a:t>2</a:t>
                </a:r>
                <a:endParaRPr lang="en-ZA" sz="1200" b="0" dirty="0">
                  <a:solidFill>
                    <a:sysClr val="windowText" lastClr="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a:solidFill>
                      <a:sysClr val="windowText" lastClr="000000">
                        <a:lumMod val="65000"/>
                        <a:lumOff val="35000"/>
                      </a:sysClr>
                    </a:solidFill>
                  </a:defRPr>
                </a:pPr>
                <a:endParaRPr lang="en-ZA" sz="1200" dirty="0"/>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lumMod val="65000"/>
                      <a:lumOff val="35000"/>
                    </a:sys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676127176"/>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757A-E6AC-46FA-AFCD-F6EA6A1CE7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71CCAF3-9F45-4805-AB8F-BA4DAA67F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403E0FE-10FE-4E54-9573-8BFE015B66F9}"/>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FDE70EC3-0E78-40A4-AA5B-3C205ACB53F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1B80F88-9912-43C6-8742-13C4730DA1B6}"/>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26488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7B1A-50FD-49AD-A355-AA820348BE3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257A1FE-8E54-4F43-B106-109CE6273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E43FE2D-A840-4279-98C5-B1AA8280C7A7}"/>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A26F7362-4267-4880-B021-A396DEC8158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DE6A78-61F9-488D-8CFC-D1041ABF6FD9}"/>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158547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DB398-698C-4E0C-8E00-F176210471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893987E-F3BC-4CC9-A733-E7EF9467E8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891449-53AD-453D-B90E-9BD39C44F557}"/>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EF893379-532F-4EA8-BC80-46E924F28A7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CCA74B7-09D5-40F9-B47B-5F8D25B7A81C}"/>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27626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CEAB-E6B4-4425-B13E-26EBB7AB4E6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7E581C7-DF93-49D2-BCA7-523A47DB0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C088582-7E77-4D04-B9E7-25D4B179184D}"/>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9FE3CA62-FE1A-4503-A24E-CDFD5B8C93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1CBE776-C5A4-4FEF-AA64-A3A99FE5CF44}"/>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337974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5BA1-E5BF-48CA-A2C7-21C4F66EFD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223DB3F-D9EA-488A-A118-867890A81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B613C-B90A-459C-8DDD-EE337D30F290}"/>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6DE57188-83DF-4889-9728-B208FC7FB39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A562B3-6499-410A-A8A6-D734A5E3AE95}"/>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154180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D282-0672-41C9-BF2E-32AEA53AA20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F20FA58-DD0D-4889-BE52-84044CFD03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DD5A1F2-B7CD-4387-AB0A-CA8892C939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97C8AE6-4551-4FD5-B98C-A29B69E12819}"/>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6" name="Footer Placeholder 5">
            <a:extLst>
              <a:ext uri="{FF2B5EF4-FFF2-40B4-BE49-F238E27FC236}">
                <a16:creationId xmlns:a16="http://schemas.microsoft.com/office/drawing/2014/main" id="{50706DEC-3F02-4F48-AD97-467B44C236F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09E20BA-5151-4E1C-969E-064266C8643D}"/>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210282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007D-C1F9-4C84-AF0E-7F9D4E65F0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288D37F-37B6-4DDB-9056-CA9F7CD3D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1C9942-90FF-4696-B1DD-6778CD73B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73CDD46-364D-4F38-943C-F41219A0D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AF1364-2D5B-47C7-8E2B-A9D358F4D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9374105-BE8A-4B44-8E41-7B32D66A1F17}"/>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8" name="Footer Placeholder 7">
            <a:extLst>
              <a:ext uri="{FF2B5EF4-FFF2-40B4-BE49-F238E27FC236}">
                <a16:creationId xmlns:a16="http://schemas.microsoft.com/office/drawing/2014/main" id="{442F1098-DF94-4A5C-84E2-619B6EA1E7C0}"/>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8143D66-59A3-45B6-A20B-5174F25576BC}"/>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175490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56CA-DDDB-4FBA-A02E-B303B8D8BA8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E891D62-4749-465C-9A6F-269FA2698D50}"/>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4" name="Footer Placeholder 3">
            <a:extLst>
              <a:ext uri="{FF2B5EF4-FFF2-40B4-BE49-F238E27FC236}">
                <a16:creationId xmlns:a16="http://schemas.microsoft.com/office/drawing/2014/main" id="{8D1B66BB-1375-4E67-948D-D9CF1EB2AD2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F15C2456-9467-431F-9F8E-9627C6C99F05}"/>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308081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E76371-9C9C-4186-BECD-EB2AB6E5F9DC}"/>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3" name="Footer Placeholder 2">
            <a:extLst>
              <a:ext uri="{FF2B5EF4-FFF2-40B4-BE49-F238E27FC236}">
                <a16:creationId xmlns:a16="http://schemas.microsoft.com/office/drawing/2014/main" id="{1E82402D-7204-4832-BB7D-974344F6B60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2D01BB9-008E-47B4-B9C5-7B955F3BCB6D}"/>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181630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C827-1548-4B25-BA44-6C4F73360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634188A-8489-4935-9023-AA8683E55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D0108FA-B36E-4AA8-B110-0AB2DF6A5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F3F40-5A91-4C52-8F01-51E3E7383A23}"/>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6" name="Footer Placeholder 5">
            <a:extLst>
              <a:ext uri="{FF2B5EF4-FFF2-40B4-BE49-F238E27FC236}">
                <a16:creationId xmlns:a16="http://schemas.microsoft.com/office/drawing/2014/main" id="{666C96AC-E528-4C04-9D54-E2D2D5BB936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52D1E86-5A07-4B46-966C-BC18B0DB993C}"/>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299879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BD47-1416-4FA2-BDF5-A564EB5EB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74FE858-B284-404E-9698-6FE891395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4BFD63E6-8D22-4C26-8F2F-F7C4FF460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0F577-D32B-4070-A7AE-E2BB0F395DF0}"/>
              </a:ext>
            </a:extLst>
          </p:cNvPr>
          <p:cNvSpPr>
            <a:spLocks noGrp="1"/>
          </p:cNvSpPr>
          <p:nvPr>
            <p:ph type="dt" sz="half" idx="10"/>
          </p:nvPr>
        </p:nvSpPr>
        <p:spPr/>
        <p:txBody>
          <a:bodyPr/>
          <a:lstStyle/>
          <a:p>
            <a:fld id="{D52F0660-64B8-47B3-AE4D-6A232B192CD7}" type="datetimeFigureOut">
              <a:rPr lang="en-ZA" smtClean="0"/>
              <a:t>2021/07/10</a:t>
            </a:fld>
            <a:endParaRPr lang="en-ZA"/>
          </a:p>
        </p:txBody>
      </p:sp>
      <p:sp>
        <p:nvSpPr>
          <p:cNvPr id="6" name="Footer Placeholder 5">
            <a:extLst>
              <a:ext uri="{FF2B5EF4-FFF2-40B4-BE49-F238E27FC236}">
                <a16:creationId xmlns:a16="http://schemas.microsoft.com/office/drawing/2014/main" id="{B5208D97-603C-4AA4-8D1B-2DF7059954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5C4B46D-F1B5-4267-8A4B-FFCEC057FBBA}"/>
              </a:ext>
            </a:extLst>
          </p:cNvPr>
          <p:cNvSpPr>
            <a:spLocks noGrp="1"/>
          </p:cNvSpPr>
          <p:nvPr>
            <p:ph type="sldNum" sz="quarter" idx="12"/>
          </p:nvPr>
        </p:nvSpPr>
        <p:spPr/>
        <p:txBody>
          <a:bodyPr/>
          <a:lstStyle/>
          <a:p>
            <a:fld id="{1905F2BF-7818-4AFB-A245-7583D20A46FA}" type="slidenum">
              <a:rPr lang="en-ZA" smtClean="0"/>
              <a:t>‹#›</a:t>
            </a:fld>
            <a:endParaRPr lang="en-ZA"/>
          </a:p>
        </p:txBody>
      </p:sp>
    </p:spTree>
    <p:extLst>
      <p:ext uri="{BB962C8B-B14F-4D97-AF65-F5344CB8AC3E}">
        <p14:creationId xmlns:p14="http://schemas.microsoft.com/office/powerpoint/2010/main" val="3389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F042B-5EDA-455D-8C03-30B345B76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64F332C-695A-4EB0-BEAB-CA876585E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282AC3E-F33D-44A3-AD34-8F91447B0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F0660-64B8-47B3-AE4D-6A232B192CD7}" type="datetimeFigureOut">
              <a:rPr lang="en-ZA" smtClean="0"/>
              <a:t>2021/07/10</a:t>
            </a:fld>
            <a:endParaRPr lang="en-ZA"/>
          </a:p>
        </p:txBody>
      </p:sp>
      <p:sp>
        <p:nvSpPr>
          <p:cNvPr id="5" name="Footer Placeholder 4">
            <a:extLst>
              <a:ext uri="{FF2B5EF4-FFF2-40B4-BE49-F238E27FC236}">
                <a16:creationId xmlns:a16="http://schemas.microsoft.com/office/drawing/2014/main" id="{C392BAB4-6474-43BE-9DCA-5DCF46C2F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4163510-4739-4B6A-8544-79665FB0B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5F2BF-7818-4AFB-A245-7583D20A46FA}" type="slidenum">
              <a:rPr lang="en-ZA" smtClean="0"/>
              <a:t>‹#›</a:t>
            </a:fld>
            <a:endParaRPr lang="en-ZA"/>
          </a:p>
        </p:txBody>
      </p:sp>
    </p:spTree>
    <p:extLst>
      <p:ext uri="{BB962C8B-B14F-4D97-AF65-F5344CB8AC3E}">
        <p14:creationId xmlns:p14="http://schemas.microsoft.com/office/powerpoint/2010/main" val="498202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hemeOverride" Target="../theme/themeOverride9.xml"/><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hemeOverride" Target="../theme/themeOverride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hemeOverride" Target="../theme/themeOverride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hemeOverride" Target="../theme/themeOverride12.xml"/><Relationship Id="rId6" Type="http://schemas.openxmlformats.org/officeDocument/2006/relationships/chart" Target="../charts/chart2.xml"/><Relationship Id="rId5" Type="http://schemas.openxmlformats.org/officeDocument/2006/relationships/image" Target="../media/image1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hemeOverride" Target="../theme/themeOverride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hemeOverride" Target="../theme/themeOverride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hemeOverride" Target="../theme/themeOverride5.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hemeOverride" Target="../theme/themeOverride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hemeOverride" Target="../theme/themeOverride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8.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ADB9-36A0-4028-ADE5-999AA5A55C6B}"/>
              </a:ext>
            </a:extLst>
          </p:cNvPr>
          <p:cNvSpPr>
            <a:spLocks noGrp="1"/>
          </p:cNvSpPr>
          <p:nvPr>
            <p:ph type="ctrTitle"/>
          </p:nvPr>
        </p:nvSpPr>
        <p:spPr>
          <a:xfrm>
            <a:off x="1507067" y="1291904"/>
            <a:ext cx="8853174" cy="2036425"/>
          </a:xfrm>
        </p:spPr>
        <p:txBody>
          <a:bodyPr anchor="ctr">
            <a:normAutofit/>
          </a:bodyPr>
          <a:lstStyle/>
          <a:p>
            <a:pPr algn="l"/>
            <a:r>
              <a:rPr lang="en-GB" sz="3600" b="1" dirty="0"/>
              <a:t>Evaluating the aerosol loading in Johannesburg during the COVID-19 lock-down period in 2020.</a:t>
            </a:r>
            <a:br>
              <a:rPr lang="en-ZA" sz="3600" b="1" dirty="0"/>
            </a:br>
            <a:endParaRPr lang="en-ZA" sz="3600" b="1" dirty="0"/>
          </a:p>
        </p:txBody>
      </p:sp>
      <p:sp>
        <p:nvSpPr>
          <p:cNvPr id="3" name="Subtitle 2">
            <a:extLst>
              <a:ext uri="{FF2B5EF4-FFF2-40B4-BE49-F238E27FC236}">
                <a16:creationId xmlns:a16="http://schemas.microsoft.com/office/drawing/2014/main" id="{20CAC61E-8C36-44E3-A6BF-C6274DAE7470}"/>
              </a:ext>
            </a:extLst>
          </p:cNvPr>
          <p:cNvSpPr>
            <a:spLocks noGrp="1"/>
          </p:cNvSpPr>
          <p:nvPr>
            <p:ph type="subTitle" idx="1"/>
          </p:nvPr>
        </p:nvSpPr>
        <p:spPr>
          <a:xfrm>
            <a:off x="1507067" y="3529671"/>
            <a:ext cx="9105006" cy="2753683"/>
          </a:xfrm>
        </p:spPr>
        <p:txBody>
          <a:bodyPr>
            <a:normAutofit/>
          </a:bodyPr>
          <a:lstStyle/>
          <a:p>
            <a:pPr algn="l"/>
            <a:r>
              <a:rPr lang="en-ZA" sz="2600" dirty="0">
                <a:solidFill>
                  <a:schemeClr val="tx1"/>
                </a:solidFill>
              </a:rPr>
              <a:t>Institution:		University of Johannesburg</a:t>
            </a:r>
          </a:p>
          <a:p>
            <a:pPr algn="l"/>
            <a:r>
              <a:rPr lang="en-ZA" sz="2600" dirty="0">
                <a:solidFill>
                  <a:schemeClr val="tx1"/>
                </a:solidFill>
              </a:rPr>
              <a:t>			Department of Physics</a:t>
            </a:r>
          </a:p>
          <a:p>
            <a:pPr algn="l"/>
            <a:r>
              <a:rPr lang="en-ZA" sz="2600" dirty="0">
                <a:solidFill>
                  <a:schemeClr val="tx1"/>
                </a:solidFill>
              </a:rPr>
              <a:t>Supervisor:	 	Prof. H. Winkler (UJ)</a:t>
            </a:r>
          </a:p>
          <a:p>
            <a:pPr algn="l"/>
            <a:r>
              <a:rPr lang="en-ZA" sz="2600" dirty="0">
                <a:solidFill>
                  <a:schemeClr val="tx1"/>
                </a:solidFill>
              </a:rPr>
              <a:t>Co-supervisor:	</a:t>
            </a:r>
            <a:r>
              <a:rPr lang="en-ZA" sz="2600" dirty="0" err="1">
                <a:solidFill>
                  <a:schemeClr val="tx1"/>
                </a:solidFill>
              </a:rPr>
              <a:t>Dr.</a:t>
            </a:r>
            <a:r>
              <a:rPr lang="en-ZA" sz="2600" dirty="0">
                <a:solidFill>
                  <a:schemeClr val="tx1"/>
                </a:solidFill>
              </a:rPr>
              <a:t> K. Roro  (CSIR)</a:t>
            </a:r>
          </a:p>
          <a:p>
            <a:pPr algn="l"/>
            <a:r>
              <a:rPr lang="en-ZA" sz="2600" dirty="0">
                <a:solidFill>
                  <a:schemeClr val="tx1"/>
                </a:solidFill>
              </a:rPr>
              <a:t>Student:		C.H. Fourie</a:t>
            </a:r>
          </a:p>
          <a:p>
            <a:pPr algn="l"/>
            <a:endParaRPr lang="en-ZA" dirty="0"/>
          </a:p>
        </p:txBody>
      </p:sp>
      <p:sp>
        <p:nvSpPr>
          <p:cNvPr id="5" name="Slide Number Placeholder 4">
            <a:extLst>
              <a:ext uri="{FF2B5EF4-FFF2-40B4-BE49-F238E27FC236}">
                <a16:creationId xmlns:a16="http://schemas.microsoft.com/office/drawing/2014/main" id="{0A5A1BA5-456E-40FC-A10E-9B059FC1B1AD}"/>
              </a:ext>
            </a:extLst>
          </p:cNvPr>
          <p:cNvSpPr>
            <a:spLocks noGrp="1"/>
          </p:cNvSpPr>
          <p:nvPr>
            <p:ph type="sldNum" sz="quarter" idx="12"/>
          </p:nvPr>
        </p:nvSpPr>
        <p:spPr/>
        <p:txBody>
          <a:bodyPr/>
          <a:lstStyle/>
          <a:p>
            <a:fld id="{0DB9694A-3AFA-455C-85C1-75CEC5463F32}" type="slidenum">
              <a:rPr lang="en-ZA" smtClean="0"/>
              <a:t>1</a:t>
            </a:fld>
            <a:endParaRPr lang="en-ZA" dirty="0"/>
          </a:p>
        </p:txBody>
      </p:sp>
      <p:pic>
        <p:nvPicPr>
          <p:cNvPr id="6" name="Picture 5">
            <a:extLst>
              <a:ext uri="{FF2B5EF4-FFF2-40B4-BE49-F238E27FC236}">
                <a16:creationId xmlns:a16="http://schemas.microsoft.com/office/drawing/2014/main" id="{E5C85CA7-9B5A-453C-BEB0-13EFDB36201C}"/>
              </a:ext>
            </a:extLst>
          </p:cNvPr>
          <p:cNvPicPr>
            <a:picLocks noChangeAspect="1"/>
          </p:cNvPicPr>
          <p:nvPr/>
        </p:nvPicPr>
        <p:blipFill>
          <a:blip r:embed="rId5"/>
          <a:stretch>
            <a:fillRect/>
          </a:stretch>
        </p:blipFill>
        <p:spPr>
          <a:xfrm>
            <a:off x="8755812" y="3529671"/>
            <a:ext cx="2283306" cy="2107666"/>
          </a:xfrm>
          <a:prstGeom prst="rect">
            <a:avLst/>
          </a:prstGeom>
        </p:spPr>
      </p:pic>
      <p:pic>
        <p:nvPicPr>
          <p:cNvPr id="9" name="Audio 8">
            <a:hlinkClick r:id="" action="ppaction://media"/>
            <a:extLst>
              <a:ext uri="{FF2B5EF4-FFF2-40B4-BE49-F238E27FC236}">
                <a16:creationId xmlns:a16="http://schemas.microsoft.com/office/drawing/2014/main" id="{D00CD406-BAB5-4AE3-81AB-0A5CF84AEB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937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15799">
        <p:fade/>
      </p:transition>
    </mc:Choice>
    <mc:Fallback>
      <p:transition spd="med" advTm="15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a:xfrm>
            <a:off x="876300" y="433387"/>
            <a:ext cx="10515600" cy="1325563"/>
          </a:xfrm>
        </p:spPr>
        <p:txBody>
          <a:bodyPr/>
          <a:lstStyle/>
          <a:p>
            <a:r>
              <a:rPr lang="en-ZA" dirty="0"/>
              <a:t>Results: Clear-sky days </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10</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6269567" y="1781175"/>
            <a:ext cx="4865157" cy="3543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graphicFrame>
        <p:nvGraphicFramePr>
          <p:cNvPr id="12" name="Content Placeholder 11">
            <a:extLst>
              <a:ext uri="{FF2B5EF4-FFF2-40B4-BE49-F238E27FC236}">
                <a16:creationId xmlns:a16="http://schemas.microsoft.com/office/drawing/2014/main" id="{094436A8-A4AA-4367-B13E-F6FB6C5857CB}"/>
              </a:ext>
            </a:extLst>
          </p:cNvPr>
          <p:cNvGraphicFramePr>
            <a:graphicFrameLocks noGrp="1"/>
          </p:cNvGraphicFramePr>
          <p:nvPr>
            <p:ph idx="1"/>
            <p:extLst>
              <p:ext uri="{D42A27DB-BD31-4B8C-83A1-F6EECF244321}">
                <p14:modId xmlns:p14="http://schemas.microsoft.com/office/powerpoint/2010/main" val="80722227"/>
              </p:ext>
            </p:extLst>
          </p:nvPr>
        </p:nvGraphicFramePr>
        <p:xfrm>
          <a:off x="838200" y="1533526"/>
          <a:ext cx="10915650" cy="4643437"/>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92839C5B-E09A-45D6-8EE9-FC960475B0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9988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21145">
        <p:fade/>
      </p:transition>
    </mc:Choice>
    <mc:Fallback>
      <p:transition spd="med" advTm="211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Results: Broadband Data </a:t>
            </a:r>
          </a:p>
        </p:txBody>
      </p:sp>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942975" y="1394303"/>
            <a:ext cx="3124200" cy="1325563"/>
          </a:xfrm>
        </p:spPr>
        <p:txBody>
          <a:bodyPr>
            <a:normAutofit/>
          </a:bodyPr>
          <a:lstStyle/>
          <a:p>
            <a:pPr marL="0" indent="0">
              <a:buNone/>
            </a:pPr>
            <a:r>
              <a:rPr lang="en-GB" dirty="0"/>
              <a:t>Seasonal Variation</a:t>
            </a:r>
            <a:endParaRPr lang="en-ZA" dirty="0"/>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11</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7" name="Picture 6" descr="Chart, histogram&#10;&#10;Description automatically generated">
            <a:extLst>
              <a:ext uri="{FF2B5EF4-FFF2-40B4-BE49-F238E27FC236}">
                <a16:creationId xmlns:a16="http://schemas.microsoft.com/office/drawing/2014/main" id="{C83D88E5-458F-4082-B908-99C4BAFD4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23480"/>
            <a:ext cx="5114544" cy="3835908"/>
          </a:xfrm>
          <a:prstGeom prst="rect">
            <a:avLst/>
          </a:prstGeom>
        </p:spPr>
      </p:pic>
      <p:pic>
        <p:nvPicPr>
          <p:cNvPr id="9" name="Picture 8" descr="Chart&#10;&#10;Description automatically generated">
            <a:extLst>
              <a:ext uri="{FF2B5EF4-FFF2-40B4-BE49-F238E27FC236}">
                <a16:creationId xmlns:a16="http://schemas.microsoft.com/office/drawing/2014/main" id="{B11248C0-6BDA-447B-8414-C56C18D9E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257" y="2423480"/>
            <a:ext cx="5114543" cy="3835908"/>
          </a:xfrm>
          <a:prstGeom prst="rect">
            <a:avLst/>
          </a:prstGeom>
        </p:spPr>
      </p:pic>
      <p:pic>
        <p:nvPicPr>
          <p:cNvPr id="8" name="Audio 7">
            <a:hlinkClick r:id="" action="ppaction://media"/>
            <a:extLst>
              <a:ext uri="{FF2B5EF4-FFF2-40B4-BE49-F238E27FC236}">
                <a16:creationId xmlns:a16="http://schemas.microsoft.com/office/drawing/2014/main" id="{2DEBFB51-2259-470B-A27E-D6C7105EF9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7076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47239">
        <p:fade/>
      </p:transition>
    </mc:Choice>
    <mc:Fallback>
      <p:transition spd="med" advTm="47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dirty="0"/>
              <a:t>Results: Broadband Data </a:t>
            </a:r>
          </a:p>
        </p:txBody>
      </p:sp>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1188803" y="1833765"/>
            <a:ext cx="9805015" cy="780466"/>
          </a:xfrm>
        </p:spPr>
        <p:txBody>
          <a:bodyPr vert="horz" lIns="91440" tIns="45720" rIns="91440" bIns="45720" rtlCol="0">
            <a:normAutofit/>
          </a:bodyPr>
          <a:lstStyle/>
          <a:p>
            <a:pPr marL="0" indent="0" algn="ctr">
              <a:buNone/>
            </a:pPr>
            <a:r>
              <a:rPr lang="en-US" sz="2400"/>
              <a:t>Seasonal Variation</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002FCB6-94BF-464C-B893-3D4124700318}" type="slidenum">
              <a:rPr lang="en-US" smtClean="0"/>
              <a:pPr>
                <a:spcAft>
                  <a:spcPts val="600"/>
                </a:spcAft>
              </a:pPr>
              <a:t>12</a:t>
            </a:fld>
            <a:endParaRPr lang="en-US"/>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15" name="Picture 14" descr="Chart&#10;&#10;Description automatically generated">
            <a:extLst>
              <a:ext uri="{FF2B5EF4-FFF2-40B4-BE49-F238E27FC236}">
                <a16:creationId xmlns:a16="http://schemas.microsoft.com/office/drawing/2014/main" id="{261FBC80-BD8D-4B1F-B727-B7B2A36811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13575" y="2218912"/>
            <a:ext cx="5281200" cy="4320000"/>
          </a:xfrm>
          <a:prstGeom prst="rect">
            <a:avLst/>
          </a:prstGeom>
          <a:noFill/>
          <a:ln>
            <a:noFill/>
          </a:ln>
        </p:spPr>
      </p:pic>
      <p:pic>
        <p:nvPicPr>
          <p:cNvPr id="16" name="Picture 15">
            <a:extLst>
              <a:ext uri="{FF2B5EF4-FFF2-40B4-BE49-F238E27FC236}">
                <a16:creationId xmlns:a16="http://schemas.microsoft.com/office/drawing/2014/main" id="{2000C7C1-A9BC-48BF-AF6B-1D207A45CBA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19235"/>
            <a:ext cx="5281200" cy="4320000"/>
          </a:xfrm>
          <a:prstGeom prst="rect">
            <a:avLst/>
          </a:prstGeom>
          <a:noFill/>
          <a:ln>
            <a:noFill/>
          </a:ln>
        </p:spPr>
      </p:pic>
      <p:pic>
        <p:nvPicPr>
          <p:cNvPr id="9" name="Audio 8">
            <a:hlinkClick r:id="" action="ppaction://media"/>
            <a:extLst>
              <a:ext uri="{FF2B5EF4-FFF2-40B4-BE49-F238E27FC236}">
                <a16:creationId xmlns:a16="http://schemas.microsoft.com/office/drawing/2014/main" id="{7B860B68-EC17-45BD-BCA3-493EF1009A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3487887"/>
      </p:ext>
    </p:extLst>
  </p:cSld>
  <p:clrMapOvr>
    <a:masterClrMapping/>
  </p:clrMapOvr>
  <mc:AlternateContent xmlns:mc="http://schemas.openxmlformats.org/markup-compatibility/2006">
    <mc:Choice xmlns:p14="http://schemas.microsoft.com/office/powerpoint/2010/main" Requires="p14">
      <p:transition spd="med" p14:dur="700" advTm="39158">
        <p:fade/>
      </p:transition>
    </mc:Choice>
    <mc:Fallback>
      <p:transition spd="med" advTm="39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vert="horz" lIns="91440" tIns="45720" rIns="91440" bIns="45720" rtlCol="0" anchor="b">
            <a:normAutofit/>
          </a:bodyPr>
          <a:lstStyle/>
          <a:p>
            <a:pPr algn="ctr"/>
            <a:r>
              <a:rPr lang="en-US" sz="5200" dirty="0"/>
              <a:t>Results: Broadband Data </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39018DB-DA00-49D3-BFFF-150E61D56625}"/>
                  </a:ext>
                </a:extLst>
              </p:cNvPr>
              <p:cNvSpPr>
                <a:spLocks noGrp="1"/>
              </p:cNvSpPr>
              <p:nvPr>
                <p:ph idx="1"/>
              </p:nvPr>
            </p:nvSpPr>
            <p:spPr>
              <a:xfrm>
                <a:off x="5740341" y="1690688"/>
                <a:ext cx="5786131" cy="4024313"/>
              </a:xfrm>
            </p:spPr>
            <p:txBody>
              <a:bodyPr>
                <a:normAutofit/>
              </a:bodyPr>
              <a:lstStyle/>
              <a:p>
                <a:pPr marL="0" indent="0">
                  <a:buNone/>
                </a:pPr>
                <a14:m>
                  <m:oMathPara xmlns:m="http://schemas.openxmlformats.org/officeDocument/2006/math">
                    <m:oMathParaPr>
                      <m:jc m:val="center"/>
                    </m:oMathParaPr>
                    <m:oMath xmlns:m="http://schemas.openxmlformats.org/officeDocument/2006/math">
                      <m:r>
                        <a:rPr lang="en-GB" sz="3200" b="0" i="1" smtClean="0">
                          <a:latin typeface="Cambria Math" panose="02040503050406030204" pitchFamily="18" charset="0"/>
                        </a:rPr>
                        <m:t>𝐺𝐻𝐼</m:t>
                      </m:r>
                      <m:r>
                        <a:rPr lang="en-GB" sz="3200" b="0" i="1" smtClean="0">
                          <a:latin typeface="Cambria Math" panose="02040503050406030204" pitchFamily="18" charset="0"/>
                        </a:rPr>
                        <m:t>=</m:t>
                      </m:r>
                      <m:r>
                        <a:rPr lang="en-GB" sz="3200" b="0" i="1" smtClean="0">
                          <a:latin typeface="Cambria Math" panose="02040503050406030204" pitchFamily="18" charset="0"/>
                        </a:rPr>
                        <m:t>𝐷𝐻𝐼</m:t>
                      </m:r>
                      <m:r>
                        <a:rPr lang="en-GB" sz="3200" b="0" i="1" smtClean="0">
                          <a:latin typeface="Cambria Math" panose="02040503050406030204" pitchFamily="18" charset="0"/>
                        </a:rPr>
                        <m:t>+</m:t>
                      </m:r>
                      <m:r>
                        <a:rPr lang="en-GB" sz="3200" b="0" i="1" smtClean="0">
                          <a:latin typeface="Cambria Math" panose="02040503050406030204" pitchFamily="18" charset="0"/>
                        </a:rPr>
                        <m:t>𝐷𝑁𝐼</m:t>
                      </m:r>
                      <m:r>
                        <a:rPr lang="en-GB" sz="3200" b="0" i="1" smtClean="0">
                          <a:latin typeface="Cambria Math" panose="02040503050406030204" pitchFamily="18" charset="0"/>
                          <a:ea typeface="Cambria Math" panose="02040503050406030204" pitchFamily="18" charset="0"/>
                        </a:rPr>
                        <m:t>×</m:t>
                      </m:r>
                      <m:r>
                        <m:rPr>
                          <m:sty m:val="p"/>
                        </m:rPr>
                        <a:rPr lang="en-GB" sz="3200" b="0" i="0" smtClean="0">
                          <a:latin typeface="Cambria Math" panose="02040503050406030204" pitchFamily="18" charset="0"/>
                          <a:ea typeface="Cambria Math" panose="02040503050406030204" pitchFamily="18" charset="0"/>
                        </a:rPr>
                        <m:t>cos</m:t>
                      </m:r>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𝑆𝑍𝐴</m:t>
                      </m:r>
                      <m:r>
                        <a:rPr lang="en-GB" sz="3200" b="0" i="1" smtClean="0">
                          <a:latin typeface="Cambria Math" panose="02040503050406030204" pitchFamily="18" charset="0"/>
                          <a:ea typeface="Cambria Math" panose="02040503050406030204" pitchFamily="18" charset="0"/>
                        </a:rPr>
                        <m:t>)</m:t>
                      </m:r>
                    </m:oMath>
                  </m:oMathPara>
                </a14:m>
                <a:endParaRPr lang="en-ZA" sz="3200" dirty="0"/>
              </a:p>
            </p:txBody>
          </p:sp>
        </mc:Choice>
        <mc:Fallback xmlns="">
          <p:sp>
            <p:nvSpPr>
              <p:cNvPr id="7" name="Content Placeholder 6">
                <a:extLst>
                  <a:ext uri="{FF2B5EF4-FFF2-40B4-BE49-F238E27FC236}">
                    <a16:creationId xmlns:a16="http://schemas.microsoft.com/office/drawing/2014/main" id="{239018DB-DA00-49D3-BFFF-150E61D56625}"/>
                  </a:ext>
                </a:extLst>
              </p:cNvPr>
              <p:cNvSpPr>
                <a:spLocks noGrp="1" noRot="1" noChangeAspect="1" noMove="1" noResize="1" noEditPoints="1" noAdjustHandles="1" noChangeArrowheads="1" noChangeShapeType="1" noTextEdit="1"/>
              </p:cNvSpPr>
              <p:nvPr>
                <p:ph idx="1"/>
              </p:nvPr>
            </p:nvSpPr>
            <p:spPr>
              <a:xfrm>
                <a:off x="5740341" y="1690688"/>
                <a:ext cx="5786131" cy="4024313"/>
              </a:xfrm>
              <a:blipFill>
                <a:blip r:embed="rId5"/>
                <a:stretch>
                  <a:fillRect/>
                </a:stretch>
              </a:blipFill>
            </p:spPr>
            <p:txBody>
              <a:bodyPr/>
              <a:lstStyle/>
              <a:p>
                <a:r>
                  <a:rPr lang="en-ZA">
                    <a:noFill/>
                  </a:rPr>
                  <a:t> </a:t>
                </a:r>
              </a:p>
            </p:txBody>
          </p:sp>
        </mc:Fallback>
      </mc:AlternateContent>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vert="horz" lIns="91440" tIns="45720" rIns="91440" bIns="45720" rtlCol="0" anchor="ctr">
            <a:normAutofit/>
          </a:bodyPr>
          <a:lstStyle/>
          <a:p>
            <a:pPr>
              <a:spcAft>
                <a:spcPts val="600"/>
              </a:spcAft>
            </a:pPr>
            <a:fld id="{A002FCB6-94BF-464C-B893-3D4124700318}" type="slidenum">
              <a:rPr lang="en-US" smtClean="0"/>
              <a:pPr>
                <a:spcAft>
                  <a:spcPts val="600"/>
                </a:spcAft>
              </a:pPr>
              <a:t>13</a:t>
            </a:fld>
            <a:endParaRPr lang="en-US"/>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graphicFrame>
        <p:nvGraphicFramePr>
          <p:cNvPr id="6" name="Table 5">
            <a:extLst>
              <a:ext uri="{FF2B5EF4-FFF2-40B4-BE49-F238E27FC236}">
                <a16:creationId xmlns:a16="http://schemas.microsoft.com/office/drawing/2014/main" id="{2DD5EB4D-A5CA-4904-97F9-54D183C625BB}"/>
              </a:ext>
            </a:extLst>
          </p:cNvPr>
          <p:cNvGraphicFramePr>
            <a:graphicFrameLocks noGrp="1"/>
          </p:cNvGraphicFramePr>
          <p:nvPr>
            <p:extLst>
              <p:ext uri="{D42A27DB-BD31-4B8C-83A1-F6EECF244321}">
                <p14:modId xmlns:p14="http://schemas.microsoft.com/office/powerpoint/2010/main" val="807605914"/>
              </p:ext>
            </p:extLst>
          </p:nvPr>
        </p:nvGraphicFramePr>
        <p:xfrm>
          <a:off x="1198181" y="2065996"/>
          <a:ext cx="4422443" cy="4234815"/>
        </p:xfrm>
        <a:graphic>
          <a:graphicData uri="http://schemas.openxmlformats.org/drawingml/2006/table">
            <a:tbl>
              <a:tblPr>
                <a:tableStyleId>{9D7B26C5-4107-4FEC-AEDC-1716B250A1EF}</a:tableStyleId>
              </a:tblPr>
              <a:tblGrid>
                <a:gridCol w="927188">
                  <a:extLst>
                    <a:ext uri="{9D8B030D-6E8A-4147-A177-3AD203B41FA5}">
                      <a16:colId xmlns:a16="http://schemas.microsoft.com/office/drawing/2014/main" val="470325372"/>
                    </a:ext>
                  </a:extLst>
                </a:gridCol>
                <a:gridCol w="686241">
                  <a:extLst>
                    <a:ext uri="{9D8B030D-6E8A-4147-A177-3AD203B41FA5}">
                      <a16:colId xmlns:a16="http://schemas.microsoft.com/office/drawing/2014/main" val="3771975150"/>
                    </a:ext>
                  </a:extLst>
                </a:gridCol>
                <a:gridCol w="860090">
                  <a:extLst>
                    <a:ext uri="{9D8B030D-6E8A-4147-A177-3AD203B41FA5}">
                      <a16:colId xmlns:a16="http://schemas.microsoft.com/office/drawing/2014/main" val="3143926431"/>
                    </a:ext>
                  </a:extLst>
                </a:gridCol>
                <a:gridCol w="777740">
                  <a:extLst>
                    <a:ext uri="{9D8B030D-6E8A-4147-A177-3AD203B41FA5}">
                      <a16:colId xmlns:a16="http://schemas.microsoft.com/office/drawing/2014/main" val="1125829328"/>
                    </a:ext>
                  </a:extLst>
                </a:gridCol>
                <a:gridCol w="585592">
                  <a:extLst>
                    <a:ext uri="{9D8B030D-6E8A-4147-A177-3AD203B41FA5}">
                      <a16:colId xmlns:a16="http://schemas.microsoft.com/office/drawing/2014/main" val="2595417451"/>
                    </a:ext>
                  </a:extLst>
                </a:gridCol>
                <a:gridCol w="585592">
                  <a:extLst>
                    <a:ext uri="{9D8B030D-6E8A-4147-A177-3AD203B41FA5}">
                      <a16:colId xmlns:a16="http://schemas.microsoft.com/office/drawing/2014/main" val="4271672123"/>
                    </a:ext>
                  </a:extLst>
                </a:gridCol>
              </a:tblGrid>
              <a:tr h="194749">
                <a:tc>
                  <a:txBody>
                    <a:bodyPr/>
                    <a:lstStyle/>
                    <a:p>
                      <a:pPr algn="l" fontAlgn="b"/>
                      <a:endParaRPr lang="en-ZA" sz="1400" b="1"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b"/>
                      <a:r>
                        <a:rPr lang="en-GB" sz="1400" b="1" u="none" strike="noStrike" dirty="0">
                          <a:effectLst/>
                        </a:rPr>
                        <a:t>Broadband Irradiance </a:t>
                      </a:r>
                      <a:r>
                        <a:rPr lang="en-GB" sz="1400" b="1" dirty="0">
                          <a:solidFill>
                            <a:sysClr val="windowText" lastClr="000000"/>
                          </a:solidFill>
                          <a:effectLst/>
                        </a:rPr>
                        <a:t>W/m</a:t>
                      </a:r>
                      <a:r>
                        <a:rPr lang="en-GB" sz="1400" b="1" baseline="30000" dirty="0">
                          <a:solidFill>
                            <a:sysClr val="windowText" lastClr="000000"/>
                          </a:solidFill>
                          <a:effectLst/>
                        </a:rPr>
                        <a:t>2</a:t>
                      </a:r>
                      <a:endParaRPr lang="en-GB"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ZA"/>
                    </a:p>
                  </a:txBody>
                  <a:tcPr/>
                </a:tc>
                <a:tc hMerge="1">
                  <a:txBody>
                    <a:bodyPr/>
                    <a:lstStyle/>
                    <a:p>
                      <a:endParaRPr lang="en-ZA"/>
                    </a:p>
                  </a:txBody>
                  <a:tcPr/>
                </a:tc>
                <a:tc>
                  <a:txBody>
                    <a:bodyPr/>
                    <a:lstStyle/>
                    <a:p>
                      <a:pPr algn="l" fontAlgn="b"/>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8436272"/>
                  </a:ext>
                </a:extLst>
              </a:tr>
              <a:tr h="194749">
                <a:tc>
                  <a:txBody>
                    <a:bodyPr/>
                    <a:lstStyle/>
                    <a:p>
                      <a:pPr algn="ctr" fontAlgn="b"/>
                      <a:r>
                        <a:rPr lang="en-ZA" sz="1400" b="1" u="none" strike="noStrike" dirty="0">
                          <a:effectLst/>
                        </a:rPr>
                        <a:t>Date</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GHI </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DHI</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DNI</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SZA °</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Time</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3376637"/>
                  </a:ext>
                </a:extLst>
              </a:tr>
              <a:tr h="194749">
                <a:tc>
                  <a:txBody>
                    <a:bodyPr/>
                    <a:lstStyle/>
                    <a:p>
                      <a:pPr algn="ctr" fontAlgn="b"/>
                      <a:r>
                        <a:rPr lang="en-ZA" sz="1400" b="1" u="none" strike="noStrike" dirty="0">
                          <a:effectLst/>
                        </a:rPr>
                        <a:t>25/04/2018</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834.32</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76.14</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957.82</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38.99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12:05</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8880350"/>
                  </a:ext>
                </a:extLst>
              </a:tr>
              <a:tr h="194749">
                <a:tc>
                  <a:txBody>
                    <a:bodyPr/>
                    <a:lstStyle/>
                    <a:p>
                      <a:pPr algn="ctr" fontAlgn="b"/>
                      <a:r>
                        <a:rPr lang="en-ZA" sz="1400" b="1" u="none" strike="noStrike" dirty="0">
                          <a:effectLst/>
                        </a:rPr>
                        <a:t>05/05/2018</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794.17</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61.15</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972.28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42.05</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4291654"/>
                  </a:ext>
                </a:extLst>
              </a:tr>
              <a:tr h="194749">
                <a:tc>
                  <a:txBody>
                    <a:bodyPr/>
                    <a:lstStyle/>
                    <a:p>
                      <a:pPr algn="ctr" fontAlgn="b"/>
                      <a:r>
                        <a:rPr lang="en-ZA" sz="1400" b="1" u="none" strike="noStrike">
                          <a:effectLst/>
                        </a:rPr>
                        <a:t>08/05/2018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774.62</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82.07</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929.56</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42.88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12:03</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6904726"/>
                  </a:ext>
                </a:extLst>
              </a:tr>
              <a:tr h="194749">
                <a:tc>
                  <a:txBody>
                    <a:bodyPr/>
                    <a:lstStyle/>
                    <a:p>
                      <a:pPr algn="ctr" fontAlgn="b"/>
                      <a:r>
                        <a:rPr lang="en-ZA" sz="1400" b="1" u="none" strike="noStrike">
                          <a:effectLst/>
                        </a:rPr>
                        <a:t>26/05/2018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706.23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72.87</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911.29</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46.90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8805155"/>
                  </a:ext>
                </a:extLst>
              </a:tr>
              <a:tr h="194749">
                <a:tc>
                  <a:txBody>
                    <a:bodyPr/>
                    <a:lstStyle/>
                    <a:p>
                      <a:pPr algn="ctr" fontAlgn="b"/>
                      <a:r>
                        <a:rPr lang="en-ZA" sz="1400" b="1" u="none" strike="noStrike">
                          <a:effectLst/>
                        </a:rPr>
                        <a:t>01/03/2019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1063.81</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75.14</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1019.32</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18.13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12:19</a:t>
                      </a:r>
                      <a:endParaRPr lang="en-ZA"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5449087"/>
                  </a:ext>
                </a:extLst>
              </a:tr>
              <a:tr h="194749">
                <a:tc>
                  <a:txBody>
                    <a:bodyPr/>
                    <a:lstStyle/>
                    <a:p>
                      <a:pPr algn="ctr" fontAlgn="b"/>
                      <a:r>
                        <a:rPr lang="en-ZA" sz="1400" b="1" u="none" strike="noStrike" dirty="0">
                          <a:effectLst/>
                        </a:rPr>
                        <a:t>15/03/2019</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1156.11</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85.94</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998.54</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23.57</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12:15</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495456"/>
                  </a:ext>
                </a:extLst>
              </a:tr>
              <a:tr h="194749">
                <a:tc>
                  <a:txBody>
                    <a:bodyPr/>
                    <a:lstStyle/>
                    <a:p>
                      <a:pPr algn="ctr" fontAlgn="b"/>
                      <a:r>
                        <a:rPr lang="en-ZA" sz="1400" b="1" u="none" strike="noStrike">
                          <a:effectLst/>
                        </a:rPr>
                        <a:t>19/04/2019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844.58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101.13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926.36</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36.89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12:06</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1779737"/>
                  </a:ext>
                </a:extLst>
              </a:tr>
              <a:tr h="194749">
                <a:tc>
                  <a:txBody>
                    <a:bodyPr/>
                    <a:lstStyle/>
                    <a:p>
                      <a:pPr algn="ctr" fontAlgn="b"/>
                      <a:r>
                        <a:rPr lang="en-ZA" sz="1400" b="1" u="none" strike="noStrike">
                          <a:effectLst/>
                        </a:rPr>
                        <a:t>27/04/2019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825.98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69.48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973.88</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39.56</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7459213"/>
                  </a:ext>
                </a:extLst>
              </a:tr>
              <a:tr h="194749">
                <a:tc>
                  <a:txBody>
                    <a:bodyPr/>
                    <a:lstStyle/>
                    <a:p>
                      <a:pPr algn="ctr" fontAlgn="b"/>
                      <a:r>
                        <a:rPr lang="en-ZA" sz="1400" b="1" u="none" strike="noStrike">
                          <a:effectLst/>
                        </a:rPr>
                        <a:t>02/05/2019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800.65</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83.37</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948.82</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41.10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4212175"/>
                  </a:ext>
                </a:extLst>
              </a:tr>
              <a:tr h="194749">
                <a:tc>
                  <a:txBody>
                    <a:bodyPr/>
                    <a:lstStyle/>
                    <a:p>
                      <a:pPr algn="ctr" fontAlgn="b"/>
                      <a:r>
                        <a:rPr lang="en-ZA" sz="1400" b="1" u="none" strike="noStrike">
                          <a:effectLst/>
                        </a:rPr>
                        <a:t>20/05/2019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716.60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102.09</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875.05</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45.71</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12:02</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928907"/>
                  </a:ext>
                </a:extLst>
              </a:tr>
              <a:tr h="194749">
                <a:tc>
                  <a:txBody>
                    <a:bodyPr/>
                    <a:lstStyle/>
                    <a:p>
                      <a:pPr algn="ctr" fontAlgn="b"/>
                      <a:r>
                        <a:rPr lang="en-ZA" sz="1400" b="1" u="none" strike="noStrike">
                          <a:effectLst/>
                        </a:rPr>
                        <a:t>06/03/2020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1020.53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132.02</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906.58</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20.35</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12:15</a:t>
                      </a:r>
                      <a:endParaRPr lang="en-ZA"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05848"/>
                  </a:ext>
                </a:extLst>
              </a:tr>
              <a:tr h="194749">
                <a:tc>
                  <a:txBody>
                    <a:bodyPr/>
                    <a:lstStyle/>
                    <a:p>
                      <a:pPr algn="ctr" fontAlgn="b"/>
                      <a:r>
                        <a:rPr lang="en-ZA" sz="1400" b="1" u="none" strike="noStrike">
                          <a:effectLst/>
                        </a:rPr>
                        <a:t>12/04/2020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888.63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72.44</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895.11</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34.68</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12:07</a:t>
                      </a:r>
                      <a:endParaRPr lang="en-ZA"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1965114"/>
                  </a:ext>
                </a:extLst>
              </a:tr>
              <a:tr h="194749">
                <a:tc>
                  <a:txBody>
                    <a:bodyPr/>
                    <a:lstStyle/>
                    <a:p>
                      <a:pPr algn="ctr" fontAlgn="b"/>
                      <a:r>
                        <a:rPr lang="en-ZA" sz="1400" b="1" u="none" strike="noStrike">
                          <a:effectLst/>
                        </a:rPr>
                        <a:t>30/04/2020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799.00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66.41</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897.20</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40.73</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4040084"/>
                  </a:ext>
                </a:extLst>
              </a:tr>
              <a:tr h="194749">
                <a:tc>
                  <a:txBody>
                    <a:bodyPr/>
                    <a:lstStyle/>
                    <a:p>
                      <a:pPr algn="ctr" fontAlgn="b"/>
                      <a:r>
                        <a:rPr lang="en-ZA" sz="1400" b="1" u="none" strike="noStrike">
                          <a:effectLst/>
                        </a:rPr>
                        <a:t>01/05/2020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808.84</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56.38</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926.30</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41.03</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12:04</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7227727"/>
                  </a:ext>
                </a:extLst>
              </a:tr>
              <a:tr h="194749">
                <a:tc>
                  <a:txBody>
                    <a:bodyPr/>
                    <a:lstStyle/>
                    <a:p>
                      <a:pPr algn="ctr" fontAlgn="b"/>
                      <a:r>
                        <a:rPr lang="en-ZA" sz="1400" b="1" u="none" strike="noStrike">
                          <a:effectLst/>
                        </a:rPr>
                        <a:t>12/05/2020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745.51</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89.72</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845.51</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44.05</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12:03</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841416"/>
                  </a:ext>
                </a:extLst>
              </a:tr>
              <a:tr h="194749">
                <a:tc>
                  <a:txBody>
                    <a:bodyPr/>
                    <a:lstStyle/>
                    <a:p>
                      <a:pPr algn="ctr" fontAlgn="b"/>
                      <a:r>
                        <a:rPr lang="en-ZA" sz="1400" b="1" u="none" strike="noStrike">
                          <a:effectLst/>
                        </a:rPr>
                        <a:t>18/05/2020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720.67</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95.66</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817.44</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45.45</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12:03</a:t>
                      </a:r>
                      <a:endParaRPr lang="en-ZA"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6878452"/>
                  </a:ext>
                </a:extLst>
              </a:tr>
              <a:tr h="194749">
                <a:tc>
                  <a:txBody>
                    <a:bodyPr/>
                    <a:lstStyle/>
                    <a:p>
                      <a:pPr algn="ctr" fontAlgn="b"/>
                      <a:r>
                        <a:rPr lang="en-ZA" sz="1400" b="1" u="none" strike="noStrike">
                          <a:effectLst/>
                        </a:rPr>
                        <a:t>23/05/2020</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695.42</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122.60</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760.79</a:t>
                      </a:r>
                      <a:endParaRPr lang="en-ZA"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a:effectLst/>
                        </a:rPr>
                        <a:t>46.45</a:t>
                      </a:r>
                      <a:endParaRPr lang="en-ZA"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400" b="1" u="none" strike="noStrike" dirty="0">
                          <a:effectLst/>
                        </a:rPr>
                        <a:t>12:03</a:t>
                      </a:r>
                      <a:endParaRPr lang="en-ZA"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2626557"/>
                  </a:ext>
                </a:extLst>
              </a:tr>
            </a:tbl>
          </a:graphicData>
        </a:graphic>
      </p:graphicFrame>
      <p:graphicFrame>
        <p:nvGraphicFramePr>
          <p:cNvPr id="8" name="Chart 7">
            <a:extLst>
              <a:ext uri="{FF2B5EF4-FFF2-40B4-BE49-F238E27FC236}">
                <a16:creationId xmlns:a16="http://schemas.microsoft.com/office/drawing/2014/main" id="{B1A339D4-1045-497D-B9A5-2701EF540F6F}"/>
              </a:ext>
            </a:extLst>
          </p:cNvPr>
          <p:cNvGraphicFramePr>
            <a:graphicFrameLocks/>
          </p:cNvGraphicFramePr>
          <p:nvPr>
            <p:extLst>
              <p:ext uri="{D42A27DB-BD31-4B8C-83A1-F6EECF244321}">
                <p14:modId xmlns:p14="http://schemas.microsoft.com/office/powerpoint/2010/main" val="4131634444"/>
              </p:ext>
            </p:extLst>
          </p:nvPr>
        </p:nvGraphicFramePr>
        <p:xfrm>
          <a:off x="5740341" y="2332037"/>
          <a:ext cx="5613459" cy="3968774"/>
        </p:xfrm>
        <a:graphic>
          <a:graphicData uri="http://schemas.openxmlformats.org/drawingml/2006/chart">
            <c:chart xmlns:c="http://schemas.openxmlformats.org/drawingml/2006/chart" xmlns:r="http://schemas.openxmlformats.org/officeDocument/2006/relationships" r:id="rId6"/>
          </a:graphicData>
        </a:graphic>
      </p:graphicFrame>
      <p:pic>
        <p:nvPicPr>
          <p:cNvPr id="10" name="Audio 9">
            <a:hlinkClick r:id="" action="ppaction://media"/>
            <a:extLst>
              <a:ext uri="{FF2B5EF4-FFF2-40B4-BE49-F238E27FC236}">
                <a16:creationId xmlns:a16="http://schemas.microsoft.com/office/drawing/2014/main" id="{AFF37E1B-9014-45D4-B37F-EC64B3AE02F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1736697"/>
      </p:ext>
    </p:extLst>
  </p:cSld>
  <p:clrMapOvr>
    <a:masterClrMapping/>
  </p:clrMapOvr>
  <mc:AlternateContent xmlns:mc="http://schemas.openxmlformats.org/markup-compatibility/2006">
    <mc:Choice xmlns:p14="http://schemas.microsoft.com/office/powerpoint/2010/main" Requires="p14">
      <p:transition spd="med" p14:dur="700" advTm="84089">
        <p:fade/>
      </p:transition>
    </mc:Choice>
    <mc:Fallback>
      <p:transition spd="med" advTm="84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Results: Spectral Data </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14</a:t>
            </a:fld>
            <a:endParaRPr lang="en-ZA"/>
          </a:p>
        </p:txBody>
      </p:sp>
      <p:pic>
        <p:nvPicPr>
          <p:cNvPr id="9" name="Picture 8" descr="Graphical user interface, chart, histogram, scatter chart&#10;&#10;Description automatically generated">
            <a:extLst>
              <a:ext uri="{FF2B5EF4-FFF2-40B4-BE49-F238E27FC236}">
                <a16:creationId xmlns:a16="http://schemas.microsoft.com/office/drawing/2014/main" id="{CBD002C1-1268-462B-8F2B-80B50925A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07" y="1863519"/>
            <a:ext cx="5759999" cy="4320000"/>
          </a:xfrm>
          <a:prstGeom prst="rect">
            <a:avLst/>
          </a:prstGeom>
        </p:spPr>
      </p:pic>
      <p:pic>
        <p:nvPicPr>
          <p:cNvPr id="11" name="Picture 10" descr="Chart, line chart, histogram&#10;&#10;Description automatically generated">
            <a:extLst>
              <a:ext uri="{FF2B5EF4-FFF2-40B4-BE49-F238E27FC236}">
                <a16:creationId xmlns:a16="http://schemas.microsoft.com/office/drawing/2014/main" id="{20F66DBE-BBF4-4FCE-9C7A-530D85F84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863519"/>
            <a:ext cx="5759999" cy="4320000"/>
          </a:xfrm>
          <a:prstGeom prst="rect">
            <a:avLst/>
          </a:prstGeom>
        </p:spPr>
      </p:pic>
      <p:pic>
        <p:nvPicPr>
          <p:cNvPr id="7" name="Audio 6">
            <a:hlinkClick r:id="" action="ppaction://media"/>
            <a:extLst>
              <a:ext uri="{FF2B5EF4-FFF2-40B4-BE49-F238E27FC236}">
                <a16:creationId xmlns:a16="http://schemas.microsoft.com/office/drawing/2014/main" id="{365491A7-412E-488C-8141-6680258C94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17381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65164">
        <p:fade/>
      </p:transition>
    </mc:Choice>
    <mc:Fallback>
      <p:transition spd="med" advTm="65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Analysis &amp; Conclusion</a:t>
            </a:r>
          </a:p>
        </p:txBody>
      </p:sp>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838200" y="1825625"/>
            <a:ext cx="10515600" cy="4308475"/>
          </a:xfrm>
        </p:spPr>
        <p:txBody>
          <a:bodyPr>
            <a:normAutofit/>
          </a:bodyPr>
          <a:lstStyle/>
          <a:p>
            <a:r>
              <a:rPr lang="en-GB" dirty="0"/>
              <a:t>2018, 2019 and 2020 year showed a similarity in the frequency and quality of Clear-sky days when comparing GHI to SZA for the given time period.</a:t>
            </a:r>
          </a:p>
          <a:p>
            <a:r>
              <a:rPr lang="en-GB" dirty="0"/>
              <a:t>Broadband data could not show any concise evidence to indicate that there was a significant reduction in aerosols when comparing 2020 to years prior.</a:t>
            </a:r>
          </a:p>
          <a:p>
            <a:r>
              <a:rPr lang="en-GB" dirty="0"/>
              <a:t>Spectral data did not show any clear sign of absorption, which could be attributed to Urban industrial aerosols which only affect incoming solar radiation at higher wavelengths (&gt; 1.5 µm )</a:t>
            </a:r>
          </a:p>
          <a:p>
            <a:pPr marL="0" indent="0">
              <a:buNone/>
            </a:pPr>
            <a:endParaRPr lang="en-ZA" dirty="0"/>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15</a:t>
            </a:fld>
            <a:endParaRPr lang="en-ZA"/>
          </a:p>
        </p:txBody>
      </p:sp>
      <p:pic>
        <p:nvPicPr>
          <p:cNvPr id="7" name="Audio 6">
            <a:hlinkClick r:id="" action="ppaction://media"/>
            <a:extLst>
              <a:ext uri="{FF2B5EF4-FFF2-40B4-BE49-F238E27FC236}">
                <a16:creationId xmlns:a16="http://schemas.microsoft.com/office/drawing/2014/main" id="{CB8134DD-67F2-4AE0-BAF2-16399B823F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71247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45846">
        <p:fade/>
      </p:transition>
    </mc:Choice>
    <mc:Fallback>
      <p:transition spd="med" advTm="458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BD67-D5E8-469A-93FA-26B747812D8A}"/>
              </a:ext>
            </a:extLst>
          </p:cNvPr>
          <p:cNvSpPr>
            <a:spLocks noGrp="1"/>
          </p:cNvSpPr>
          <p:nvPr>
            <p:ph type="title"/>
          </p:nvPr>
        </p:nvSpPr>
        <p:spPr>
          <a:xfrm>
            <a:off x="838200" y="390292"/>
            <a:ext cx="10515600" cy="1325563"/>
          </a:xfrm>
        </p:spPr>
        <p:txBody>
          <a:bodyPr/>
          <a:lstStyle/>
          <a:p>
            <a:pPr algn="ctr"/>
            <a:r>
              <a:rPr lang="en-ZA" dirty="0"/>
              <a:t>Acknowledgements</a:t>
            </a:r>
          </a:p>
        </p:txBody>
      </p:sp>
      <p:sp>
        <p:nvSpPr>
          <p:cNvPr id="3" name="Content Placeholder 2">
            <a:extLst>
              <a:ext uri="{FF2B5EF4-FFF2-40B4-BE49-F238E27FC236}">
                <a16:creationId xmlns:a16="http://schemas.microsoft.com/office/drawing/2014/main" id="{8D5F5D49-38E5-4086-BE63-C21FDFF97AC7}"/>
              </a:ext>
            </a:extLst>
          </p:cNvPr>
          <p:cNvSpPr>
            <a:spLocks noGrp="1"/>
          </p:cNvSpPr>
          <p:nvPr>
            <p:ph idx="1"/>
          </p:nvPr>
        </p:nvSpPr>
        <p:spPr>
          <a:xfrm>
            <a:off x="838199" y="1825625"/>
            <a:ext cx="10515599" cy="4351338"/>
          </a:xfrm>
        </p:spPr>
        <p:txBody>
          <a:bodyPr/>
          <a:lstStyle/>
          <a:p>
            <a:pPr algn="ctr"/>
            <a:r>
              <a:rPr lang="en-ZA" sz="3200" dirty="0"/>
              <a:t>University of Johannesburg</a:t>
            </a:r>
          </a:p>
          <a:p>
            <a:pPr algn="ctr"/>
            <a:r>
              <a:rPr lang="en-ZA" sz="3200" dirty="0"/>
              <a:t>CSIR Energy Division</a:t>
            </a:r>
          </a:p>
          <a:p>
            <a:endParaRPr lang="en-ZA" dirty="0"/>
          </a:p>
        </p:txBody>
      </p:sp>
      <p:sp>
        <p:nvSpPr>
          <p:cNvPr id="4" name="Slide Number Placeholder 3">
            <a:extLst>
              <a:ext uri="{FF2B5EF4-FFF2-40B4-BE49-F238E27FC236}">
                <a16:creationId xmlns:a16="http://schemas.microsoft.com/office/drawing/2014/main" id="{E480BB33-9DEB-4BFD-BE2E-FFF73E36FCB2}"/>
              </a:ext>
            </a:extLst>
          </p:cNvPr>
          <p:cNvSpPr>
            <a:spLocks noGrp="1"/>
          </p:cNvSpPr>
          <p:nvPr>
            <p:ph type="sldNum" sz="quarter" idx="12"/>
          </p:nvPr>
        </p:nvSpPr>
        <p:spPr/>
        <p:txBody>
          <a:bodyPr/>
          <a:lstStyle/>
          <a:p>
            <a:fld id="{A002FCB6-94BF-464C-B893-3D4124700318}" type="slidenum">
              <a:rPr lang="en-ZA" smtClean="0"/>
              <a:t>16</a:t>
            </a:fld>
            <a:endParaRPr lang="en-ZA"/>
          </a:p>
        </p:txBody>
      </p:sp>
      <p:pic>
        <p:nvPicPr>
          <p:cNvPr id="9" name="Audio 8">
            <a:hlinkClick r:id="" action="ppaction://media"/>
            <a:extLst>
              <a:ext uri="{FF2B5EF4-FFF2-40B4-BE49-F238E27FC236}">
                <a16:creationId xmlns:a16="http://schemas.microsoft.com/office/drawing/2014/main" id="{C1F477E3-3A42-4D73-B17A-42EBF0E58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1600515"/>
      </p:ext>
    </p:extLst>
  </p:cSld>
  <p:clrMapOvr>
    <a:masterClrMapping/>
  </p:clrMapOvr>
  <mc:AlternateContent xmlns:mc="http://schemas.openxmlformats.org/markup-compatibility/2006">
    <mc:Choice xmlns:p14="http://schemas.microsoft.com/office/powerpoint/2010/main" Requires="p14">
      <p:transition spd="slow" p14:dur="2000" advTm="20884"/>
    </mc:Choice>
    <mc:Fallback>
      <p:transition spd="slow" advTm="2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BD67-D5E8-469A-93FA-26B747812D8A}"/>
              </a:ext>
            </a:extLst>
          </p:cNvPr>
          <p:cNvSpPr>
            <a:spLocks noGrp="1"/>
          </p:cNvSpPr>
          <p:nvPr>
            <p:ph type="title"/>
          </p:nvPr>
        </p:nvSpPr>
        <p:spPr>
          <a:xfrm>
            <a:off x="838200" y="390292"/>
            <a:ext cx="10515600" cy="6251808"/>
          </a:xfrm>
        </p:spPr>
        <p:txBody>
          <a:bodyPr>
            <a:normAutofit/>
          </a:bodyPr>
          <a:lstStyle/>
          <a:p>
            <a:pPr algn="ctr"/>
            <a:r>
              <a:rPr lang="en-GB" sz="6600" dirty="0"/>
              <a:t>T</a:t>
            </a:r>
            <a:r>
              <a:rPr lang="en-ZA" sz="6600" dirty="0"/>
              <a:t>hank you</a:t>
            </a:r>
          </a:p>
        </p:txBody>
      </p:sp>
      <p:sp>
        <p:nvSpPr>
          <p:cNvPr id="4" name="Slide Number Placeholder 3">
            <a:extLst>
              <a:ext uri="{FF2B5EF4-FFF2-40B4-BE49-F238E27FC236}">
                <a16:creationId xmlns:a16="http://schemas.microsoft.com/office/drawing/2014/main" id="{E480BB33-9DEB-4BFD-BE2E-FFF73E36FCB2}"/>
              </a:ext>
            </a:extLst>
          </p:cNvPr>
          <p:cNvSpPr>
            <a:spLocks noGrp="1"/>
          </p:cNvSpPr>
          <p:nvPr>
            <p:ph type="sldNum" sz="quarter" idx="12"/>
          </p:nvPr>
        </p:nvSpPr>
        <p:spPr/>
        <p:txBody>
          <a:bodyPr/>
          <a:lstStyle/>
          <a:p>
            <a:fld id="{A002FCB6-94BF-464C-B893-3D4124700318}" type="slidenum">
              <a:rPr lang="en-ZA" smtClean="0"/>
              <a:t>17</a:t>
            </a:fld>
            <a:endParaRPr lang="en-ZA"/>
          </a:p>
        </p:txBody>
      </p:sp>
      <p:pic>
        <p:nvPicPr>
          <p:cNvPr id="8" name="Audio 7">
            <a:hlinkClick r:id="" action="ppaction://media"/>
            <a:extLst>
              <a:ext uri="{FF2B5EF4-FFF2-40B4-BE49-F238E27FC236}">
                <a16:creationId xmlns:a16="http://schemas.microsoft.com/office/drawing/2014/main" id="{12DE836F-56D0-4ACC-8249-F4302E20BD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50165595"/>
      </p:ext>
    </p:extLst>
  </p:cSld>
  <p:clrMapOvr>
    <a:masterClrMapping/>
  </p:clrMapOvr>
  <mc:AlternateContent xmlns:mc="http://schemas.openxmlformats.org/markup-compatibility/2006">
    <mc:Choice xmlns:p14="http://schemas.microsoft.com/office/powerpoint/2010/main" Requires="p14">
      <p:transition spd="slow" p14:dur="2000" advTm="5205"/>
    </mc:Choice>
    <mc:Fallback>
      <p:transition spd="slow" advTm="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Introduction</a:t>
            </a:r>
          </a:p>
        </p:txBody>
      </p:sp>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838200" y="1825625"/>
            <a:ext cx="10310769" cy="3794999"/>
          </a:xfrm>
        </p:spPr>
        <p:txBody>
          <a:bodyPr>
            <a:normAutofit lnSpcReduction="10000"/>
          </a:bodyPr>
          <a:lstStyle/>
          <a:p>
            <a:pPr marL="0" indent="0">
              <a:lnSpc>
                <a:spcPct val="150000"/>
              </a:lnSpc>
              <a:buNone/>
            </a:pPr>
            <a:r>
              <a:rPr lang="en-ZA" sz="2400" dirty="0"/>
              <a:t>The start of the COVID-19 pandemic resulted in a brief period (Lockdown Level 5) where the day to day activities of a large portion of the South African and the global population was brought to a halt. Residents were confined to their houses, and the economic driving power in South Africa was brought to a near standstill with only the essential services continuing production (at reduce capacity). The global downscaling of industrial production and human confinement resulted in a reduction in pollution around the world.</a:t>
            </a:r>
          </a:p>
          <a:p>
            <a:pPr marL="0" indent="0">
              <a:buNone/>
            </a:pPr>
            <a:endParaRPr lang="en-ZA" dirty="0"/>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2</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8" name="Audio 7">
            <a:hlinkClick r:id="" action="ppaction://media"/>
            <a:extLst>
              <a:ext uri="{FF2B5EF4-FFF2-40B4-BE49-F238E27FC236}">
                <a16:creationId xmlns:a16="http://schemas.microsoft.com/office/drawing/2014/main" id="{42F5E8D4-E4DA-4831-94F6-492C24E3D7C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7260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27282">
        <p:fade/>
      </p:transition>
    </mc:Choice>
    <mc:Fallback>
      <p:transition spd="med" advTm="27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Introduction</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3</a:t>
            </a:fld>
            <a:endParaRPr lang="en-ZA"/>
          </a:p>
        </p:txBody>
      </p:sp>
      <p:pic>
        <p:nvPicPr>
          <p:cNvPr id="1028" name="Picture 4">
            <a:extLst>
              <a:ext uri="{FF2B5EF4-FFF2-40B4-BE49-F238E27FC236}">
                <a16:creationId xmlns:a16="http://schemas.microsoft.com/office/drawing/2014/main" id="{85D47003-71CD-491C-A7E9-F20010B34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74365"/>
            <a:ext cx="9121630" cy="39092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08E912-7837-48EB-822C-3E48285088CB}"/>
              </a:ext>
            </a:extLst>
          </p:cNvPr>
          <p:cNvSpPr txBox="1"/>
          <p:nvPr/>
        </p:nvSpPr>
        <p:spPr>
          <a:xfrm>
            <a:off x="763398" y="5383635"/>
            <a:ext cx="8724550" cy="230832"/>
          </a:xfrm>
          <a:prstGeom prst="rect">
            <a:avLst/>
          </a:prstGeom>
          <a:noFill/>
        </p:spPr>
        <p:txBody>
          <a:bodyPr wrap="square" rtlCol="0">
            <a:spAutoFit/>
          </a:bodyPr>
          <a:lstStyle/>
          <a:p>
            <a:r>
              <a:rPr lang="en-ZA" sz="900" dirty="0"/>
              <a:t>Source: https://www.esa.int/ESA_Multimedia/Images/2020/04/NO2_concentrations_over_Europe</a:t>
            </a:r>
          </a:p>
        </p:txBody>
      </p:sp>
      <p:pic>
        <p:nvPicPr>
          <p:cNvPr id="5" name="Audio 4">
            <a:hlinkClick r:id="" action="ppaction://media"/>
            <a:extLst>
              <a:ext uri="{FF2B5EF4-FFF2-40B4-BE49-F238E27FC236}">
                <a16:creationId xmlns:a16="http://schemas.microsoft.com/office/drawing/2014/main" id="{0F5B0074-FBB8-470F-B8EB-DFC3A78DB2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2324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18275">
        <p:fade/>
      </p:transition>
    </mc:Choice>
    <mc:Fallback>
      <p:transition spd="med" advTm="18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Aim &amp; Objectives</a:t>
            </a:r>
          </a:p>
        </p:txBody>
      </p:sp>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838200" y="1825625"/>
            <a:ext cx="10515600" cy="1325563"/>
          </a:xfrm>
        </p:spPr>
        <p:txBody>
          <a:bodyPr>
            <a:normAutofit lnSpcReduction="10000"/>
          </a:bodyPr>
          <a:lstStyle/>
          <a:p>
            <a:pPr marL="0" indent="0">
              <a:buNone/>
            </a:pPr>
            <a:r>
              <a:rPr lang="en-ZA" sz="2400" dirty="0"/>
              <a:t>This investigation aims to detect variations aerosol concentrations by looking at incoming solar irradiance data in an attempt to determine whether the implemented lockdown restrictions due to the pandemic resulted in a brief reduction in the production of Urban and Industrial type aerosols. </a:t>
            </a:r>
          </a:p>
          <a:p>
            <a:pPr marL="0" indent="0">
              <a:buNone/>
            </a:pPr>
            <a:endParaRPr lang="en-ZA" dirty="0"/>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4</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The objective is to evaluate solar irradiation intensity by looking at the number of clear-sky days, and the associated broadband and spectral profiles for each of the select days before and during the lockdown period</a:t>
            </a:r>
          </a:p>
          <a:p>
            <a:pPr marL="0" indent="0">
              <a:buNone/>
            </a:pPr>
            <a:r>
              <a:rPr lang="en-GB" sz="2400" dirty="0"/>
              <a:t> </a:t>
            </a:r>
            <a:endParaRPr lang="en-ZA" sz="2400" dirty="0"/>
          </a:p>
          <a:p>
            <a:pPr marL="0" indent="0">
              <a:buFont typeface="Arial" panose="020B0604020202020204" pitchFamily="34" charset="0"/>
              <a:buNone/>
            </a:pPr>
            <a:endParaRPr lang="en-ZA" dirty="0"/>
          </a:p>
        </p:txBody>
      </p:sp>
      <p:pic>
        <p:nvPicPr>
          <p:cNvPr id="14" name="Audio 13">
            <a:hlinkClick r:id="" action="ppaction://media"/>
            <a:extLst>
              <a:ext uri="{FF2B5EF4-FFF2-40B4-BE49-F238E27FC236}">
                <a16:creationId xmlns:a16="http://schemas.microsoft.com/office/drawing/2014/main" id="{67C535A8-D0CB-466C-880C-243A32A94B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43272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31153">
        <p:fade/>
      </p:transition>
    </mc:Choice>
    <mc:Fallback>
      <p:transition spd="med" advTm="31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381A-1D48-4A1A-A7C9-B5701306CBED}"/>
              </a:ext>
            </a:extLst>
          </p:cNvPr>
          <p:cNvSpPr>
            <a:spLocks noGrp="1"/>
          </p:cNvSpPr>
          <p:nvPr>
            <p:ph type="title"/>
          </p:nvPr>
        </p:nvSpPr>
        <p:spPr/>
        <p:txBody>
          <a:bodyPr/>
          <a:lstStyle/>
          <a:p>
            <a:r>
              <a:rPr lang="en-ZA" dirty="0"/>
              <a:t>Location &amp; Apparatus</a:t>
            </a:r>
          </a:p>
        </p:txBody>
      </p:sp>
      <p:sp>
        <p:nvSpPr>
          <p:cNvPr id="6" name="Content Placeholder 5">
            <a:extLst>
              <a:ext uri="{FF2B5EF4-FFF2-40B4-BE49-F238E27FC236}">
                <a16:creationId xmlns:a16="http://schemas.microsoft.com/office/drawing/2014/main" id="{FC0AB6CE-F89B-4EA2-B9A8-DD2FE7624535}"/>
              </a:ext>
            </a:extLst>
          </p:cNvPr>
          <p:cNvSpPr>
            <a:spLocks noGrp="1"/>
          </p:cNvSpPr>
          <p:nvPr>
            <p:ph sz="half" idx="2"/>
          </p:nvPr>
        </p:nvSpPr>
        <p:spPr>
          <a:xfrm>
            <a:off x="839788" y="1460697"/>
            <a:ext cx="5157787" cy="4498975"/>
          </a:xfrm>
        </p:spPr>
        <p:txBody>
          <a:bodyPr>
            <a:normAutofit/>
          </a:bodyPr>
          <a:lstStyle/>
          <a:p>
            <a:pPr marL="0" indent="0">
              <a:buNone/>
            </a:pPr>
            <a:r>
              <a:rPr lang="en-ZA" sz="2400" dirty="0"/>
              <a:t>Elevation : 1449 m</a:t>
            </a:r>
          </a:p>
          <a:p>
            <a:pPr marL="0" indent="0">
              <a:buNone/>
            </a:pPr>
            <a:r>
              <a:rPr lang="en-ZA" sz="2400" dirty="0"/>
              <a:t>CSIR Energy Building	(Building no.34)</a:t>
            </a:r>
          </a:p>
          <a:p>
            <a:pPr marL="0" indent="0">
              <a:buNone/>
            </a:pPr>
            <a:r>
              <a:rPr lang="en-ZA" sz="2400" dirty="0"/>
              <a:t>25°45’00’’ S	28°16’43’’ E	</a:t>
            </a:r>
          </a:p>
          <a:p>
            <a:pPr marL="0" indent="0">
              <a:buNone/>
            </a:pPr>
            <a:r>
              <a:rPr lang="en-ZA" sz="2400" dirty="0"/>
              <a:t>Broadband Irradiance </a:t>
            </a:r>
            <a:r>
              <a:rPr lang="en-GB" sz="2400" dirty="0">
                <a:solidFill>
                  <a:sysClr val="windowText" lastClr="000000"/>
                </a:solidFill>
                <a:effectLst/>
              </a:rPr>
              <a:t>W/m</a:t>
            </a:r>
            <a:r>
              <a:rPr lang="en-GB" sz="2400" baseline="30000" dirty="0">
                <a:solidFill>
                  <a:sysClr val="windowText" lastClr="000000"/>
                </a:solidFill>
                <a:effectLst/>
              </a:rPr>
              <a:t>2</a:t>
            </a:r>
            <a:endParaRPr lang="en-ZA" sz="2400" dirty="0"/>
          </a:p>
          <a:p>
            <a:pPr marL="457200" lvl="1" indent="0">
              <a:buNone/>
            </a:pPr>
            <a:r>
              <a:rPr lang="en-ZA" dirty="0"/>
              <a:t>Pyranometer : GHI, D</a:t>
            </a:r>
            <a:r>
              <a:rPr lang="en-ZA" sz="2400" dirty="0"/>
              <a:t>HI </a:t>
            </a:r>
            <a:r>
              <a:rPr lang="en-ZA" dirty="0"/>
              <a:t>Pyrheliometer: DNI</a:t>
            </a:r>
          </a:p>
          <a:p>
            <a:pPr marL="0" indent="0">
              <a:buNone/>
            </a:pPr>
            <a:r>
              <a:rPr lang="en-ZA" sz="2400" dirty="0"/>
              <a:t>Spectral Irradiance: W/</a:t>
            </a:r>
            <a:r>
              <a:rPr lang="en-GB" sz="2400" dirty="0">
                <a:solidFill>
                  <a:sysClr val="windowText" lastClr="000000"/>
                </a:solidFill>
                <a:effectLst/>
              </a:rPr>
              <a:t>m</a:t>
            </a:r>
            <a:r>
              <a:rPr lang="en-GB" sz="2400" baseline="30000" dirty="0">
                <a:solidFill>
                  <a:sysClr val="windowText" lastClr="000000"/>
                </a:solidFill>
                <a:effectLst/>
              </a:rPr>
              <a:t>2</a:t>
            </a:r>
            <a:r>
              <a:rPr lang="en-ZA" sz="2400" dirty="0"/>
              <a:t>/µm</a:t>
            </a:r>
            <a:endParaRPr lang="en-ZA" dirty="0"/>
          </a:p>
          <a:p>
            <a:pPr marL="457200" lvl="1" indent="0">
              <a:buNone/>
            </a:pPr>
            <a:r>
              <a:rPr lang="en-ZA" dirty="0"/>
              <a:t>Spectro Radiometer: DNI</a:t>
            </a:r>
          </a:p>
          <a:p>
            <a:pPr marL="0" indent="0">
              <a:buNone/>
            </a:pPr>
            <a:r>
              <a:rPr lang="en-ZA" sz="2400" dirty="0"/>
              <a:t>Integrated weather sensor</a:t>
            </a:r>
          </a:p>
        </p:txBody>
      </p:sp>
      <p:pic>
        <p:nvPicPr>
          <p:cNvPr id="1026" name="Picture 2" descr="Image result for CSIR Pretoria logo">
            <a:extLst>
              <a:ext uri="{FF2B5EF4-FFF2-40B4-BE49-F238E27FC236}">
                <a16:creationId xmlns:a16="http://schemas.microsoft.com/office/drawing/2014/main" id="{114C90F6-63D1-43E2-9093-40E934BEB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886" y="1460697"/>
            <a:ext cx="4487191" cy="37954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33A5B9-646D-4586-B174-00411B30F2B6}"/>
              </a:ext>
            </a:extLst>
          </p:cNvPr>
          <p:cNvSpPr txBox="1"/>
          <p:nvPr/>
        </p:nvSpPr>
        <p:spPr>
          <a:xfrm>
            <a:off x="6532562" y="5729681"/>
            <a:ext cx="4819650" cy="307777"/>
          </a:xfrm>
          <a:prstGeom prst="rect">
            <a:avLst/>
          </a:prstGeom>
          <a:noFill/>
        </p:spPr>
        <p:txBody>
          <a:bodyPr wrap="square" rtlCol="0">
            <a:spAutoFit/>
          </a:bodyPr>
          <a:lstStyle/>
          <a:p>
            <a:r>
              <a:rPr lang="en-ZA" sz="1400" dirty="0"/>
              <a:t>https://www.csir.co.za/</a:t>
            </a:r>
          </a:p>
        </p:txBody>
      </p:sp>
      <p:sp>
        <p:nvSpPr>
          <p:cNvPr id="16" name="Slide Number Placeholder 15">
            <a:extLst>
              <a:ext uri="{FF2B5EF4-FFF2-40B4-BE49-F238E27FC236}">
                <a16:creationId xmlns:a16="http://schemas.microsoft.com/office/drawing/2014/main" id="{7A748AA9-E8DA-4263-B60D-D0ADD3DB0766}"/>
              </a:ext>
            </a:extLst>
          </p:cNvPr>
          <p:cNvSpPr>
            <a:spLocks noGrp="1"/>
          </p:cNvSpPr>
          <p:nvPr>
            <p:ph type="sldNum" sz="quarter" idx="12"/>
          </p:nvPr>
        </p:nvSpPr>
        <p:spPr/>
        <p:txBody>
          <a:bodyPr/>
          <a:lstStyle/>
          <a:p>
            <a:fld id="{A002FCB6-94BF-464C-B893-3D4124700318}" type="slidenum">
              <a:rPr lang="en-ZA" smtClean="0"/>
              <a:t>5</a:t>
            </a:fld>
            <a:endParaRPr lang="en-ZA"/>
          </a:p>
        </p:txBody>
      </p:sp>
      <p:pic>
        <p:nvPicPr>
          <p:cNvPr id="8" name="Audio 7">
            <a:hlinkClick r:id="" action="ppaction://media"/>
            <a:extLst>
              <a:ext uri="{FF2B5EF4-FFF2-40B4-BE49-F238E27FC236}">
                <a16:creationId xmlns:a16="http://schemas.microsoft.com/office/drawing/2014/main" id="{136B689E-BFC4-439B-87B2-AF0733417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9694931"/>
      </p:ext>
    </p:extLst>
  </p:cSld>
  <p:clrMapOvr>
    <a:masterClrMapping/>
  </p:clrMapOvr>
  <mc:AlternateContent xmlns:mc="http://schemas.openxmlformats.org/markup-compatibility/2006">
    <mc:Choice xmlns:p14="http://schemas.microsoft.com/office/powerpoint/2010/main" Requires="p14">
      <p:transition spd="med" p14:dur="700" advTm="62962">
        <p:fade/>
      </p:transition>
    </mc:Choice>
    <mc:Fallback>
      <p:transition spd="med" advTm="62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a:xfrm>
            <a:off x="838200" y="365125"/>
            <a:ext cx="10515600" cy="1460500"/>
          </a:xfrm>
        </p:spPr>
        <p:txBody>
          <a:bodyPr/>
          <a:lstStyle/>
          <a:p>
            <a:r>
              <a:rPr lang="en-ZA" dirty="0"/>
              <a:t>Method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B1B8BFD-9084-42D2-AD59-3C128ABA6168}"/>
                  </a:ext>
                </a:extLst>
              </p:cNvPr>
              <p:cNvSpPr>
                <a:spLocks noGrp="1"/>
              </p:cNvSpPr>
              <p:nvPr>
                <p:ph idx="1"/>
              </p:nvPr>
            </p:nvSpPr>
            <p:spPr>
              <a:xfrm>
                <a:off x="838200" y="1461257"/>
                <a:ext cx="10827058" cy="4895094"/>
              </a:xfrm>
            </p:spPr>
            <p:txBody>
              <a:bodyPr>
                <a:normAutofit/>
              </a:bodyPr>
              <a:lstStyle/>
              <a:p>
                <a:pPr marL="514350" indent="-514350">
                  <a:buFont typeface="+mj-lt"/>
                  <a:buAutoNum type="arabicPeriod"/>
                </a:pPr>
                <a:r>
                  <a:rPr lang="en-GB" dirty="0"/>
                  <a:t>Determination of Clear-Sky days</a:t>
                </a:r>
              </a:p>
              <a:p>
                <a:pPr marL="457200" lvl="1" indent="0">
                  <a:buNone/>
                </a:pPr>
                <a:r>
                  <a:rPr lang="en-GB" dirty="0"/>
                  <a:t> Adnot-Bourges-Campana-Gicquel (ABCG): Clear-sky Model</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𝐺𝐻𝐼</m:t>
                      </m:r>
                      <m:r>
                        <a:rPr lang="en-GB" b="0" i="1" smtClean="0">
                          <a:latin typeface="Cambria Math" panose="02040503050406030204" pitchFamily="18" charset="0"/>
                        </a:rPr>
                        <m:t>=951.31×</m:t>
                      </m:r>
                      <m:sSup>
                        <m:sSupPr>
                          <m:ctrlPr>
                            <a:rPr lang="en-GB" b="0" i="1" smtClean="0">
                              <a:latin typeface="Cambria Math" panose="02040503050406030204" pitchFamily="18" charset="0"/>
                              <a:ea typeface="Cambria Math" panose="02040503050406030204" pitchFamily="18" charset="0"/>
                            </a:rPr>
                          </m:ctrlPr>
                        </m:sSupPr>
                        <m:e>
                          <m:r>
                            <m:rPr>
                              <m:sty m:val="p"/>
                            </m:rPr>
                            <a:rPr lang="en-GB" b="0" i="0" smtClean="0">
                              <a:latin typeface="Cambria Math" panose="02040503050406030204" pitchFamily="18" charset="0"/>
                              <a:ea typeface="Cambria Math" panose="02040503050406030204" pitchFamily="18" charset="0"/>
                            </a:rPr>
                            <m:t>cos</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𝑆𝑍𝐴</m:t>
                          </m:r>
                          <m:r>
                            <a:rPr lang="en-GB" b="0" i="1" smtClean="0">
                              <a:latin typeface="Cambria Math" panose="02040503050406030204" pitchFamily="18" charset="0"/>
                              <a:ea typeface="Cambria Math" panose="02040503050406030204" pitchFamily="18" charset="0"/>
                            </a:rPr>
                            <m:t>)</m:t>
                          </m:r>
                        </m:e>
                        <m:sup>
                          <m:r>
                            <a:rPr lang="en-GB" b="0" i="1" smtClean="0">
                              <a:latin typeface="Cambria Math" panose="02040503050406030204" pitchFamily="18" charset="0"/>
                              <a:ea typeface="Cambria Math" panose="02040503050406030204" pitchFamily="18" charset="0"/>
                            </a:rPr>
                            <m:t>1.15</m:t>
                          </m:r>
                        </m:sup>
                      </m:sSup>
                    </m:oMath>
                  </m:oMathPara>
                </a14:m>
                <a:endParaRPr lang="en-GB" dirty="0"/>
              </a:p>
              <a:p>
                <a:pPr marL="457200" lvl="1" indent="0">
                  <a:buNone/>
                </a:pPr>
                <a:endParaRPr lang="en-GB" dirty="0"/>
              </a:p>
              <a:p>
                <a:pPr marL="514350" indent="-514350">
                  <a:buFont typeface="+mj-lt"/>
                  <a:buAutoNum type="arabicPeriod"/>
                </a:pPr>
                <a:r>
                  <a:rPr lang="en-GB" dirty="0"/>
                  <a:t>Evaluation and comparison of Broadband Irradiance data</a:t>
                </a:r>
              </a:p>
              <a:p>
                <a:pPr marL="457200" lvl="1" indent="0">
                  <a:buNone/>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𝐺𝐻𝐼</m:t>
                      </m:r>
                      <m:r>
                        <a:rPr lang="en-GB" sz="2400" b="0" i="1" smtClean="0">
                          <a:latin typeface="Cambria Math" panose="02040503050406030204" pitchFamily="18" charset="0"/>
                        </a:rPr>
                        <m:t>=</m:t>
                      </m:r>
                      <m:r>
                        <a:rPr lang="en-GB" sz="2400" b="0" i="1" smtClean="0">
                          <a:latin typeface="Cambria Math" panose="02040503050406030204" pitchFamily="18" charset="0"/>
                        </a:rPr>
                        <m:t>𝐷𝐻𝐼</m:t>
                      </m:r>
                      <m:r>
                        <a:rPr lang="en-GB" sz="2400" b="0" i="1" smtClean="0">
                          <a:latin typeface="Cambria Math" panose="02040503050406030204" pitchFamily="18" charset="0"/>
                        </a:rPr>
                        <m:t>+</m:t>
                      </m:r>
                      <m:r>
                        <a:rPr lang="en-GB" sz="2400" b="0" i="1" smtClean="0">
                          <a:latin typeface="Cambria Math" panose="02040503050406030204" pitchFamily="18" charset="0"/>
                        </a:rPr>
                        <m:t>𝐷𝑁𝐼</m:t>
                      </m:r>
                      <m:r>
                        <a:rPr lang="en-GB" sz="2400" b="0" i="1" smtClean="0">
                          <a:latin typeface="Cambria Math" panose="02040503050406030204" pitchFamily="18" charset="0"/>
                          <a:ea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rPr>
                        <m:t>cos</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𝑆𝑍𝐴</m:t>
                      </m:r>
                      <m:r>
                        <a:rPr lang="en-GB" sz="2400" b="0" i="1" smtClean="0">
                          <a:latin typeface="Cambria Math" panose="02040503050406030204" pitchFamily="18" charset="0"/>
                          <a:ea typeface="Cambria Math" panose="02040503050406030204" pitchFamily="18" charset="0"/>
                        </a:rPr>
                        <m:t>)</m:t>
                      </m:r>
                    </m:oMath>
                  </m:oMathPara>
                </a14:m>
                <a:endParaRPr lang="en-GB" dirty="0"/>
              </a:p>
              <a:p>
                <a:pPr marL="457200" lvl="1" indent="0">
                  <a:buNone/>
                </a:pPr>
                <a:r>
                  <a:rPr lang="en-GB" dirty="0"/>
                  <a:t>Global horizontal irradiance	- Total “Global” solar irradiance at ground level</a:t>
                </a:r>
              </a:p>
              <a:p>
                <a:pPr marL="457200" lvl="1" indent="0">
                  <a:buNone/>
                </a:pPr>
                <a:r>
                  <a:rPr lang="en-GB" dirty="0"/>
                  <a:t>Diffuse horizontal irradiance 	- Diffused light due to scattering etc.</a:t>
                </a:r>
              </a:p>
              <a:p>
                <a:pPr marL="457200" lvl="1" indent="0">
                  <a:buNone/>
                </a:pPr>
                <a:r>
                  <a:rPr lang="en-GB" dirty="0"/>
                  <a:t>Direct normal irradiance		- Light which had not undergone scattering</a:t>
                </a:r>
              </a:p>
              <a:p>
                <a:pPr marL="457200" lvl="1" indent="0">
                  <a:buNone/>
                </a:pPr>
                <a:endParaRPr lang="en-GB" dirty="0"/>
              </a:p>
              <a:p>
                <a:pPr marL="514350" indent="-514350">
                  <a:buFont typeface="+mj-lt"/>
                  <a:buAutoNum type="arabicPeriod"/>
                </a:pPr>
                <a:r>
                  <a:rPr lang="en-GB" dirty="0"/>
                  <a:t>Evaluation and comparison of Spectral irradiance data</a:t>
                </a:r>
                <a:endParaRPr lang="en-ZA" dirty="0"/>
              </a:p>
            </p:txBody>
          </p:sp>
        </mc:Choice>
        <mc:Fallback>
          <p:sp>
            <p:nvSpPr>
              <p:cNvPr id="3" name="Content Placeholder 2">
                <a:extLst>
                  <a:ext uri="{FF2B5EF4-FFF2-40B4-BE49-F238E27FC236}">
                    <a16:creationId xmlns:a16="http://schemas.microsoft.com/office/drawing/2014/main" id="{2B1B8BFD-9084-42D2-AD59-3C128ABA6168}"/>
                  </a:ext>
                </a:extLst>
              </p:cNvPr>
              <p:cNvSpPr>
                <a:spLocks noGrp="1" noRot="1" noChangeAspect="1" noMove="1" noResize="1" noEditPoints="1" noAdjustHandles="1" noChangeArrowheads="1" noChangeShapeType="1" noTextEdit="1"/>
              </p:cNvSpPr>
              <p:nvPr>
                <p:ph idx="1"/>
              </p:nvPr>
            </p:nvSpPr>
            <p:spPr>
              <a:xfrm>
                <a:off x="838200" y="1461257"/>
                <a:ext cx="10827058" cy="4895094"/>
              </a:xfrm>
              <a:blipFill>
                <a:blip r:embed="rId5"/>
                <a:stretch>
                  <a:fillRect l="-1182" t="-2242"/>
                </a:stretch>
              </a:blipFill>
            </p:spPr>
            <p:txBody>
              <a:bodyPr/>
              <a:lstStyle/>
              <a:p>
                <a:r>
                  <a:rPr lang="en-ZA">
                    <a:noFill/>
                  </a:rPr>
                  <a:t> </a:t>
                </a:r>
              </a:p>
            </p:txBody>
          </p:sp>
        </mc:Fallback>
      </mc:AlternateContent>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6</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838200" y="3286125"/>
            <a:ext cx="10515600" cy="2110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6" name="Audio 5">
            <a:hlinkClick r:id="" action="ppaction://media"/>
            <a:extLst>
              <a:ext uri="{FF2B5EF4-FFF2-40B4-BE49-F238E27FC236}">
                <a16:creationId xmlns:a16="http://schemas.microsoft.com/office/drawing/2014/main" id="{143E5379-3906-4B2A-8C87-FDF23C5241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71436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60027">
        <p:fade/>
      </p:transition>
    </mc:Choice>
    <mc:Fallback>
      <p:transition spd="med" advTm="60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Results: Clear-sky days </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7</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6269567" y="1781175"/>
            <a:ext cx="4865157" cy="3543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85D0156E-D827-4C54-B90A-09C09D9B58AD}"/>
                  </a:ext>
                </a:extLst>
              </p:cNvPr>
              <p:cNvSpPr>
                <a:spLocks noGrp="1"/>
              </p:cNvSpPr>
              <p:nvPr>
                <p:ph idx="1"/>
              </p:nvPr>
            </p:nvSpPr>
            <p:spPr>
              <a:xfrm>
                <a:off x="838200" y="1662113"/>
                <a:ext cx="5172075" cy="4351338"/>
              </a:xfrm>
            </p:spPr>
            <p:txBody>
              <a:bodyPr>
                <a:normAutofit lnSpcReduction="10000"/>
              </a:bodyPr>
              <a:lstStyle/>
              <a:p>
                <a:pPr marL="0" indent="0">
                  <a:buNone/>
                </a:pPr>
                <a:endParaRPr lang="en-GB"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𝐺𝐻𝐼</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m:rPr>
                              <m:sty m:val="p"/>
                            </m:rPr>
                            <a:rPr lang="en-GB" b="0" i="0" smtClean="0">
                              <a:latin typeface="Cambria Math" panose="02040503050406030204" pitchFamily="18" charset="0"/>
                              <a:ea typeface="Cambria Math" panose="02040503050406030204" pitchFamily="18" charset="0"/>
                            </a:rPr>
                            <m:t>cos</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𝑆𝑍𝐴</m:t>
                          </m:r>
                          <m:r>
                            <a:rPr lang="en-GB" b="0" i="1" smtClean="0">
                              <a:latin typeface="Cambria Math" panose="02040503050406030204" pitchFamily="18" charset="0"/>
                              <a:ea typeface="Cambria Math" panose="02040503050406030204" pitchFamily="18" charset="0"/>
                            </a:rPr>
                            <m:t>)</m:t>
                          </m:r>
                        </m:e>
                        <m:sup>
                          <m:r>
                            <a:rPr lang="en-GB" b="0" i="1" smtClean="0">
                              <a:latin typeface="Cambria Math" panose="02040503050406030204" pitchFamily="18" charset="0"/>
                              <a:ea typeface="Cambria Math" panose="02040503050406030204" pitchFamily="18" charset="0"/>
                            </a:rPr>
                            <m:t>𝐵</m:t>
                          </m:r>
                        </m:sup>
                      </m:sSup>
                    </m:oMath>
                  </m:oMathPara>
                </a14:m>
                <a:endParaRPr lang="en-GB"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~1140.00 ;</m:t>
                      </m:r>
                      <m:r>
                        <a:rPr lang="en-GB" b="0" i="1" smtClean="0">
                          <a:latin typeface="Cambria Math" panose="02040503050406030204" pitchFamily="18" charset="0"/>
                          <a:ea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~1.2 </m:t>
                      </m:r>
                    </m:oMath>
                  </m:oMathPara>
                </a14:m>
                <a:endParaRPr lang="en-ZA" dirty="0"/>
              </a:p>
              <a:p>
                <a:pPr marL="0" indent="0">
                  <a:buNone/>
                </a:pPr>
                <a:endParaRPr lang="en-ZA" dirty="0"/>
              </a:p>
              <a:p>
                <a:pPr marL="0" indent="0" algn="just">
                  <a:buNone/>
                </a:pPr>
                <a14:m>
                  <m:oMathPara xmlns:m="http://schemas.openxmlformats.org/officeDocument/2006/math">
                    <m:oMathParaPr>
                      <m:jc m:val="center"/>
                    </m:oMathParaPr>
                    <m:oMath xmlns:m="http://schemas.openxmlformats.org/officeDocument/2006/math">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d>
                            <m:dPr>
                              <m:ctrlPr>
                                <a:rPr lang="en-GB" b="0" i="1" smtClean="0">
                                  <a:latin typeface="Cambria Math" panose="02040503050406030204" pitchFamily="18" charset="0"/>
                                </a:rPr>
                              </m:ctrlPr>
                            </m:dPr>
                            <m:e>
                              <m:r>
                                <a:rPr lang="en-GB" b="0" i="1" smtClean="0">
                                  <a:latin typeface="Cambria Math" panose="02040503050406030204" pitchFamily="18" charset="0"/>
                                </a:rPr>
                                <m:t>𝐺𝐻𝐼</m:t>
                              </m:r>
                            </m:e>
                          </m:d>
                        </m:e>
                      </m:func>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e>
                      </m:func>
                      <m:r>
                        <a:rPr lang="en-GB" b="0" i="1" smtClean="0">
                          <a:latin typeface="Cambria Math" panose="02040503050406030204" pitchFamily="18" charset="0"/>
                        </a:rPr>
                        <m:t>+</m:t>
                      </m:r>
                      <m:r>
                        <a:rPr lang="en-GB" b="0" i="1" smtClean="0">
                          <a:latin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𝑙𝑜𝑔</m:t>
                      </m:r>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cos</m:t>
                          </m:r>
                        </m:fName>
                        <m:e>
                          <m:d>
                            <m:dPr>
                              <m:ctrlPr>
                                <a:rPr lang="en-GB" b="0" i="1" smtClean="0">
                                  <a:latin typeface="Cambria Math" panose="02040503050406030204" pitchFamily="18" charset="0"/>
                                </a:rPr>
                              </m:ctrlPr>
                            </m:dPr>
                            <m:e>
                              <m:r>
                                <a:rPr lang="en-GB" b="0" i="1" smtClean="0">
                                  <a:latin typeface="Cambria Math" panose="02040503050406030204" pitchFamily="18" charset="0"/>
                                </a:rPr>
                                <m:t>𝑆𝑍𝐴</m:t>
                              </m:r>
                            </m:e>
                          </m:d>
                        </m:e>
                      </m:func>
                      <m:r>
                        <a:rPr lang="en-GB" b="0" i="1" smtClean="0">
                          <a:latin typeface="Cambria Math" panose="02040503050406030204" pitchFamily="18" charset="0"/>
                        </a:rPr>
                        <m:t>)</m:t>
                      </m:r>
                    </m:oMath>
                  </m:oMathPara>
                </a14:m>
                <a:endParaRPr lang="en-ZA" dirty="0"/>
              </a:p>
              <a:p>
                <a:pPr marL="0" indent="0" algn="just">
                  <a:buNone/>
                </a:pPr>
                <a:r>
                  <a:rPr lang="en-ZA" dirty="0"/>
                  <a:t> </a:t>
                </a:r>
              </a:p>
              <a:p>
                <a:pPr marL="0" indent="0" algn="just">
                  <a:buNone/>
                </a:pPr>
                <a:r>
                  <a:rPr lang="en-ZA" dirty="0"/>
                  <a:t>For SZA &lt; 85.0 °</a:t>
                </a:r>
              </a:p>
              <a:p>
                <a:pPr marL="0" indent="0" algn="just">
                  <a:buNone/>
                </a:pPr>
                <a:r>
                  <a:rPr lang="en-ZA" dirty="0"/>
                  <a:t>RMSE &lt; 15.00</a:t>
                </a:r>
              </a:p>
              <a:p>
                <a:pPr marL="0" indent="0" algn="just">
                  <a:buNone/>
                </a:pPr>
                <a:r>
                  <a:rPr lang="en-GB" dirty="0">
                    <a:effectLst/>
                    <a:ea typeface="Times New Roman" panose="02020603050405020304" pitchFamily="18" charset="0"/>
                  </a:rPr>
                  <a:t>R</a:t>
                </a:r>
                <a:r>
                  <a:rPr lang="en-GB" baseline="30000" dirty="0">
                    <a:effectLst/>
                    <a:ea typeface="Times New Roman" panose="02020603050405020304" pitchFamily="18" charset="0"/>
                  </a:rPr>
                  <a:t>2</a:t>
                </a:r>
                <a:r>
                  <a:rPr lang="en-ZA" dirty="0"/>
                  <a:t>&gt; 0.980</a:t>
                </a:r>
              </a:p>
              <a:p>
                <a:pPr marL="0" indent="0" algn="just">
                  <a:buNone/>
                </a:pPr>
                <a:endParaRPr lang="en-ZA" dirty="0"/>
              </a:p>
            </p:txBody>
          </p:sp>
        </mc:Choice>
        <mc:Fallback xmlns="">
          <p:sp>
            <p:nvSpPr>
              <p:cNvPr id="15" name="Content Placeholder 14">
                <a:extLst>
                  <a:ext uri="{FF2B5EF4-FFF2-40B4-BE49-F238E27FC236}">
                    <a16:creationId xmlns:a16="http://schemas.microsoft.com/office/drawing/2014/main" id="{85D0156E-D827-4C54-B90A-09C09D9B58AD}"/>
                  </a:ext>
                </a:extLst>
              </p:cNvPr>
              <p:cNvSpPr>
                <a:spLocks noGrp="1" noRot="1" noChangeAspect="1" noMove="1" noResize="1" noEditPoints="1" noAdjustHandles="1" noChangeArrowheads="1" noChangeShapeType="1" noTextEdit="1"/>
              </p:cNvSpPr>
              <p:nvPr>
                <p:ph idx="1"/>
              </p:nvPr>
            </p:nvSpPr>
            <p:spPr>
              <a:xfrm>
                <a:off x="838200" y="1662113"/>
                <a:ext cx="5172075" cy="4351338"/>
              </a:xfrm>
              <a:blipFill>
                <a:blip r:embed="rId5"/>
                <a:stretch>
                  <a:fillRect l="-2476" b="-3226"/>
                </a:stretch>
              </a:blipFill>
            </p:spPr>
            <p:txBody>
              <a:bodyPr/>
              <a:lstStyle/>
              <a:p>
                <a:r>
                  <a:rPr lang="en-ZA">
                    <a:noFill/>
                  </a:rPr>
                  <a:t> </a:t>
                </a:r>
              </a:p>
            </p:txBody>
          </p:sp>
        </mc:Fallback>
      </mc:AlternateContent>
      <p:pic>
        <p:nvPicPr>
          <p:cNvPr id="6" name="Picture 5">
            <a:extLst>
              <a:ext uri="{FF2B5EF4-FFF2-40B4-BE49-F238E27FC236}">
                <a16:creationId xmlns:a16="http://schemas.microsoft.com/office/drawing/2014/main" id="{CEC04057-C0E8-42CB-B44E-ABC21FD58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400318"/>
            <a:ext cx="5409818" cy="4057364"/>
          </a:xfrm>
          <a:prstGeom prst="rect">
            <a:avLst/>
          </a:prstGeom>
        </p:spPr>
      </p:pic>
      <p:pic>
        <p:nvPicPr>
          <p:cNvPr id="10" name="Audio 9">
            <a:hlinkClick r:id="" action="ppaction://media"/>
            <a:extLst>
              <a:ext uri="{FF2B5EF4-FFF2-40B4-BE49-F238E27FC236}">
                <a16:creationId xmlns:a16="http://schemas.microsoft.com/office/drawing/2014/main" id="{181CAA0A-FFD5-446C-85ED-AC9D02922D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8014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50747">
        <p:fade/>
      </p:transition>
    </mc:Choice>
    <mc:Fallback>
      <p:transition spd="med" advTm="50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Results: Clear-sky days </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8</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6269567" y="1781175"/>
            <a:ext cx="4865157" cy="3543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6" name="Picture 5">
            <a:extLst>
              <a:ext uri="{FF2B5EF4-FFF2-40B4-BE49-F238E27FC236}">
                <a16:creationId xmlns:a16="http://schemas.microsoft.com/office/drawing/2014/main" id="{CEC04057-C0E8-42CB-B44E-ABC21FD58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6" y="1524142"/>
            <a:ext cx="5409818" cy="4057364"/>
          </a:xfrm>
          <a:prstGeom prst="rect">
            <a:avLst/>
          </a:prstGeom>
        </p:spPr>
      </p:pic>
      <p:pic>
        <p:nvPicPr>
          <p:cNvPr id="10" name="Picture 9">
            <a:extLst>
              <a:ext uri="{FF2B5EF4-FFF2-40B4-BE49-F238E27FC236}">
                <a16:creationId xmlns:a16="http://schemas.microsoft.com/office/drawing/2014/main" id="{A9C5341A-4A58-474F-959B-2820DCD34FA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69566" y="1533526"/>
            <a:ext cx="5409817" cy="4057364"/>
          </a:xfrm>
          <a:prstGeom prst="rect">
            <a:avLst/>
          </a:prstGeom>
          <a:noFill/>
          <a:ln>
            <a:noFill/>
          </a:ln>
        </p:spPr>
      </p:pic>
      <p:pic>
        <p:nvPicPr>
          <p:cNvPr id="11" name="Audio 10">
            <a:hlinkClick r:id="" action="ppaction://media"/>
            <a:extLst>
              <a:ext uri="{FF2B5EF4-FFF2-40B4-BE49-F238E27FC236}">
                <a16:creationId xmlns:a16="http://schemas.microsoft.com/office/drawing/2014/main" id="{A31F7CC4-E4AE-4EB3-AB67-67A10AB377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3674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19590">
        <p:fade/>
      </p:transition>
    </mc:Choice>
    <mc:Fallback>
      <p:transition spd="med" advTm="19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9B5B-009A-4614-BF6A-94298ADE34DE}"/>
              </a:ext>
            </a:extLst>
          </p:cNvPr>
          <p:cNvSpPr>
            <a:spLocks noGrp="1"/>
          </p:cNvSpPr>
          <p:nvPr>
            <p:ph type="title"/>
          </p:nvPr>
        </p:nvSpPr>
        <p:spPr/>
        <p:txBody>
          <a:bodyPr/>
          <a:lstStyle/>
          <a:p>
            <a:r>
              <a:rPr lang="en-ZA" dirty="0"/>
              <a:t>Results: Clear-sky days </a:t>
            </a:r>
          </a:p>
        </p:txBody>
      </p:sp>
      <p:sp>
        <p:nvSpPr>
          <p:cNvPr id="4" name="Slide Number Placeholder 3">
            <a:extLst>
              <a:ext uri="{FF2B5EF4-FFF2-40B4-BE49-F238E27FC236}">
                <a16:creationId xmlns:a16="http://schemas.microsoft.com/office/drawing/2014/main" id="{E379011E-71F6-4FB5-BE01-E82B74AC757E}"/>
              </a:ext>
            </a:extLst>
          </p:cNvPr>
          <p:cNvSpPr>
            <a:spLocks noGrp="1"/>
          </p:cNvSpPr>
          <p:nvPr>
            <p:ph type="sldNum" sz="quarter" idx="12"/>
          </p:nvPr>
        </p:nvSpPr>
        <p:spPr/>
        <p:txBody>
          <a:bodyPr/>
          <a:lstStyle/>
          <a:p>
            <a:fld id="{A002FCB6-94BF-464C-B893-3D4124700318}" type="slidenum">
              <a:rPr lang="en-ZA" smtClean="0"/>
              <a:t>9</a:t>
            </a:fld>
            <a:endParaRPr lang="en-ZA"/>
          </a:p>
        </p:txBody>
      </p:sp>
      <p:sp>
        <p:nvSpPr>
          <p:cNvPr id="5" name="Content Placeholder 2">
            <a:extLst>
              <a:ext uri="{FF2B5EF4-FFF2-40B4-BE49-F238E27FC236}">
                <a16:creationId xmlns:a16="http://schemas.microsoft.com/office/drawing/2014/main" id="{F728DB4A-E56D-4E53-85C1-C82C34243C2B}"/>
              </a:ext>
            </a:extLst>
          </p:cNvPr>
          <p:cNvSpPr txBox="1">
            <a:spLocks/>
          </p:cNvSpPr>
          <p:nvPr/>
        </p:nvSpPr>
        <p:spPr>
          <a:xfrm>
            <a:off x="6269567" y="1781175"/>
            <a:ext cx="4865157" cy="3543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sz="2400" dirty="0"/>
          </a:p>
          <a:p>
            <a:pPr marL="0" indent="0">
              <a:buFont typeface="Arial" panose="020B0604020202020204" pitchFamily="34" charset="0"/>
              <a:buNone/>
            </a:pPr>
            <a:endParaRPr lang="en-ZA" sz="2400" dirty="0"/>
          </a:p>
          <a:p>
            <a:pPr marL="0" indent="0">
              <a:buFont typeface="Arial" panose="020B0604020202020204" pitchFamily="34" charset="0"/>
              <a:buNone/>
            </a:pPr>
            <a:endParaRPr lang="en-ZA" dirty="0"/>
          </a:p>
        </p:txBody>
      </p:sp>
      <p:pic>
        <p:nvPicPr>
          <p:cNvPr id="13" name="Picture 12" descr="Chart, line chart&#10;&#10;Description automatically generated">
            <a:extLst>
              <a:ext uri="{FF2B5EF4-FFF2-40B4-BE49-F238E27FC236}">
                <a16:creationId xmlns:a16="http://schemas.microsoft.com/office/drawing/2014/main" id="{0A447D85-644B-49B7-A6F7-BAD31624C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855" y="1533526"/>
            <a:ext cx="5739489" cy="4381491"/>
          </a:xfrm>
          <a:prstGeom prst="rect">
            <a:avLst/>
          </a:prstGeom>
        </p:spPr>
      </p:pic>
      <p:graphicFrame>
        <p:nvGraphicFramePr>
          <p:cNvPr id="17" name="Content Placeholder 16">
            <a:extLst>
              <a:ext uri="{FF2B5EF4-FFF2-40B4-BE49-F238E27FC236}">
                <a16:creationId xmlns:a16="http://schemas.microsoft.com/office/drawing/2014/main" id="{7A8857F2-A45E-4FF2-BA05-DD75F2C5956D}"/>
              </a:ext>
            </a:extLst>
          </p:cNvPr>
          <p:cNvGraphicFramePr>
            <a:graphicFrameLocks noGrp="1"/>
          </p:cNvGraphicFramePr>
          <p:nvPr>
            <p:ph idx="1"/>
            <p:extLst>
              <p:ext uri="{D42A27DB-BD31-4B8C-83A1-F6EECF244321}">
                <p14:modId xmlns:p14="http://schemas.microsoft.com/office/powerpoint/2010/main" val="706721254"/>
              </p:ext>
            </p:extLst>
          </p:nvPr>
        </p:nvGraphicFramePr>
        <p:xfrm>
          <a:off x="904876" y="1771649"/>
          <a:ext cx="4638675" cy="4143368"/>
        </p:xfrm>
        <a:graphic>
          <a:graphicData uri="http://schemas.openxmlformats.org/drawingml/2006/table">
            <a:tbl>
              <a:tblPr>
                <a:tableStyleId>{9D7B26C5-4107-4FEC-AEDC-1716B250A1EF}</a:tableStyleId>
              </a:tblPr>
              <a:tblGrid>
                <a:gridCol w="880760">
                  <a:extLst>
                    <a:ext uri="{9D8B030D-6E8A-4147-A177-3AD203B41FA5}">
                      <a16:colId xmlns:a16="http://schemas.microsoft.com/office/drawing/2014/main" val="2710476801"/>
                    </a:ext>
                  </a:extLst>
                </a:gridCol>
                <a:gridCol w="751583">
                  <a:extLst>
                    <a:ext uri="{9D8B030D-6E8A-4147-A177-3AD203B41FA5}">
                      <a16:colId xmlns:a16="http://schemas.microsoft.com/office/drawing/2014/main" val="637915606"/>
                    </a:ext>
                  </a:extLst>
                </a:gridCol>
                <a:gridCol w="751583">
                  <a:extLst>
                    <a:ext uri="{9D8B030D-6E8A-4147-A177-3AD203B41FA5}">
                      <a16:colId xmlns:a16="http://schemas.microsoft.com/office/drawing/2014/main" val="2861484584"/>
                    </a:ext>
                  </a:extLst>
                </a:gridCol>
                <a:gridCol w="751583">
                  <a:extLst>
                    <a:ext uri="{9D8B030D-6E8A-4147-A177-3AD203B41FA5}">
                      <a16:colId xmlns:a16="http://schemas.microsoft.com/office/drawing/2014/main" val="3293134242"/>
                    </a:ext>
                  </a:extLst>
                </a:gridCol>
                <a:gridCol w="751583">
                  <a:extLst>
                    <a:ext uri="{9D8B030D-6E8A-4147-A177-3AD203B41FA5}">
                      <a16:colId xmlns:a16="http://schemas.microsoft.com/office/drawing/2014/main" val="3742654543"/>
                    </a:ext>
                  </a:extLst>
                </a:gridCol>
                <a:gridCol w="751583">
                  <a:extLst>
                    <a:ext uri="{9D8B030D-6E8A-4147-A177-3AD203B41FA5}">
                      <a16:colId xmlns:a16="http://schemas.microsoft.com/office/drawing/2014/main" val="4223284302"/>
                    </a:ext>
                  </a:extLst>
                </a:gridCol>
              </a:tblGrid>
              <a:tr h="218072">
                <a:tc>
                  <a:txBody>
                    <a:bodyPr/>
                    <a:lstStyle/>
                    <a:p>
                      <a:pPr algn="ctr" fontAlgn="b"/>
                      <a:r>
                        <a:rPr lang="en-ZA" sz="1200" b="1" u="none" strike="noStrike" dirty="0">
                          <a:effectLst/>
                        </a:rPr>
                        <a:t>Date</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A</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B</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a:t>
                      </a:r>
                      <a:r>
                        <a:rPr lang="en-GB" sz="1200" b="1" kern="1200" baseline="30000" dirty="0">
                          <a:solidFill>
                            <a:schemeClr val="tx1"/>
                          </a:solidFill>
                          <a:effectLst/>
                          <a:latin typeface="+mn-lt"/>
                          <a:ea typeface="+mn-ea"/>
                          <a:cs typeface="+mn-cs"/>
                        </a:rPr>
                        <a:t>2</a:t>
                      </a:r>
                      <a:endParaRPr lang="en-ZA" sz="1200" b="1" kern="1200" dirty="0">
                        <a:solidFill>
                          <a:schemeClr val="tx1"/>
                        </a:solidFill>
                        <a:effectLst/>
                        <a:latin typeface="+mn-lt"/>
                        <a:ea typeface="+mn-ea"/>
                        <a:cs typeface="+mn-cs"/>
                      </a:endParaRPr>
                    </a:p>
                  </a:txBody>
                  <a:tcPr marL="9525" marR="9525" marT="9525" marB="0" anchor="b"/>
                </a:tc>
                <a:tc>
                  <a:txBody>
                    <a:bodyPr/>
                    <a:lstStyle/>
                    <a:p>
                      <a:pPr algn="ctr" fontAlgn="b"/>
                      <a:r>
                        <a:rPr lang="en-ZA" sz="1200" b="1" u="none" strike="noStrike">
                          <a:effectLst/>
                        </a:rPr>
                        <a:t>RMSE</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6466443"/>
                  </a:ext>
                </a:extLst>
              </a:tr>
              <a:tr h="218072">
                <a:tc>
                  <a:txBody>
                    <a:bodyPr/>
                    <a:lstStyle/>
                    <a:p>
                      <a:pPr algn="ctr" fontAlgn="b"/>
                      <a:r>
                        <a:rPr lang="en-ZA" sz="1200" b="1" u="none" strike="noStrike" dirty="0">
                          <a:effectLst/>
                        </a:rPr>
                        <a:t>22/04/2018</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3.0604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1149.21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1.210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9.36</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0178036"/>
                  </a:ext>
                </a:extLst>
              </a:tr>
              <a:tr h="218072">
                <a:tc>
                  <a:txBody>
                    <a:bodyPr/>
                    <a:lstStyle/>
                    <a:p>
                      <a:pPr algn="ctr" fontAlgn="b"/>
                      <a:r>
                        <a:rPr lang="en-ZA" sz="1200" b="1" u="none" strike="noStrike" dirty="0">
                          <a:effectLst/>
                        </a:rPr>
                        <a:t>25/04/2018</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3.0581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1143.14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1.218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7.34</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87848533"/>
                  </a:ext>
                </a:extLst>
              </a:tr>
              <a:tr h="218072">
                <a:tc>
                  <a:txBody>
                    <a:bodyPr/>
                    <a:lstStyle/>
                    <a:p>
                      <a:pPr algn="ctr" fontAlgn="b"/>
                      <a:r>
                        <a:rPr lang="en-ZA" sz="1200" b="1" u="none" strike="noStrike">
                          <a:effectLst/>
                        </a:rPr>
                        <a:t>05/05/2018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3.0552</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1135.53</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1.175</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10.51</a:t>
                      </a:r>
                      <a:endParaRPr lang="en-ZA"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32166108"/>
                  </a:ext>
                </a:extLst>
              </a:tr>
              <a:tr h="218072">
                <a:tc>
                  <a:txBody>
                    <a:bodyPr/>
                    <a:lstStyle/>
                    <a:p>
                      <a:pPr algn="ctr" fontAlgn="b"/>
                      <a:r>
                        <a:rPr lang="en-ZA" sz="1200" b="1" u="none" strike="noStrike">
                          <a:effectLst/>
                        </a:rPr>
                        <a:t>08/05/2018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3.0552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1135.53</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1.222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6.63</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3282206"/>
                  </a:ext>
                </a:extLst>
              </a:tr>
              <a:tr h="218072">
                <a:tc>
                  <a:txBody>
                    <a:bodyPr/>
                    <a:lstStyle/>
                    <a:p>
                      <a:pPr algn="ctr" fontAlgn="b"/>
                      <a:r>
                        <a:rPr lang="en-ZA" sz="1200" b="1" u="none" strike="noStrike">
                          <a:effectLst/>
                        </a:rPr>
                        <a:t>26/05/2018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3.0648</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1160.91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1.246</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0.988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13.54</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1033649"/>
                  </a:ext>
                </a:extLst>
              </a:tr>
              <a:tr h="218072">
                <a:tc>
                  <a:txBody>
                    <a:bodyPr/>
                    <a:lstStyle/>
                    <a:p>
                      <a:pPr algn="ctr" fontAlgn="b"/>
                      <a:r>
                        <a:rPr lang="en-ZA" sz="1200" b="1" u="none" strike="noStrike">
                          <a:effectLst/>
                        </a:rPr>
                        <a:t>01/03/2019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3.0594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1146.57</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1.209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12.03</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1751126"/>
                  </a:ext>
                </a:extLst>
              </a:tr>
              <a:tr h="218072">
                <a:tc>
                  <a:txBody>
                    <a:bodyPr/>
                    <a:lstStyle/>
                    <a:p>
                      <a:pPr algn="ctr" fontAlgn="b"/>
                      <a:r>
                        <a:rPr lang="en-ZA" sz="1200" b="1" u="none" strike="noStrike">
                          <a:effectLst/>
                        </a:rPr>
                        <a:t>15/03/2019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3.0630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1156.11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1.209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0.997</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10.54</a:t>
                      </a:r>
                      <a:endParaRPr lang="en-ZA"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6106039"/>
                  </a:ext>
                </a:extLst>
              </a:tr>
              <a:tr h="218072">
                <a:tc>
                  <a:txBody>
                    <a:bodyPr/>
                    <a:lstStyle/>
                    <a:p>
                      <a:pPr algn="ctr" fontAlgn="b"/>
                      <a:r>
                        <a:rPr lang="en-ZA" sz="1200" b="1" u="none" strike="noStrike">
                          <a:effectLst/>
                        </a:rPr>
                        <a:t>19/04/2019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3.0489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1119.18</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1.226</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6.02</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3629341"/>
                  </a:ext>
                </a:extLst>
              </a:tr>
              <a:tr h="218072">
                <a:tc>
                  <a:txBody>
                    <a:bodyPr/>
                    <a:lstStyle/>
                    <a:p>
                      <a:pPr algn="ctr" fontAlgn="b"/>
                      <a:r>
                        <a:rPr lang="en-ZA" sz="1200" b="1" u="none" strike="noStrike">
                          <a:effectLst/>
                        </a:rPr>
                        <a:t>27/04/2019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3.0600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1148.15</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1.208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8.39</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9022932"/>
                  </a:ext>
                </a:extLst>
              </a:tr>
              <a:tr h="218072">
                <a:tc>
                  <a:txBody>
                    <a:bodyPr/>
                    <a:lstStyle/>
                    <a:p>
                      <a:pPr algn="ctr" fontAlgn="b"/>
                      <a:r>
                        <a:rPr lang="en-ZA" sz="1200" b="1" u="none" strike="noStrike">
                          <a:effectLst/>
                        </a:rPr>
                        <a:t>02/05/2019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3.0654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1162.52</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1.241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8.53</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223048"/>
                  </a:ext>
                </a:extLst>
              </a:tr>
              <a:tr h="218072">
                <a:tc>
                  <a:txBody>
                    <a:bodyPr/>
                    <a:lstStyle/>
                    <a:p>
                      <a:pPr algn="ctr" fontAlgn="b"/>
                      <a:r>
                        <a:rPr lang="en-ZA" sz="1200" b="1" u="none" strike="noStrike">
                          <a:effectLst/>
                        </a:rPr>
                        <a:t>20/05/2019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3.0561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1137.89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1.254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6.64</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2548105"/>
                  </a:ext>
                </a:extLst>
              </a:tr>
              <a:tr h="218072">
                <a:tc>
                  <a:txBody>
                    <a:bodyPr/>
                    <a:lstStyle/>
                    <a:p>
                      <a:pPr algn="ctr" fontAlgn="b"/>
                      <a:r>
                        <a:rPr lang="en-ZA" sz="1200" b="1" u="none" strike="noStrike">
                          <a:effectLst/>
                        </a:rPr>
                        <a:t>06/03/2020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3.0545</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1133.70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1.157</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12.93</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1540033"/>
                  </a:ext>
                </a:extLst>
              </a:tr>
              <a:tr h="218072">
                <a:tc>
                  <a:txBody>
                    <a:bodyPr/>
                    <a:lstStyle/>
                    <a:p>
                      <a:pPr algn="ctr" fontAlgn="b"/>
                      <a:r>
                        <a:rPr lang="en-ZA" sz="1200" b="1" u="none" strike="noStrike">
                          <a:effectLst/>
                        </a:rPr>
                        <a:t>12/04/2020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3.0582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1143.40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1.214</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6.92</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87264954"/>
                  </a:ext>
                </a:extLst>
              </a:tr>
              <a:tr h="218072">
                <a:tc>
                  <a:txBody>
                    <a:bodyPr/>
                    <a:lstStyle/>
                    <a:p>
                      <a:pPr algn="ctr" fontAlgn="b"/>
                      <a:r>
                        <a:rPr lang="en-ZA" sz="1200" b="1" u="none" strike="noStrike" dirty="0">
                          <a:effectLst/>
                        </a:rPr>
                        <a:t>30/04/2020</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3.0573</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1141.04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1.211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8.51</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6402608"/>
                  </a:ext>
                </a:extLst>
              </a:tr>
              <a:tr h="218072">
                <a:tc>
                  <a:txBody>
                    <a:bodyPr/>
                    <a:lstStyle/>
                    <a:p>
                      <a:pPr algn="ctr" fontAlgn="b"/>
                      <a:r>
                        <a:rPr lang="en-ZA" sz="1200" b="1" u="none" strike="noStrike">
                          <a:effectLst/>
                        </a:rPr>
                        <a:t>01/05/2020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3.0563</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1138.41</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1.183</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6.81</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5502861"/>
                  </a:ext>
                </a:extLst>
              </a:tr>
              <a:tr h="218072">
                <a:tc>
                  <a:txBody>
                    <a:bodyPr/>
                    <a:lstStyle/>
                    <a:p>
                      <a:pPr algn="ctr" fontAlgn="b"/>
                      <a:r>
                        <a:rPr lang="en-ZA" sz="1200" b="1" u="none" strike="noStrike">
                          <a:effectLst/>
                        </a:rPr>
                        <a:t>12/05/2020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3.0677</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1168.69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1.255</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0.998</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12.71</a:t>
                      </a:r>
                      <a:endParaRPr lang="en-ZA"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4591914"/>
                  </a:ext>
                </a:extLst>
              </a:tr>
              <a:tr h="218072">
                <a:tc>
                  <a:txBody>
                    <a:bodyPr/>
                    <a:lstStyle/>
                    <a:p>
                      <a:pPr algn="ctr" fontAlgn="b"/>
                      <a:r>
                        <a:rPr lang="en-ZA" sz="1200" b="1" u="none" strike="noStrike">
                          <a:effectLst/>
                        </a:rPr>
                        <a:t>18/05/2020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3.0704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1175.98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1.268</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0.997</a:t>
                      </a:r>
                      <a:endParaRPr lang="en-ZA"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14.16</a:t>
                      </a:r>
                      <a:endParaRPr lang="en-ZA"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72785136"/>
                  </a:ext>
                </a:extLst>
              </a:tr>
              <a:tr h="218072">
                <a:tc>
                  <a:txBody>
                    <a:bodyPr/>
                    <a:lstStyle/>
                    <a:p>
                      <a:pPr algn="ctr" fontAlgn="b"/>
                      <a:r>
                        <a:rPr lang="en-ZA" sz="1200" b="1" u="none" strike="noStrike">
                          <a:effectLst/>
                        </a:rPr>
                        <a:t>23/05/2020</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3.0665</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1165.47</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1.332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a:effectLst/>
                        </a:rPr>
                        <a:t>0.999</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1200" b="1" u="none" strike="noStrike" dirty="0">
                          <a:effectLst/>
                        </a:rPr>
                        <a:t>9.24</a:t>
                      </a:r>
                      <a:endParaRPr lang="en-ZA"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2701470"/>
                  </a:ext>
                </a:extLst>
              </a:tr>
            </a:tbl>
          </a:graphicData>
        </a:graphic>
      </p:graphicFrame>
      <p:pic>
        <p:nvPicPr>
          <p:cNvPr id="7" name="Audio 6">
            <a:hlinkClick r:id="" action="ppaction://media"/>
            <a:extLst>
              <a:ext uri="{FF2B5EF4-FFF2-40B4-BE49-F238E27FC236}">
                <a16:creationId xmlns:a16="http://schemas.microsoft.com/office/drawing/2014/main" id="{F6EA3DD8-474B-4FD2-AA6D-0594F740C4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2171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48507">
        <p:fade/>
      </p:transition>
    </mc:Choice>
    <mc:Fallback>
      <p:transition spd="med" advTm="48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1641</TotalTime>
  <Words>846</Words>
  <Application>Microsoft Office PowerPoint</Application>
  <PresentationFormat>Widescreen</PresentationFormat>
  <Paragraphs>314</Paragraphs>
  <Slides>17</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 Math</vt:lpstr>
      <vt:lpstr>Office Theme</vt:lpstr>
      <vt:lpstr>Evaluating the aerosol loading in Johannesburg during the COVID-19 lock-down period in 2020. </vt:lpstr>
      <vt:lpstr>Introduction</vt:lpstr>
      <vt:lpstr>Introduction</vt:lpstr>
      <vt:lpstr>Aim &amp; Objectives</vt:lpstr>
      <vt:lpstr>Location &amp; Apparatus</vt:lpstr>
      <vt:lpstr>Method</vt:lpstr>
      <vt:lpstr>Results: Clear-sky days </vt:lpstr>
      <vt:lpstr>Results: Clear-sky days </vt:lpstr>
      <vt:lpstr>Results: Clear-sky days </vt:lpstr>
      <vt:lpstr>Results: Clear-sky days </vt:lpstr>
      <vt:lpstr>Results: Broadband Data </vt:lpstr>
      <vt:lpstr>Results: Broadband Data </vt:lpstr>
      <vt:lpstr>Results: Broadband Data </vt:lpstr>
      <vt:lpstr>Results: Spectral Data </vt:lpstr>
      <vt:lpstr>Analysis &amp; Conclusion</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of atmospheric radiative transfer conditions, with comparison to empirical solar irradiance data in South Africa.</dc:title>
  <dc:creator>CHARLES HENRY FOURIE</dc:creator>
  <cp:lastModifiedBy>CHARLES HENRY FOURIE</cp:lastModifiedBy>
  <cp:revision>64</cp:revision>
  <dcterms:created xsi:type="dcterms:W3CDTF">2021-07-01T08:48:02Z</dcterms:created>
  <dcterms:modified xsi:type="dcterms:W3CDTF">2021-07-10T10:54:29Z</dcterms:modified>
</cp:coreProperties>
</file>