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64" r:id="rId5"/>
    <p:sldId id="322" r:id="rId6"/>
    <p:sldId id="318" r:id="rId7"/>
    <p:sldId id="324" r:id="rId8"/>
    <p:sldId id="257" r:id="rId9"/>
    <p:sldId id="348" r:id="rId10"/>
    <p:sldId id="258" r:id="rId11"/>
    <p:sldId id="34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A921-6AB3-4C11-8730-AAD587985B04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E7D8C-B307-44D0-BDD9-AD5BF45FF7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355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225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682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538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957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5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282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294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527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051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431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349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0578-42DC-488D-B304-55D2D4EFFC92}" type="datetimeFigureOut">
              <a:rPr lang="en-ZA" smtClean="0"/>
              <a:t>2019/11/27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FFF-304A-4D2C-A1B2-E48DAF9D34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751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t.com/companies/inside-busines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7522-BC02-44AE-9B81-B0B93C46A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Nuclear New Build, history and prospects 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81305-5936-4F87-B109-290119618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22376"/>
            <a:ext cx="6858000" cy="1035424"/>
          </a:xfrm>
        </p:spPr>
        <p:txBody>
          <a:bodyPr/>
          <a:lstStyle/>
          <a:p>
            <a:pPr algn="r"/>
            <a:r>
              <a:rPr lang="en-US" dirty="0"/>
              <a:t>David Nicholls</a:t>
            </a:r>
          </a:p>
          <a:p>
            <a:pPr algn="r"/>
            <a:r>
              <a:rPr lang="en-US" dirty="0"/>
              <a:t>University of Johannesburg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0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DB7C-C3D8-4DE2-BF1B-98EE6656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3" y="181880"/>
            <a:ext cx="760781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does that mean in the real world?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0873-89AA-47E2-A72C-9E1AC1029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17BC0-ED9C-4E95-8F77-6AE61267F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2" y="1623985"/>
            <a:ext cx="7607816" cy="49642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9E3B7A-657F-436B-B6F5-C476E6AB492B}"/>
              </a:ext>
            </a:extLst>
          </p:cNvPr>
          <p:cNvCxnSpPr>
            <a:cxnSpLocks/>
          </p:cNvCxnSpPr>
          <p:nvPr/>
        </p:nvCxnSpPr>
        <p:spPr>
          <a:xfrm flipV="1">
            <a:off x="6275294" y="3146613"/>
            <a:ext cx="0" cy="31735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D7D2B6-6CD9-4DE8-9167-3A020AA8FD8B}"/>
              </a:ext>
            </a:extLst>
          </p:cNvPr>
          <p:cNvCxnSpPr>
            <a:cxnSpLocks/>
          </p:cNvCxnSpPr>
          <p:nvPr/>
        </p:nvCxnSpPr>
        <p:spPr>
          <a:xfrm flipH="1">
            <a:off x="1515035" y="3146613"/>
            <a:ext cx="476025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12BB55-93B2-435D-A197-A5601F26163F}"/>
              </a:ext>
            </a:extLst>
          </p:cNvPr>
          <p:cNvCxnSpPr>
            <a:cxnSpLocks/>
          </p:cNvCxnSpPr>
          <p:nvPr/>
        </p:nvCxnSpPr>
        <p:spPr>
          <a:xfrm flipV="1">
            <a:off x="3290047" y="4545106"/>
            <a:ext cx="0" cy="17750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04BBF9-D98F-4013-A896-8D3EDA3878B9}"/>
              </a:ext>
            </a:extLst>
          </p:cNvPr>
          <p:cNvCxnSpPr>
            <a:cxnSpLocks/>
          </p:cNvCxnSpPr>
          <p:nvPr/>
        </p:nvCxnSpPr>
        <p:spPr>
          <a:xfrm flipH="1">
            <a:off x="1515035" y="4545106"/>
            <a:ext cx="1775012" cy="358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FB3786-5E31-46CB-BCD6-C831FDC171A5}"/>
              </a:ext>
            </a:extLst>
          </p:cNvPr>
          <p:cNvSpPr txBox="1"/>
          <p:nvPr/>
        </p:nvSpPr>
        <p:spPr>
          <a:xfrm>
            <a:off x="6308548" y="5045351"/>
            <a:ext cx="17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IRP Assumptions</a:t>
            </a:r>
            <a:endParaRPr lang="en-Z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3F8015-6A08-4520-BEF0-9ABB205704C5}"/>
              </a:ext>
            </a:extLst>
          </p:cNvPr>
          <p:cNvSpPr txBox="1"/>
          <p:nvPr/>
        </p:nvSpPr>
        <p:spPr>
          <a:xfrm>
            <a:off x="3303801" y="5436205"/>
            <a:ext cx="229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World Experience</a:t>
            </a:r>
            <a:endParaRPr lang="en-ZA" dirty="0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57B6D691-A82A-4362-BBAA-25279E4832FC}"/>
              </a:ext>
            </a:extLst>
          </p:cNvPr>
          <p:cNvSpPr/>
          <p:nvPr/>
        </p:nvSpPr>
        <p:spPr>
          <a:xfrm>
            <a:off x="1378575" y="4482356"/>
            <a:ext cx="179281" cy="19721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1046E2CD-3826-434D-9A1A-855994785533}"/>
              </a:ext>
            </a:extLst>
          </p:cNvPr>
          <p:cNvSpPr/>
          <p:nvPr/>
        </p:nvSpPr>
        <p:spPr>
          <a:xfrm>
            <a:off x="1385543" y="3048003"/>
            <a:ext cx="179281" cy="19721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Arrow: Striped Right 18">
            <a:extLst>
              <a:ext uri="{FF2B5EF4-FFF2-40B4-BE49-F238E27FC236}">
                <a16:creationId xmlns:a16="http://schemas.microsoft.com/office/drawing/2014/main" id="{41B67521-D0F3-4D36-B7DF-9D800C84D63E}"/>
              </a:ext>
            </a:extLst>
          </p:cNvPr>
          <p:cNvSpPr/>
          <p:nvPr/>
        </p:nvSpPr>
        <p:spPr>
          <a:xfrm rot="10800000">
            <a:off x="6317076" y="5334000"/>
            <a:ext cx="242039" cy="1972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A215B2AC-7AE6-4900-80A8-3B6E17E12C3A}"/>
              </a:ext>
            </a:extLst>
          </p:cNvPr>
          <p:cNvSpPr/>
          <p:nvPr/>
        </p:nvSpPr>
        <p:spPr>
          <a:xfrm rot="10800000">
            <a:off x="3386293" y="5715330"/>
            <a:ext cx="242039" cy="1972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598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6DCB-2E66-45A9-9BF9-4F549D29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02974" cy="1325563"/>
          </a:xfrm>
        </p:spPr>
        <p:txBody>
          <a:bodyPr/>
          <a:lstStyle/>
          <a:p>
            <a:r>
              <a:rPr lang="en-US" dirty="0"/>
              <a:t>How fast can nuclear be deployed?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6518-5CC7-45B0-BDD5-3EB9FC36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CAD50-8D58-406E-BC18-2C79FAFEE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348025"/>
            <a:ext cx="7798174" cy="4983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9A042E-4CA4-4C2B-B030-1C652409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137" y="6524990"/>
            <a:ext cx="1599600" cy="148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F3FE78-C29A-4185-A7AC-C32714172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950" y="6524990"/>
            <a:ext cx="2141400" cy="1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D81E-26A0-468A-B896-C761437B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Eskom Plans</a:t>
            </a:r>
            <a:br>
              <a:rPr lang="en-US" dirty="0"/>
            </a:br>
            <a:r>
              <a:rPr lang="en-US" dirty="0"/>
              <a:t>(beyond </a:t>
            </a:r>
            <a:r>
              <a:rPr lang="en-US" dirty="0" err="1"/>
              <a:t>Koeberg</a:t>
            </a:r>
            <a:r>
              <a:rPr lang="en-US" dirty="0"/>
              <a:t> 1&amp;2)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F093-1DD6-4C10-A7CC-E86EBB13A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/>
              <a:t>Koeberg</a:t>
            </a:r>
            <a:r>
              <a:rPr lang="en-US" sz="1800" dirty="0"/>
              <a:t> 1976 contract included consideration of a third unit to be contracted in 1978.</a:t>
            </a:r>
          </a:p>
          <a:p>
            <a:r>
              <a:rPr lang="en-US" sz="1800" dirty="0"/>
              <a:t>In late 1980s Bridging Program of limited new build proposed – stopped in 1989 with policy to </a:t>
            </a:r>
            <a:r>
              <a:rPr lang="en-US" sz="1800" dirty="0" err="1"/>
              <a:t>privatise</a:t>
            </a:r>
            <a:r>
              <a:rPr lang="en-US" sz="1800" dirty="0"/>
              <a:t> Eskom.</a:t>
            </a:r>
          </a:p>
          <a:p>
            <a:r>
              <a:rPr lang="en-US" sz="1800" dirty="0"/>
              <a:t>In 2006 as part of Eskom expansion to meet expected demand (55,000MW peak by 2020),</a:t>
            </a:r>
            <a:r>
              <a:rPr lang="en-ZA" sz="1800" dirty="0"/>
              <a:t> Nuclear-1 program started (25,000MW by 2025)</a:t>
            </a:r>
          </a:p>
          <a:p>
            <a:r>
              <a:rPr lang="en-ZA" sz="1800" dirty="0"/>
              <a:t>EIA process initiated by Eskom on 5 potential sites</a:t>
            </a:r>
          </a:p>
          <a:p>
            <a:r>
              <a:rPr lang="en-ZA" sz="1800" dirty="0"/>
              <a:t>17 November 2007 RFP issued to </a:t>
            </a:r>
            <a:r>
              <a:rPr lang="en-ZA" sz="1800" dirty="0" err="1"/>
              <a:t>Areva</a:t>
            </a:r>
            <a:r>
              <a:rPr lang="en-ZA" sz="1800" dirty="0"/>
              <a:t> and Westinghouse for 4,000MW of nuclear plant</a:t>
            </a:r>
          </a:p>
          <a:p>
            <a:r>
              <a:rPr lang="en-US" sz="1800" dirty="0"/>
              <a:t>Tender Documents returned by 31 Jan 2008 (6 weeks)</a:t>
            </a:r>
          </a:p>
          <a:p>
            <a:r>
              <a:rPr lang="en-US" sz="1800" dirty="0"/>
              <a:t>Tender Negotiations began March 2008</a:t>
            </a:r>
          </a:p>
          <a:p>
            <a:r>
              <a:rPr lang="en-US" sz="1800" dirty="0"/>
              <a:t>Final Evaluations and Contract details October 2008</a:t>
            </a:r>
          </a:p>
          <a:p>
            <a:r>
              <a:rPr lang="en-US" sz="1800" dirty="0"/>
              <a:t>Project terminated due to Eskom’s financial pressures late 2008 (along with coal 3 etc.) </a:t>
            </a:r>
            <a:endParaRPr lang="en-ZA" sz="1800" dirty="0"/>
          </a:p>
          <a:p>
            <a:endParaRPr lang="en-ZA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4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4F3D-36D5-44DB-A5F4-82ADA541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Eskom Plans</a:t>
            </a:r>
            <a:br>
              <a:rPr lang="en-US" dirty="0"/>
            </a:br>
            <a:r>
              <a:rPr lang="en-US" dirty="0"/>
              <a:t>(beyond </a:t>
            </a:r>
            <a:r>
              <a:rPr lang="en-US" dirty="0" err="1"/>
              <a:t>Koeberg</a:t>
            </a:r>
            <a:r>
              <a:rPr lang="en-US" dirty="0"/>
              <a:t> 1&amp;2)(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1BB72-A6F6-46B5-9722-607ABCDE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IRP 2010 (issued March 2011) included 9600MW nuclear commissioned from 2023.</a:t>
            </a:r>
          </a:p>
          <a:p>
            <a:r>
              <a:rPr lang="en-US" sz="1800" dirty="0"/>
              <a:t>IRP 2010 stated the first two units should be contracted before the next IRP revision.</a:t>
            </a:r>
          </a:p>
          <a:p>
            <a:r>
              <a:rPr lang="en-US" sz="1800" dirty="0"/>
              <a:t>Eskom defers the project to the National Government.</a:t>
            </a:r>
          </a:p>
          <a:p>
            <a:r>
              <a:rPr lang="en-US" sz="1800" dirty="0"/>
              <a:t>DoE initiates a Nuclear New Build Program and has overseas study tours in 2013 and holds Vendor Parades in 2014-2015 with all viable vendors.</a:t>
            </a:r>
          </a:p>
          <a:p>
            <a:r>
              <a:rPr lang="en-US" sz="1800" dirty="0"/>
              <a:t>In 2016 the key procurement role for the NNBP was passed back to Eskom, who issued a no obligation Request for Information in December 2016, following a section 34(1) determination by the Minister of Energy.</a:t>
            </a:r>
          </a:p>
          <a:p>
            <a:r>
              <a:rPr lang="en-US" sz="1800" dirty="0"/>
              <a:t>Court Judgement in April 2017 (two days before the RFI responses were to be opened) stopped process. </a:t>
            </a:r>
          </a:p>
          <a:p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70785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FA42-9F1A-4C0E-AE7B-55E65D54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CF487-7C6C-45FA-BE58-0936A3BC0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EIA approval for 4000MW at </a:t>
            </a:r>
            <a:r>
              <a:rPr lang="en-US" sz="2400" dirty="0" err="1"/>
              <a:t>Koeberg</a:t>
            </a:r>
            <a:r>
              <a:rPr lang="en-US" sz="2400" dirty="0"/>
              <a:t> site has been appealed to the Minister of Environment for final ruling.</a:t>
            </a:r>
          </a:p>
          <a:p>
            <a:r>
              <a:rPr lang="en-US" sz="2400" dirty="0"/>
              <a:t>Eskom Nuclear Installation Site Licenses for </a:t>
            </a:r>
            <a:r>
              <a:rPr lang="en-US" sz="2400" dirty="0" err="1"/>
              <a:t>Thyspunt</a:t>
            </a:r>
            <a:r>
              <a:rPr lang="en-US" sz="2400" dirty="0"/>
              <a:t> and </a:t>
            </a:r>
            <a:r>
              <a:rPr lang="en-US" sz="2400" dirty="0" err="1"/>
              <a:t>Koeberg</a:t>
            </a:r>
            <a:r>
              <a:rPr lang="en-US" sz="2400" dirty="0"/>
              <a:t> are under review by NNR.</a:t>
            </a:r>
          </a:p>
          <a:p>
            <a:r>
              <a:rPr lang="en-US" sz="2400" dirty="0"/>
              <a:t>Draft 2018 IRP did not support new nuclear (at least until post 2030).</a:t>
            </a:r>
          </a:p>
          <a:p>
            <a:r>
              <a:rPr lang="en-US" sz="2400" dirty="0" err="1"/>
              <a:t>Gazetted</a:t>
            </a:r>
            <a:r>
              <a:rPr lang="en-US" sz="2400" dirty="0"/>
              <a:t> IRP in 2019 does not see nuclear before 2030 but calls for preparatory work for commissioning 2,500MW of “Modular Reactors” as a “no regret” option.</a:t>
            </a:r>
          </a:p>
          <a:p>
            <a:pPr marL="0" indent="0">
              <a:buNone/>
            </a:pPr>
            <a:endParaRPr lang="en-US" sz="2400" dirty="0"/>
          </a:p>
          <a:p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42270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54" y="190603"/>
            <a:ext cx="6145576" cy="6145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C5DB57-0F74-47B7-81DA-0E8CED970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54" y="6201466"/>
            <a:ext cx="2792356" cy="586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130D2-37C3-4B28-BBD5-590CBF1A0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09" y="6336179"/>
            <a:ext cx="5280331" cy="5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3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80D160B-D836-4F39-B1A7-462661800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0" y="426128"/>
            <a:ext cx="7507180" cy="60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9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A479-1B05-4081-A10A-B3716E1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BD73-6A0C-4EB1-986A-1EDB72E50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much do nuclear power plants actually cost?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get funding?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much does the actual power cost from nuclear plants?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fast can we do it?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057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99F5-E599-4056-B3BA-39A5C21A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375989"/>
            <a:ext cx="3532094" cy="2052917"/>
          </a:xfrm>
        </p:spPr>
        <p:txBody>
          <a:bodyPr>
            <a:noAutofit/>
          </a:bodyPr>
          <a:lstStyle/>
          <a:p>
            <a:r>
              <a:rPr lang="en-US" sz="2800" b="1" dirty="0"/>
              <a:t>Can we get funding?</a:t>
            </a:r>
            <a:br>
              <a:rPr lang="en-US" sz="2800" b="1" dirty="0"/>
            </a:br>
            <a:r>
              <a:rPr lang="en-US" sz="1600" dirty="0"/>
              <a:t>Full vendor financing of nuclear export contracts is standard (and was offered for Nuclear-1 in 2008 by USA &amp; France)</a:t>
            </a:r>
            <a:br>
              <a:rPr lang="en-US" sz="1600" dirty="0"/>
            </a:br>
            <a:br>
              <a:rPr lang="en-US" sz="1600" dirty="0"/>
            </a:br>
            <a:r>
              <a:rPr lang="en-US" sz="1200" dirty="0"/>
              <a:t>(Egypt has lower credit rating that RSA!)</a:t>
            </a:r>
            <a:endParaRPr lang="en-ZA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3CECA-5051-45EA-A518-065A4AAE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29" y="4065494"/>
            <a:ext cx="4579844" cy="2673909"/>
          </a:xfrm>
          <a:solidFill>
            <a:schemeClr val="bg2"/>
          </a:solidFill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en-US" b="1" dirty="0"/>
              <a:t>Russia to lend Egypt $25 billion to build nuclear power plant</a:t>
            </a:r>
          </a:p>
          <a:p>
            <a:pPr marL="0" indent="0" fontAlgn="base">
              <a:buNone/>
            </a:pPr>
            <a:r>
              <a:rPr lang="en-US" dirty="0"/>
              <a:t>CAIRO (Reuters) - Russia will loan Egypt </a:t>
            </a:r>
            <a:r>
              <a:rPr lang="en-US" dirty="0">
                <a:highlight>
                  <a:srgbClr val="FFFF00"/>
                </a:highlight>
              </a:rPr>
              <a:t>$25 billion </a:t>
            </a:r>
            <a:r>
              <a:rPr lang="en-US" dirty="0"/>
              <a:t>to finance building and operating a nuclear power plant in Egypt, the official gazette said on Thursday.</a:t>
            </a:r>
          </a:p>
          <a:p>
            <a:pPr marL="0" indent="0" fontAlgn="base">
              <a:buNone/>
            </a:pPr>
            <a:r>
              <a:rPr lang="en-US" dirty="0"/>
              <a:t>Egypt and Russia signed an agreement on Nov. 19 for Russia to build Egypt’s first nuclear power plant in Egypt and to extend Egypt a loan to cover the cost of construction.</a:t>
            </a:r>
          </a:p>
          <a:p>
            <a:pPr marL="0" indent="0" fontAlgn="base">
              <a:buNone/>
            </a:pPr>
            <a:r>
              <a:rPr lang="en-US" dirty="0"/>
              <a:t>It was not clear at the time what the deal was worth, but Egypt’s president Abdel Fattah al-</a:t>
            </a:r>
            <a:r>
              <a:rPr lang="en-US" dirty="0" err="1"/>
              <a:t>Sisi</a:t>
            </a:r>
            <a:r>
              <a:rPr lang="en-US" dirty="0"/>
              <a:t> said the loan would be paid off over 35 years.</a:t>
            </a:r>
          </a:p>
          <a:p>
            <a:pPr marL="0" indent="0" fontAlgn="base">
              <a:buNone/>
            </a:pPr>
            <a:r>
              <a:rPr lang="en-US" dirty="0"/>
              <a:t>Egypt will pay an </a:t>
            </a:r>
            <a:r>
              <a:rPr lang="en-US" dirty="0">
                <a:highlight>
                  <a:srgbClr val="FFFF00"/>
                </a:highlight>
              </a:rPr>
              <a:t>interest rate of 3 percent annually</a:t>
            </a:r>
            <a:r>
              <a:rPr lang="en-US" dirty="0"/>
              <a:t>, according to the country’s official gazette. Installment payments will begin on </a:t>
            </a:r>
            <a:r>
              <a:rPr lang="en-US" dirty="0">
                <a:highlight>
                  <a:srgbClr val="FFFF00"/>
                </a:highlight>
              </a:rPr>
              <a:t>Oct. 15, 2029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r>
              <a:rPr lang="en-US" dirty="0"/>
              <a:t>“The loan will be used by the Egyptian side for a period of 13 years between 2016-2028 ... the Egyptian side will repay loan amounts used over 22 years in 43 installments,” the gazette said.</a:t>
            </a:r>
          </a:p>
          <a:p>
            <a:pPr algn="r"/>
            <a:r>
              <a:rPr lang="en-US" cap="all" dirty="0">
                <a:solidFill>
                  <a:srgbClr val="717375"/>
                </a:solidFill>
                <a:latin typeface="knowledge-regular"/>
              </a:rPr>
              <a:t>Reuters - MAY 19, 2016 / 1:41 PM /</a:t>
            </a:r>
            <a:endParaRPr lang="en-ZA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160ADFE-8D37-45F4-9C0B-5ED3D82DC8DB}"/>
              </a:ext>
            </a:extLst>
          </p:cNvPr>
          <p:cNvSpPr/>
          <p:nvPr/>
        </p:nvSpPr>
        <p:spPr>
          <a:xfrm>
            <a:off x="3630705" y="4849906"/>
            <a:ext cx="645459" cy="268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F75B6-FA28-4A5E-801E-12027A9ACE9F}"/>
              </a:ext>
            </a:extLst>
          </p:cNvPr>
          <p:cNvSpPr/>
          <p:nvPr/>
        </p:nvSpPr>
        <p:spPr>
          <a:xfrm>
            <a:off x="152400" y="1064673"/>
            <a:ext cx="4169708" cy="30008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ZA" sz="1400" b="1" dirty="0"/>
              <a:t>Nuclear is less costly than you think</a:t>
            </a:r>
          </a:p>
          <a:p>
            <a:pPr algn="just"/>
            <a:r>
              <a:rPr lang="en-US" sz="1400" dirty="0"/>
              <a:t>Analysis for the Energy Technologies Institute (an </a:t>
            </a:r>
            <a:r>
              <a:rPr lang="en-US" sz="1400" dirty="0" err="1"/>
              <a:t>organisation</a:t>
            </a:r>
            <a:r>
              <a:rPr lang="en-US" sz="1400" dirty="0"/>
              <a:t> backed by the government and a number of energy companies) looked at 34 delivered nuclear projects round the world.</a:t>
            </a:r>
          </a:p>
          <a:p>
            <a:r>
              <a:rPr lang="en-US" sz="900" dirty="0"/>
              <a:t>  </a:t>
            </a:r>
          </a:p>
          <a:p>
            <a:r>
              <a:rPr lang="en-US" sz="1400" dirty="0"/>
              <a:t>First of a Class in USA/EU		$9,000-$12,000/</a:t>
            </a:r>
            <a:r>
              <a:rPr lang="en-US" sz="1400" dirty="0" err="1"/>
              <a:t>kWe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But overall project costs were:-</a:t>
            </a:r>
          </a:p>
          <a:p>
            <a:r>
              <a:rPr lang="en-US" sz="1400" dirty="0"/>
              <a:t>	15%			&gt; $5,500/</a:t>
            </a:r>
            <a:r>
              <a:rPr lang="en-US" sz="1400" dirty="0" err="1"/>
              <a:t>kWe</a:t>
            </a:r>
            <a:endParaRPr lang="en-US" sz="1400" dirty="0"/>
          </a:p>
          <a:p>
            <a:r>
              <a:rPr lang="en-US" sz="1400" dirty="0"/>
              <a:t>	45%			$5,500-$3,500/</a:t>
            </a:r>
            <a:r>
              <a:rPr lang="en-US" sz="1400" dirty="0" err="1"/>
              <a:t>kWe</a:t>
            </a:r>
            <a:endParaRPr lang="en-US" sz="1400" dirty="0"/>
          </a:p>
          <a:p>
            <a:r>
              <a:rPr lang="en-US" sz="1400" dirty="0"/>
              <a:t>	40%			&lt; $3,500/</a:t>
            </a:r>
            <a:r>
              <a:rPr lang="en-US" sz="1400" dirty="0" err="1"/>
              <a:t>kWe</a:t>
            </a:r>
            <a:endParaRPr lang="en-US" sz="1400" dirty="0"/>
          </a:p>
          <a:p>
            <a:endParaRPr lang="en-US" sz="1400" dirty="0"/>
          </a:p>
          <a:p>
            <a:pPr algn="r"/>
            <a:r>
              <a:rPr lang="en-ZA" sz="1200" dirty="0"/>
              <a:t>Financial Times - Opinion </a:t>
            </a:r>
            <a:r>
              <a:rPr lang="en-ZA" sz="1200" dirty="0">
                <a:hlinkClick r:id="rId2"/>
              </a:rPr>
              <a:t>Inside Business</a:t>
            </a:r>
            <a:r>
              <a:rPr lang="en-ZA" sz="1200" dirty="0"/>
              <a:t> 27 Jan 2019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3F1FC1-7D1A-4970-AA2F-474A5A653192}"/>
              </a:ext>
            </a:extLst>
          </p:cNvPr>
          <p:cNvSpPr txBox="1">
            <a:spLocks/>
          </p:cNvSpPr>
          <p:nvPr/>
        </p:nvSpPr>
        <p:spPr>
          <a:xfrm>
            <a:off x="5495365" y="1277469"/>
            <a:ext cx="3541059" cy="1689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900" b="1" dirty="0"/>
              <a:t>What is the actual cost of nuclear plants? </a:t>
            </a:r>
          </a:p>
          <a:p>
            <a:r>
              <a:rPr lang="en-ZA" sz="1600" dirty="0"/>
              <a:t>Virtually all current export nuclear plants are fixed price turnkey deals (UAE, Pakistan, Bangladesh, Turkey, Egypt etc) and are largely on budget (as was </a:t>
            </a:r>
            <a:r>
              <a:rPr lang="en-ZA" sz="1600" dirty="0" err="1"/>
              <a:t>Koeberg</a:t>
            </a:r>
            <a:r>
              <a:rPr lang="en-ZA" sz="1600" dirty="0"/>
              <a:t>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2E92169-A05D-4BA8-AABA-33DD4D173331}"/>
              </a:ext>
            </a:extLst>
          </p:cNvPr>
          <p:cNvSpPr/>
          <p:nvPr/>
        </p:nvSpPr>
        <p:spPr>
          <a:xfrm rot="10800000">
            <a:off x="4706473" y="1816620"/>
            <a:ext cx="655543" cy="25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06282-A9F5-4A72-BC00-BF791926779F}"/>
              </a:ext>
            </a:extLst>
          </p:cNvPr>
          <p:cNvSpPr txBox="1"/>
          <p:nvPr/>
        </p:nvSpPr>
        <p:spPr>
          <a:xfrm>
            <a:off x="736836" y="192420"/>
            <a:ext cx="7401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is the about Nuclear Economics?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85360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DB7C-C3D8-4DE2-BF1B-98EE6656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181880"/>
            <a:ext cx="857025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Cost of Power vs CAPEX and Cost of Capital?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0873-89AA-47E2-A72C-9E1AC1029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17BC0-ED9C-4E95-8F77-6AE61267F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2" y="1623985"/>
            <a:ext cx="7607816" cy="49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698</Words>
  <Application>Microsoft Macintosh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knowledge-regular</vt:lpstr>
      <vt:lpstr>Times New Roman</vt:lpstr>
      <vt:lpstr>Office Theme</vt:lpstr>
      <vt:lpstr>Nuclear New Build, history and prospects </vt:lpstr>
      <vt:lpstr>History of Eskom Plans (beyond Koeberg 1&amp;2)</vt:lpstr>
      <vt:lpstr>History of Eskom Plans (beyond Koeberg 1&amp;2)(cont)</vt:lpstr>
      <vt:lpstr>Current Status</vt:lpstr>
      <vt:lpstr>PowerPoint Presentation</vt:lpstr>
      <vt:lpstr>PowerPoint Presentation</vt:lpstr>
      <vt:lpstr>Key Questions?</vt:lpstr>
      <vt:lpstr>Can we get funding? Full vendor financing of nuclear export contracts is standard (and was offered for Nuclear-1 in 2008 by USA &amp; France)  (Egypt has lower credit rating that RSA!)</vt:lpstr>
      <vt:lpstr>Cost of Power vs CAPEX and Cost of Capital?</vt:lpstr>
      <vt:lpstr>What does that mean in the real world?</vt:lpstr>
      <vt:lpstr>How fast can nuclear be deployed?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New Build, history and prospects </dc:title>
  <dc:creator>David Nicholls</dc:creator>
  <cp:lastModifiedBy>Microsoft Office User</cp:lastModifiedBy>
  <cp:revision>7</cp:revision>
  <dcterms:created xsi:type="dcterms:W3CDTF">2019-11-27T10:09:54Z</dcterms:created>
  <dcterms:modified xsi:type="dcterms:W3CDTF">2019-11-27T13:26:47Z</dcterms:modified>
</cp:coreProperties>
</file>