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1" r:id="rId7"/>
    <p:sldMasterId id="2147483735" r:id="rId8"/>
    <p:sldMasterId id="2147483747" r:id="rId9"/>
    <p:sldMasterId id="2147483759" r:id="rId10"/>
    <p:sldMasterId id="2147483771" r:id="rId11"/>
  </p:sldMasterIdLst>
  <p:notesMasterIdLst>
    <p:notesMasterId r:id="rId61"/>
  </p:notesMasterIdLst>
  <p:sldIdLst>
    <p:sldId id="256" r:id="rId12"/>
    <p:sldId id="286" r:id="rId13"/>
    <p:sldId id="357" r:id="rId14"/>
    <p:sldId id="402" r:id="rId15"/>
    <p:sldId id="260" r:id="rId16"/>
    <p:sldId id="403" r:id="rId17"/>
    <p:sldId id="370" r:id="rId18"/>
    <p:sldId id="304" r:id="rId19"/>
    <p:sldId id="371" r:id="rId20"/>
    <p:sldId id="307" r:id="rId21"/>
    <p:sldId id="319" r:id="rId22"/>
    <p:sldId id="309" r:id="rId23"/>
    <p:sldId id="310" r:id="rId24"/>
    <p:sldId id="320" r:id="rId25"/>
    <p:sldId id="321" r:id="rId26"/>
    <p:sldId id="317" r:id="rId27"/>
    <p:sldId id="306" r:id="rId28"/>
    <p:sldId id="365" r:id="rId29"/>
    <p:sldId id="288" r:id="rId30"/>
    <p:sldId id="289" r:id="rId31"/>
    <p:sldId id="401" r:id="rId32"/>
    <p:sldId id="295" r:id="rId33"/>
    <p:sldId id="270" r:id="rId34"/>
    <p:sldId id="261" r:id="rId35"/>
    <p:sldId id="271" r:id="rId36"/>
    <p:sldId id="264" r:id="rId37"/>
    <p:sldId id="265" r:id="rId38"/>
    <p:sldId id="266" r:id="rId39"/>
    <p:sldId id="283" r:id="rId40"/>
    <p:sldId id="284" r:id="rId41"/>
    <p:sldId id="285" r:id="rId42"/>
    <p:sldId id="272" r:id="rId43"/>
    <p:sldId id="273" r:id="rId44"/>
    <p:sldId id="257" r:id="rId45"/>
    <p:sldId id="404" r:id="rId46"/>
    <p:sldId id="311" r:id="rId47"/>
    <p:sldId id="405" r:id="rId48"/>
    <p:sldId id="356" r:id="rId49"/>
    <p:sldId id="407" r:id="rId50"/>
    <p:sldId id="408" r:id="rId51"/>
    <p:sldId id="406" r:id="rId52"/>
    <p:sldId id="259" r:id="rId53"/>
    <p:sldId id="280" r:id="rId54"/>
    <p:sldId id="281" r:id="rId55"/>
    <p:sldId id="287" r:id="rId56"/>
    <p:sldId id="275" r:id="rId57"/>
    <p:sldId id="282" r:id="rId58"/>
    <p:sldId id="276" r:id="rId59"/>
    <p:sldId id="277"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p:cViewPr varScale="1">
        <p:scale>
          <a:sx n="61" d="100"/>
          <a:sy n="61" d="100"/>
        </p:scale>
        <p:origin x="1430" y="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C37FC7-A573-4A94-A5E9-80C926138B4B}" type="datetimeFigureOut">
              <a:rPr lang="en-ZA" smtClean="0"/>
              <a:t>2019/11/11</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AB0821-093F-41C2-9B35-1D889CF5F2C2}" type="slidenum">
              <a:rPr lang="en-ZA" smtClean="0"/>
              <a:t>‹#›</a:t>
            </a:fld>
            <a:endParaRPr lang="en-ZA"/>
          </a:p>
        </p:txBody>
      </p:sp>
    </p:spTree>
    <p:extLst>
      <p:ext uri="{BB962C8B-B14F-4D97-AF65-F5344CB8AC3E}">
        <p14:creationId xmlns:p14="http://schemas.microsoft.com/office/powerpoint/2010/main" val="371987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tLang="en-US" dirty="0"/>
              <a:t>Klug was a student of RW James in Cape Town – one of two Nobel laureates trained by James – he discovered how to make three dimensional images from two dimensional images in the electron microscope – a principle used by Allan Cormack in creating computer aided tomography for medical X-rays</a:t>
            </a:r>
          </a:p>
          <a:p>
            <a:pPr marL="0" marR="0" indent="0" algn="l" defTabSz="914400" rtl="0" eaLnBrk="1" fontAlgn="base" latinLnBrk="0" hangingPunct="1">
              <a:lnSpc>
                <a:spcPct val="100000"/>
              </a:lnSpc>
              <a:spcBef>
                <a:spcPct val="0"/>
              </a:spcBef>
              <a:spcAft>
                <a:spcPct val="0"/>
              </a:spcAft>
              <a:buClrTx/>
              <a:buSzTx/>
              <a:buFontTx/>
              <a:buNone/>
              <a:tabLst/>
              <a:defRPr/>
            </a:pPr>
            <a:r>
              <a:rPr lang="en-ZA" sz="1200" kern="1200" dirty="0">
                <a:solidFill>
                  <a:schemeClr val="tx1"/>
                </a:solidFill>
                <a:effectLst/>
                <a:latin typeface="+mn-lt"/>
                <a:ea typeface="+mn-ea"/>
                <a:cs typeface="+mn-cs"/>
              </a:rPr>
              <a:t>To an insider it is not really surprising that the science of structural biology did not emerge in South Africa during the beleaguered years of the twentieth century. The priorities were simply different. The barriers were too large and if you wanted to do advanced bioscience like Sydney Brenner and Aaron Klug, you went abroad. When the barriers to international contact and funding came tumbling down at the end of the century several people at UCT were able to exploit their international contacts. In particular the </a:t>
            </a:r>
            <a:r>
              <a:rPr lang="en-ZA" sz="1200" kern="1200" dirty="0" err="1">
                <a:solidFill>
                  <a:schemeClr val="tx1"/>
                </a:solidFill>
                <a:effectLst/>
                <a:latin typeface="+mn-lt"/>
                <a:ea typeface="+mn-ea"/>
                <a:cs typeface="+mn-cs"/>
              </a:rPr>
              <a:t>Wellcome</a:t>
            </a:r>
            <a:r>
              <a:rPr lang="en-ZA" sz="1200" kern="1200" dirty="0">
                <a:solidFill>
                  <a:schemeClr val="tx1"/>
                </a:solidFill>
                <a:effectLst/>
                <a:latin typeface="+mn-lt"/>
                <a:ea typeface="+mn-ea"/>
                <a:cs typeface="+mn-cs"/>
              </a:rPr>
              <a:t> trust funded collaborations between </a:t>
            </a:r>
            <a:r>
              <a:rPr lang="en-ZA" sz="1200" kern="1200" dirty="0" err="1">
                <a:solidFill>
                  <a:schemeClr val="tx1"/>
                </a:solidFill>
                <a:effectLst/>
                <a:latin typeface="+mn-lt"/>
                <a:ea typeface="+mn-ea"/>
                <a:cs typeface="+mn-cs"/>
              </a:rPr>
              <a:t>Heln</a:t>
            </a:r>
            <a:r>
              <a:rPr lang="en-ZA" sz="1200" kern="1200" dirty="0">
                <a:solidFill>
                  <a:schemeClr val="tx1"/>
                </a:solidFill>
                <a:effectLst/>
                <a:latin typeface="+mn-lt"/>
                <a:ea typeface="+mn-ea"/>
                <a:cs typeface="+mn-cs"/>
              </a:rPr>
              <a:t> </a:t>
            </a:r>
            <a:r>
              <a:rPr lang="en-ZA" sz="1200" kern="1200" dirty="0" err="1">
                <a:solidFill>
                  <a:schemeClr val="tx1"/>
                </a:solidFill>
                <a:effectLst/>
                <a:latin typeface="+mn-lt"/>
                <a:ea typeface="+mn-ea"/>
                <a:cs typeface="+mn-cs"/>
              </a:rPr>
              <a:t>Saibil</a:t>
            </a:r>
            <a:r>
              <a:rPr lang="en-ZA" sz="1200" kern="1200" dirty="0">
                <a:solidFill>
                  <a:schemeClr val="tx1"/>
                </a:solidFill>
                <a:effectLst/>
                <a:latin typeface="+mn-lt"/>
                <a:ea typeface="+mn-ea"/>
                <a:cs typeface="+mn-cs"/>
              </a:rPr>
              <a:t> in London and Trevor Sewell and between Ravi Acharya in Bath and Ed </a:t>
            </a:r>
            <a:r>
              <a:rPr lang="en-ZA" sz="1200" kern="1200" dirty="0" err="1">
                <a:solidFill>
                  <a:schemeClr val="tx1"/>
                </a:solidFill>
                <a:effectLst/>
                <a:latin typeface="+mn-lt"/>
                <a:ea typeface="+mn-ea"/>
                <a:cs typeface="+mn-cs"/>
              </a:rPr>
              <a:t>Sturrock</a:t>
            </a:r>
            <a:r>
              <a:rPr lang="en-ZA" sz="1200" kern="1200" dirty="0">
                <a:solidFill>
                  <a:schemeClr val="tx1"/>
                </a:solidFill>
                <a:effectLst/>
                <a:latin typeface="+mn-lt"/>
                <a:ea typeface="+mn-ea"/>
                <a:cs typeface="+mn-cs"/>
              </a:rPr>
              <a:t>, These resulted in the first EM structure (</a:t>
            </a:r>
            <a:r>
              <a:rPr lang="en-ZA" sz="1200" kern="1200" dirty="0" err="1">
                <a:solidFill>
                  <a:schemeClr val="tx1"/>
                </a:solidFill>
                <a:effectLst/>
                <a:latin typeface="+mn-lt"/>
                <a:ea typeface="+mn-ea"/>
                <a:cs typeface="+mn-cs"/>
              </a:rPr>
              <a:t>nitrilase</a:t>
            </a:r>
            <a:r>
              <a:rPr lang="en-ZA" sz="1200" kern="1200" dirty="0">
                <a:solidFill>
                  <a:schemeClr val="tx1"/>
                </a:solidFill>
                <a:effectLst/>
                <a:latin typeface="+mn-lt"/>
                <a:ea typeface="+mn-ea"/>
                <a:cs typeface="+mn-cs"/>
              </a:rPr>
              <a:t>) and the first crystal structure (a domain of angiotensin converting enzyme) published by South African authors. In the first instance the </a:t>
            </a:r>
            <a:r>
              <a:rPr lang="en-ZA" sz="1200" kern="1200" dirty="0" err="1">
                <a:solidFill>
                  <a:schemeClr val="tx1"/>
                </a:solidFill>
                <a:effectLst/>
                <a:latin typeface="+mn-lt"/>
                <a:ea typeface="+mn-ea"/>
                <a:cs typeface="+mn-cs"/>
              </a:rPr>
              <a:t>Wellcome</a:t>
            </a:r>
            <a:r>
              <a:rPr lang="en-ZA" sz="1200" kern="1200" dirty="0">
                <a:solidFill>
                  <a:schemeClr val="tx1"/>
                </a:solidFill>
                <a:effectLst/>
                <a:latin typeface="+mn-lt"/>
                <a:ea typeface="+mn-ea"/>
                <a:cs typeface="+mn-cs"/>
              </a:rPr>
              <a:t> Trust enabled the acquisition of a second-hand </a:t>
            </a:r>
            <a:r>
              <a:rPr lang="en-ZA" sz="1200" kern="1200" dirty="0" err="1">
                <a:solidFill>
                  <a:schemeClr val="tx1"/>
                </a:solidFill>
                <a:effectLst/>
                <a:latin typeface="+mn-lt"/>
                <a:ea typeface="+mn-ea"/>
                <a:cs typeface="+mn-cs"/>
              </a:rPr>
              <a:t>cryo</a:t>
            </a:r>
            <a:r>
              <a:rPr lang="en-ZA" sz="1200" kern="1200" dirty="0">
                <a:solidFill>
                  <a:schemeClr val="tx1"/>
                </a:solidFill>
                <a:effectLst/>
                <a:latin typeface="+mn-lt"/>
                <a:ea typeface="+mn-ea"/>
                <a:cs typeface="+mn-cs"/>
              </a:rPr>
              <a:t> EM by UCT and in the second case the data were collected at the </a:t>
            </a:r>
            <a:r>
              <a:rPr lang="en-ZA" sz="1200" kern="1200" dirty="0" err="1">
                <a:solidFill>
                  <a:schemeClr val="tx1"/>
                </a:solidFill>
                <a:effectLst/>
                <a:latin typeface="+mn-lt"/>
                <a:ea typeface="+mn-ea"/>
                <a:cs typeface="+mn-cs"/>
              </a:rPr>
              <a:t>Daresbury</a:t>
            </a:r>
            <a:r>
              <a:rPr lang="en-ZA" sz="1200" kern="1200" dirty="0">
                <a:solidFill>
                  <a:schemeClr val="tx1"/>
                </a:solidFill>
                <a:effectLst/>
                <a:latin typeface="+mn-lt"/>
                <a:ea typeface="+mn-ea"/>
                <a:cs typeface="+mn-cs"/>
              </a:rPr>
              <a:t> Synchrotron. It is interesting to reflect on the greatest barriers  that needed to be overcome in the two cases – Publication in the case of the </a:t>
            </a:r>
            <a:r>
              <a:rPr lang="en-ZA" sz="1200" kern="1200" dirty="0" err="1">
                <a:solidFill>
                  <a:schemeClr val="tx1"/>
                </a:solidFill>
                <a:effectLst/>
                <a:latin typeface="+mn-lt"/>
                <a:ea typeface="+mn-ea"/>
                <a:cs typeface="+mn-cs"/>
              </a:rPr>
              <a:t>nitrilase</a:t>
            </a:r>
            <a:r>
              <a:rPr lang="en-ZA" sz="1200" kern="1200" dirty="0">
                <a:solidFill>
                  <a:schemeClr val="tx1"/>
                </a:solidFill>
                <a:effectLst/>
                <a:latin typeface="+mn-lt"/>
                <a:ea typeface="+mn-ea"/>
                <a:cs typeface="+mn-cs"/>
              </a:rPr>
              <a:t> – the spiral enzyme structure was just too different to be immediately accepted and the paper was rejected many times essentially until a prominent German group published a paper describing a different  spiral enzyme structure. The barrier in the case of the ACE was crystallization – it is a glycoprotein. Ed </a:t>
            </a:r>
            <a:r>
              <a:rPr lang="en-ZA" sz="1200" kern="1200" dirty="0" err="1">
                <a:solidFill>
                  <a:schemeClr val="tx1"/>
                </a:solidFill>
                <a:effectLst/>
                <a:latin typeface="+mn-lt"/>
                <a:ea typeface="+mn-ea"/>
                <a:cs typeface="+mn-cs"/>
              </a:rPr>
              <a:t>sturrock</a:t>
            </a:r>
            <a:r>
              <a:rPr lang="en-ZA" sz="1200" kern="1200" dirty="0">
                <a:solidFill>
                  <a:schemeClr val="tx1"/>
                </a:solidFill>
                <a:effectLst/>
                <a:latin typeface="+mn-lt"/>
                <a:ea typeface="+mn-ea"/>
                <a:cs typeface="+mn-cs"/>
              </a:rPr>
              <a:t> solved the problem by mutating the glycosylation sites in every possible combination until he produced an active enzyme that crystallized. The huge medical significance of the structure assured immediate acceptance by Nature.</a:t>
            </a:r>
          </a:p>
          <a:p>
            <a:pPr eaLnBrk="1" hangingPunct="1">
              <a:spcBef>
                <a:spcPct val="0"/>
              </a:spcBef>
            </a:pPr>
            <a:endParaRPr lang="en-ZA" altLang="en-US" dirty="0"/>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43D7D9B1-B4FF-4498-AA96-664B0FDC8E40}" type="slidenum">
              <a:rPr lang="en-ZA" altLang="en-US" smtClean="0">
                <a:solidFill>
                  <a:srgbClr val="000000"/>
                </a:solidFill>
              </a:rPr>
              <a:pPr>
                <a:defRPr/>
              </a:pPr>
              <a:t>2</a:t>
            </a:fld>
            <a:endParaRPr lang="en-ZA" altLang="en-US">
              <a:solidFill>
                <a:srgbClr val="000000"/>
              </a:solidFill>
            </a:endParaRPr>
          </a:p>
        </p:txBody>
      </p:sp>
    </p:spTree>
    <p:extLst>
      <p:ext uri="{BB962C8B-B14F-4D97-AF65-F5344CB8AC3E}">
        <p14:creationId xmlns:p14="http://schemas.microsoft.com/office/powerpoint/2010/main" val="1918675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20808-81D9-4569-8F2D-F992EC7CB14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513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The development of structural biology was as much a social phenomenon as a scientific one and it continues to be just that. The Europeans, Americans, and Asians ( Indians, Chinese, Japanese and Koreans) have bought into the highly competitive intellectual paradigm that drives discovery and they have resourced it properly so that the leading protagonists have a highly supportive social infrastructure. In general there is a good feedback loop so that the man on the street has sufficient knowledge and education to be aware of the benefits of research. This has been far from the case in South Africa.</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20808-81D9-4569-8F2D-F992EC7CB14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712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It’s also very important to note that Biophysics is only one aspect, often the celebrated for the </a:t>
            </a:r>
            <a:r>
              <a:rPr lang="en-ZA" b="1" baseline="0" dirty="0"/>
              <a:t>visual</a:t>
            </a:r>
            <a:r>
              <a:rPr lang="en-ZA" baseline="0" dirty="0"/>
              <a:t> </a:t>
            </a:r>
            <a:r>
              <a:rPr lang="en-ZA" b="1" baseline="0" dirty="0"/>
              <a:t>insights</a:t>
            </a:r>
            <a:r>
              <a:rPr lang="en-ZA" baseline="0" dirty="0"/>
              <a:t> it brings, but no more important that the other stages of the experiment.</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Often more than half the battle is in preparing sample and a considerable portion of our efforts in growing capacity have centred around equipping world class protein production facilities and growing the skills to execute this critical part of all aspects of the pipeline.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We have not been alone in this pursuit and the developments in our collaborators labs have been essential for them accessing our resources.</a:t>
            </a:r>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Entering at different points in the pipeline e.g. collaborations with partners providing excellent protein samples skip ahead in the experiment. Or collaborations with overseas partners have allowed us to access resources we don’t posses in the country.</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55DAA-C2A8-4526-88CF-FF9F59BE6D9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439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93B2F-2AFB-424B-A567-97B23C4155C7}"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79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CAB0821-093F-41C2-9B35-1D889CF5F2C2}" type="slidenum">
              <a:rPr lang="en-ZA" smtClean="0"/>
              <a:t>25</a:t>
            </a:fld>
            <a:endParaRPr lang="en-ZA"/>
          </a:p>
        </p:txBody>
      </p:sp>
    </p:spTree>
    <p:extLst>
      <p:ext uri="{BB962C8B-B14F-4D97-AF65-F5344CB8AC3E}">
        <p14:creationId xmlns:p14="http://schemas.microsoft.com/office/powerpoint/2010/main" val="178749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ZA" dirty="0"/>
              <a:t>Story of the</a:t>
            </a:r>
            <a:r>
              <a:rPr lang="en-ZA" baseline="0" dirty="0"/>
              <a:t> development of an SBIO programme at UCT. </a:t>
            </a:r>
          </a:p>
          <a:p>
            <a:endParaRPr lang="en-ZA" baseline="0" dirty="0"/>
          </a:p>
          <a:p>
            <a:r>
              <a:rPr lang="en-ZA" baseline="0" dirty="0"/>
              <a:t>Talking on behalf of Trevor who is unfortunately indisposed following elective surgery. </a:t>
            </a:r>
          </a:p>
          <a:p>
            <a:endParaRPr lang="en-ZA" baseline="0" dirty="0"/>
          </a:p>
          <a:p>
            <a:r>
              <a:rPr lang="en-ZA" baseline="0" dirty="0"/>
              <a:t>My authority to tell this story comes </a:t>
            </a:r>
            <a:r>
              <a:rPr lang="en-ZA" baseline="0"/>
              <a:t>from honour </a:t>
            </a:r>
            <a:r>
              <a:rPr lang="en-ZA" baseline="0" dirty="0"/>
              <a:t>of being one of the first graduates of the SBIO MSc programme.</a:t>
            </a:r>
          </a:p>
          <a:p>
            <a:endParaRPr lang="en-ZA" baseline="0" dirty="0"/>
          </a:p>
          <a:p>
            <a:r>
              <a:rPr lang="en-ZA" baseline="0" dirty="0"/>
              <a:t>I am going to reveal the developments  that led to where we are today but also the projects that drove the need for </a:t>
            </a:r>
            <a:r>
              <a:rPr lang="en-ZA" baseline="0" dirty="0" err="1"/>
              <a:t>develpoing</a:t>
            </a:r>
            <a:r>
              <a:rPr lang="en-ZA" baseline="0" dirty="0"/>
              <a:t> these capabilities.</a:t>
            </a:r>
            <a:endParaRPr lang="en-ZA" dirty="0"/>
          </a:p>
          <a:p>
            <a:pPr eaLnBrk="1" hangingPunct="1">
              <a:spcBef>
                <a:spcPct val="0"/>
              </a:spcBef>
            </a:pPr>
            <a:endParaRPr lang="en-US" altLang="en-US" dirty="0">
              <a:latin typeface="Times New Roman" pitchFamily="18" charset="0"/>
              <a:ea typeface="MS Mincho" pitchFamily="49" charset="-128"/>
            </a:endParaRPr>
          </a:p>
          <a:p>
            <a:pPr eaLnBrk="1" hangingPunct="1">
              <a:spcBef>
                <a:spcPct val="0"/>
              </a:spcBef>
            </a:pPr>
            <a:endParaRPr lang="en-US" altLang="en-US" dirty="0">
              <a:latin typeface="Times New Roman" pitchFamily="18" charset="0"/>
              <a:ea typeface="MS Mincho" pitchFamily="49" charset="-128"/>
            </a:endParaRPr>
          </a:p>
          <a:p>
            <a:pPr eaLnBrk="1" hangingPunct="1">
              <a:spcBef>
                <a:spcPct val="0"/>
              </a:spcBef>
            </a:pPr>
            <a:endParaRPr lang="en-US"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Deputy vice-chancellor, Deans, colleagues, students, friends and family. Thank you Professor le </a:t>
            </a:r>
            <a:r>
              <a:rPr lang="en-US" altLang="en-US" dirty="0" err="1">
                <a:latin typeface="Times New Roman" pitchFamily="18" charset="0"/>
                <a:ea typeface="MS Mincho" pitchFamily="49" charset="-128"/>
              </a:rPr>
              <a:t>Roex</a:t>
            </a:r>
            <a:r>
              <a:rPr lang="en-US" altLang="en-US" dirty="0">
                <a:latin typeface="Times New Roman" pitchFamily="18" charset="0"/>
                <a:ea typeface="MS Mincho" pitchFamily="49" charset="-128"/>
              </a:rPr>
              <a:t> for the introduction. </a:t>
            </a:r>
          </a:p>
          <a:p>
            <a:pPr eaLnBrk="1" hangingPunct="1">
              <a:spcBef>
                <a:spcPct val="0"/>
              </a:spcBef>
            </a:pPr>
            <a:endParaRPr lang="en-US"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It goes without saying that we humans are concerned about (1) food (2) health (3) products for our comfort and convenience – in arbitrary order. We are driven by the need to have more and better. Our curiosity also drives us to look towards Nature and to observe how things happen in the world around us.</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 </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 </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Biological systems hold a particular fascination – they replicate and propagate in a sustainable way – they live!</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 </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There are many ways to try and understand biological systems. The way I have chosen is to rationalize the way the systems function by visualizing biological macromolecules, especially proteins, at atomic resolution. This approach brings Biology into the domain of Chemistry and Physics and it is enabling for Biotechnology – especially such things as rational design of medicines and industrial enzymes. The discipline that is concerned with every stage of the visualization and interpretation of the structures is called Structural Biology. It is a very large field attracting significant investment internationally in both the academic and industrial spheres. No fewer than twenty-two Nobel prizes have been awarded to Structural Biologists since 1953. The impact of the field touches our daily lives in many ways – crops that are grown using herbicides and pesticides designed by structural biologists, , the drugs we take have almost certainly passed through the hands of structural biologists, if not in their discovery then in their synthesis or in the determination of their mechanism of action, even the water that we drink may have been purified with gels made by enzymes that have been designed by structural biologists and the fuel that you put in your car in the future will be made using tailor-made enzymes that have been designed by structural biologists.</a:t>
            </a:r>
            <a:endParaRPr lang="en-ZA" altLang="en-US" dirty="0">
              <a:latin typeface="Times New Roman" pitchFamily="18" charset="0"/>
              <a:ea typeface="MS Mincho" pitchFamily="49" charset="-128"/>
            </a:endParaRPr>
          </a:p>
          <a:p>
            <a:pPr eaLnBrk="1" hangingPunct="1">
              <a:spcBef>
                <a:spcPct val="0"/>
              </a:spcBef>
            </a:pPr>
            <a:r>
              <a:rPr lang="en-US" altLang="en-US" dirty="0">
                <a:latin typeface="Times New Roman" pitchFamily="18" charset="0"/>
                <a:ea typeface="MS Mincho" pitchFamily="49" charset="-128"/>
              </a:rPr>
              <a:t> </a:t>
            </a:r>
            <a:endParaRPr lang="en-ZA" altLang="en-US" dirty="0">
              <a:latin typeface="Times New Roman" pitchFamily="18" charset="0"/>
              <a:ea typeface="MS Mincho" pitchFamily="49" charset="-128"/>
            </a:endParaRPr>
          </a:p>
          <a:p>
            <a:pPr eaLnBrk="1" hangingPunct="1">
              <a:spcBef>
                <a:spcPct val="0"/>
              </a:spcBef>
            </a:pPr>
            <a:endParaRPr lang="en-ZA" altLang="en-US" dirty="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04E56-F042-486E-A1B0-C4D6086EE72E}" type="slidenum">
              <a:rPr kumimoji="0" lang="en-ZA"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ZA"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425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CEA93B2F-2AFB-424B-A567-97B23C4155C7}" type="slidenum">
              <a:rPr lang="en-ZA" smtClean="0">
                <a:solidFill>
                  <a:prstClr val="black"/>
                </a:solidFill>
              </a:rPr>
              <a:pPr>
                <a:defRPr/>
              </a:pPr>
              <a:t>42</a:t>
            </a:fld>
            <a:endParaRPr lang="en-ZA">
              <a:solidFill>
                <a:prstClr val="black"/>
              </a:solidFill>
            </a:endParaRPr>
          </a:p>
        </p:txBody>
      </p:sp>
    </p:spTree>
    <p:extLst>
      <p:ext uri="{BB962C8B-B14F-4D97-AF65-F5344CB8AC3E}">
        <p14:creationId xmlns:p14="http://schemas.microsoft.com/office/powerpoint/2010/main" val="1298463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Dean of Science once asked me to prepare some slides to show Minister of Science and Technology </a:t>
            </a:r>
            <a:r>
              <a:rPr lang="en-US" sz="1200" kern="1200" dirty="0" err="1">
                <a:solidFill>
                  <a:schemeClr val="tx1"/>
                </a:solidFill>
                <a:effectLst/>
                <a:latin typeface="+mn-lt"/>
                <a:ea typeface="+mn-ea"/>
                <a:cs typeface="+mn-cs"/>
              </a:rPr>
              <a:t>Naledi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Pandor</a:t>
            </a:r>
            <a:r>
              <a:rPr lang="en-US" sz="1200" kern="1200" dirty="0">
                <a:solidFill>
                  <a:schemeClr val="tx1"/>
                </a:solidFill>
                <a:effectLst/>
                <a:latin typeface="+mn-lt"/>
                <a:ea typeface="+mn-ea"/>
                <a:cs typeface="+mn-cs"/>
              </a:rPr>
              <a:t> why it was important to do structural biology especially at UCT – I am going to take the liberty of showing you those slides.</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Firstly, I believe that the role of the University is to follow scholarly pursuits, that is, to gain new knowledge and publish it in the open literature. There is no doubt that the determination of the structure of biological macromolecules is challenging, current and good science. The insights are sound – in the words of one of our post-docs – “what sets us apart is that we actually see the molecules we are studying”.</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4669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0"/>
              </a:spcAft>
            </a:pPr>
            <a:r>
              <a:rPr lang="en-US" sz="1200" dirty="0">
                <a:effectLst/>
                <a:latin typeface="Times New Roman"/>
                <a:ea typeface="MS Mincho"/>
              </a:rPr>
              <a:t>Thirdly, we want to help make sick people better. In this case I am highlighting the work of our colleague Professor Ed </a:t>
            </a:r>
            <a:r>
              <a:rPr lang="en-US" sz="1200" dirty="0" err="1">
                <a:effectLst/>
                <a:latin typeface="Times New Roman"/>
                <a:ea typeface="MS Mincho"/>
              </a:rPr>
              <a:t>Sturrock</a:t>
            </a:r>
            <a:r>
              <a:rPr lang="en-US" sz="1200" dirty="0">
                <a:effectLst/>
                <a:latin typeface="Times New Roman"/>
                <a:ea typeface="MS Mincho"/>
              </a:rPr>
              <a:t> who has used our ability to see the atoms in a particular protein molecule to make better drugs to control high blood pressure.</a:t>
            </a:r>
            <a:endParaRPr lang="en-ZA" sz="1200" dirty="0">
              <a:effectLst/>
              <a:latin typeface="Times New Roman"/>
              <a:ea typeface="MS Mincho"/>
            </a:endParaRPr>
          </a:p>
          <a:p>
            <a:endParaRPr lang="en-US" altLang="en-US" dirty="0"/>
          </a:p>
        </p:txBody>
      </p:sp>
    </p:spTree>
    <p:extLst>
      <p:ext uri="{BB962C8B-B14F-4D97-AF65-F5344CB8AC3E}">
        <p14:creationId xmlns:p14="http://schemas.microsoft.com/office/powerpoint/2010/main" val="999402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effectLst/>
                <a:latin typeface="Times New Roman"/>
                <a:ea typeface="MS Mincho"/>
              </a:rPr>
              <a:t>Fourthly, we want to contribute to the technology that affects ordinary people. In most of South Africa water is scarce and needs to be recycled- the process of recycling involves flocculation of impurities using polyacrylamide gel. Acrylamide is made in kiloton quantities using an enzymatic process. Our work has shown how to improve the enzyme so that the acrylamide can be made more efficiently. In particular for the chemists in the audience the substitution of a </a:t>
            </a:r>
            <a:r>
              <a:rPr lang="en-US" sz="1200" dirty="0" err="1">
                <a:effectLst/>
                <a:latin typeface="Times New Roman"/>
                <a:ea typeface="MS Mincho"/>
              </a:rPr>
              <a:t>leucine</a:t>
            </a:r>
            <a:r>
              <a:rPr lang="en-US" sz="1200" dirty="0">
                <a:effectLst/>
                <a:latin typeface="Times New Roman"/>
                <a:ea typeface="MS Mincho"/>
              </a:rPr>
              <a:t> by a serine enables the formation of a water-mediated  hydrogen bond that increases the </a:t>
            </a:r>
            <a:r>
              <a:rPr lang="en-US" sz="1200" dirty="0" err="1">
                <a:effectLst/>
                <a:latin typeface="Times New Roman"/>
                <a:ea typeface="MS Mincho"/>
              </a:rPr>
              <a:t>thermostability</a:t>
            </a:r>
            <a:endParaRPr lang="en-US" altLang="en-US" dirty="0"/>
          </a:p>
        </p:txBody>
      </p:sp>
    </p:spTree>
    <p:extLst>
      <p:ext uri="{BB962C8B-B14F-4D97-AF65-F5344CB8AC3E}">
        <p14:creationId xmlns:p14="http://schemas.microsoft.com/office/powerpoint/2010/main" val="241504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026"/>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7" name="Rectangle 1027"/>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r>
              <a:rPr lang="en-US" altLang="en-US" dirty="0"/>
              <a:t>Finally, we have visualized harmful viruses like AHSV and the viruses hat we seek to deploy as biological control agents to kill the algae that cause red</a:t>
            </a:r>
            <a:r>
              <a:rPr lang="en-US" altLang="en-US" baseline="0" dirty="0"/>
              <a:t> </a:t>
            </a:r>
            <a:r>
              <a:rPr lang="en-US" altLang="en-US" dirty="0"/>
              <a:t>tide.</a:t>
            </a:r>
          </a:p>
        </p:txBody>
      </p:sp>
    </p:spTree>
    <p:extLst>
      <p:ext uri="{BB962C8B-B14F-4D97-AF65-F5344CB8AC3E}">
        <p14:creationId xmlns:p14="http://schemas.microsoft.com/office/powerpoint/2010/main" val="1382835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Lawrence Bragg also taught J.D. Bernal.</a:t>
            </a:r>
            <a:r>
              <a:rPr lang="en-ZA" baseline="0" dirty="0"/>
              <a:t> Bernal was the first person to seriously pursue the idea of making crystals from proteins. </a:t>
            </a:r>
            <a:r>
              <a:rPr lang="en-US" sz="1200" dirty="0"/>
              <a:t>It was not initially clear that proteins would form crystals – indeed the formation of crystals was regarded as proof that all protein molecules of the same type were identical. The first crystals did not diffract and it was only when his student Dorothy Hodgkin conceived the idea of keeping them wet that diffraction patterns were seen.</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20808-81D9-4569-8F2D-F992EC7CB14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836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S Mincho"/>
              </a:rPr>
              <a:t>While I was studying in London I was struck by the fact that I was immersed in a society whose will it was that all the things I was doing should and would happen and that somehow I was a cog in the machine that would benefit society by making the knowledge of protein structures easily and readily accessible.</a:t>
            </a:r>
            <a:endParaRPr kumimoji="0" lang="en-ZA" sz="1200" b="0" i="0" u="none" strike="noStrike" kern="1200" cap="none" spc="0" normalizeH="0" baseline="0" noProof="0" dirty="0">
              <a:ln>
                <a:noFill/>
              </a:ln>
              <a:solidFill>
                <a:prstClr val="black"/>
              </a:solidFill>
              <a:effectLst/>
              <a:uLnTx/>
              <a:uFillTx/>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S Mincho"/>
              </a:rPr>
              <a:t> </a:t>
            </a:r>
            <a:endParaRPr kumimoji="0" lang="en-ZA" sz="1200" b="0" i="0" u="none" strike="noStrike" kern="1200" cap="none" spc="0" normalizeH="0" baseline="0" noProof="0" dirty="0">
              <a:ln>
                <a:noFill/>
              </a:ln>
              <a:solidFill>
                <a:prstClr val="black"/>
              </a:solidFill>
              <a:effectLst/>
              <a:uLnTx/>
              <a:uFillTx/>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S Mincho"/>
              </a:rPr>
              <a:t>Society seemed to be investing in so many things that seemed to be made to make my life as a student of protein structure not only possible but easy and enjoyable. Among these things were computer networking that enabled me to sit in an office in London and use computers near Oxford and Liverpool, computer graphics that enabled me to interactively manipulate my structures and the electron density maps that gave rise to them. Computers that were powerful enough to make my calculations happen in a day or so, an operating system called Unix that was in the public domain and enabled sharing of code and algorithms, a program repository called CCP4 in which useful code could be deposited by all interested people, a homogeneous data format so that I could easily see the results of work done by colleagues from other labs and a place called the Protein Data Bank that accepted the results of your work and let you “download” by mail and magnetic tape all the fifty or so protein structures that were known at the time.</a:t>
            </a:r>
            <a:endParaRPr kumimoji="0" lang="en-ZA" sz="1200" b="0" i="0" u="none" strike="noStrike" kern="1200" cap="none" spc="0" normalizeH="0" baseline="0" noProof="0" dirty="0">
              <a:ln>
                <a:noFill/>
              </a:ln>
              <a:solidFill>
                <a:prstClr val="black"/>
              </a:solidFill>
              <a:effectLst/>
              <a:uLnTx/>
              <a:uFillTx/>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S Mincho"/>
              </a:rPr>
              <a:t> </a:t>
            </a:r>
            <a:endParaRPr kumimoji="0" lang="en-ZA" sz="1200" b="0" i="0" u="none" strike="noStrike" kern="1200" cap="none" spc="0" normalizeH="0" baseline="0" noProof="0" dirty="0">
              <a:ln>
                <a:noFill/>
              </a:ln>
              <a:solidFill>
                <a:prstClr val="black"/>
              </a:solidFill>
              <a:effectLst/>
              <a:uLnTx/>
              <a:uFillTx/>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S Mincho"/>
              </a:rPr>
              <a:t>Another thing that was happening at the time was the building of a thing called a synchrotron radiation source near the country village of </a:t>
            </a:r>
            <a:r>
              <a:rPr kumimoji="0" lang="en-US" sz="1200" b="0" i="0" u="none" strike="noStrike" kern="1200" cap="none" spc="0" normalizeH="0" baseline="0" noProof="0" dirty="0" err="1">
                <a:ln>
                  <a:noFill/>
                </a:ln>
                <a:solidFill>
                  <a:prstClr val="black"/>
                </a:solidFill>
                <a:effectLst/>
                <a:uLnTx/>
                <a:uFillTx/>
                <a:latin typeface="Times New Roman"/>
                <a:ea typeface="MS Mincho"/>
              </a:rPr>
              <a:t>Daresbury</a:t>
            </a:r>
            <a:r>
              <a:rPr kumimoji="0" lang="en-US" sz="1200" b="0" i="0" u="none" strike="noStrike" kern="1200" cap="none" spc="0" normalizeH="0" baseline="0" noProof="0" dirty="0">
                <a:ln>
                  <a:noFill/>
                </a:ln>
                <a:solidFill>
                  <a:prstClr val="black"/>
                </a:solidFill>
                <a:effectLst/>
                <a:uLnTx/>
                <a:uFillTx/>
                <a:latin typeface="Times New Roman"/>
                <a:ea typeface="MS Mincho"/>
              </a:rPr>
              <a:t> in Cheshire – synchrotrons had been an instrument of the physicists for some 20 years but the structural biologists of the time realized that collecting data in your own lab was absurdly difficult – the x-ray beams you could generate were simply too weak. To get data from a “home source” you needed to make many large crystals requiring amounts of protein that could only be obtained in rare cases. Synchrotrons could make x-ray beams that were hundreds of times brighter that you could make with even the most powerful x-ray generators that could be accommodated in a laboratory. I witnessed the huge effort in putting the first synchrotron that was built specifically as a light source and largely for the protein crystallographers taking place over five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S Mincho"/>
              </a:rPr>
              <a:t>I returned to South Africa to work with Professor Claus von Holt in the Biochemistry Department at UCT. Somewhat to my dismay there was nothing in place to do the sort of work that I had been doing. Putting everything together took more than 20 years – during which time many things happened – so we must fast forward.</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20808-81D9-4569-8F2D-F992EC7CB14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643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Today it is comparatively easy to set up a protein crystallization experiment. Indeed the experiment has succeeded so often that</a:t>
            </a:r>
            <a:r>
              <a:rPr lang="en-ZA" baseline="0" dirty="0"/>
              <a:t> some people believe that all proteins will form crystals if the correct conditions are found.</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20808-81D9-4569-8F2D-F992EC7CB14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330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 the 25</a:t>
            </a:r>
            <a:r>
              <a:rPr lang="en-ZA" baseline="30000" dirty="0"/>
              <a:t>th</a:t>
            </a:r>
            <a:r>
              <a:rPr lang="en-ZA" dirty="0"/>
              <a:t> May this year South Africa became a member a country of the world’s most successful synchrotron giving an enormous boost to structural biology locally. </a:t>
            </a:r>
          </a:p>
          <a:p>
            <a:endParaRPr lang="en-ZA"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20808-81D9-4569-8F2D-F992EC7CB14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612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A4182704-63E5-40BF-A07E-A5EB23BBDEC1}" type="datetimeFigureOut">
              <a:rPr lang="en-ZA" smtClean="0"/>
              <a:t>2019/11/11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1373392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A4182704-63E5-40BF-A07E-A5EB23BBDEC1}" type="datetimeFigureOut">
              <a:rPr lang="en-ZA" smtClean="0"/>
              <a:t>2019/11/11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22276140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60" indent="0">
              <a:buNone/>
              <a:defRPr sz="2800"/>
            </a:lvl2pPr>
            <a:lvl3pPr marL="913117" indent="0">
              <a:buNone/>
              <a:defRPr sz="2400"/>
            </a:lvl3pPr>
            <a:lvl4pPr marL="1369677" indent="0">
              <a:buNone/>
              <a:defRPr sz="2000"/>
            </a:lvl4pPr>
            <a:lvl5pPr marL="1826235" indent="0">
              <a:buNone/>
              <a:defRPr sz="2000"/>
            </a:lvl5pPr>
            <a:lvl6pPr marL="2282796" indent="0">
              <a:buNone/>
              <a:defRPr sz="2000"/>
            </a:lvl6pPr>
            <a:lvl7pPr marL="2739352" indent="0">
              <a:buNone/>
              <a:defRPr sz="2000"/>
            </a:lvl7pPr>
            <a:lvl8pPr marL="3195913" indent="0">
              <a:buNone/>
              <a:defRPr sz="2000"/>
            </a:lvl8pPr>
            <a:lvl9pPr marL="365247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60" indent="0">
              <a:buNone/>
              <a:defRPr sz="1200"/>
            </a:lvl2pPr>
            <a:lvl3pPr marL="913117" indent="0">
              <a:buNone/>
              <a:defRPr sz="1000"/>
            </a:lvl3pPr>
            <a:lvl4pPr marL="1369677" indent="0">
              <a:buNone/>
              <a:defRPr sz="900"/>
            </a:lvl4pPr>
            <a:lvl5pPr marL="1826235" indent="0">
              <a:buNone/>
              <a:defRPr sz="900"/>
            </a:lvl5pPr>
            <a:lvl6pPr marL="2282796" indent="0">
              <a:buNone/>
              <a:defRPr sz="900"/>
            </a:lvl6pPr>
            <a:lvl7pPr marL="2739352" indent="0">
              <a:buNone/>
              <a:defRPr sz="900"/>
            </a:lvl7pPr>
            <a:lvl8pPr marL="3195913" indent="0">
              <a:buNone/>
              <a:defRPr sz="900"/>
            </a:lvl8pPr>
            <a:lvl9pPr marL="36524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5257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89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0350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258784A8-827C-4137-AF8B-DF292A623B5C}" type="datetimeFigureOut">
              <a:rPr lang="en-ZA"/>
              <a:pPr>
                <a:defRPr/>
              </a:pPr>
              <a:t>2019/11/11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0F309620-D890-4C40-9D7A-A5929C55A74E}" type="slidenum">
              <a:rPr lang="en-ZA"/>
              <a:pPr>
                <a:defRPr/>
              </a:pPr>
              <a:t>‹#›</a:t>
            </a:fld>
            <a:endParaRPr lang="en-ZA"/>
          </a:p>
        </p:txBody>
      </p:sp>
    </p:spTree>
    <p:extLst>
      <p:ext uri="{BB962C8B-B14F-4D97-AF65-F5344CB8AC3E}">
        <p14:creationId xmlns:p14="http://schemas.microsoft.com/office/powerpoint/2010/main" val="14168219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E79F980D-1DA6-48CA-9312-0D516FDA0E07}" type="datetimeFigureOut">
              <a:rPr lang="en-ZA"/>
              <a:pPr>
                <a:defRPr/>
              </a:pPr>
              <a:t>2019/11/11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C2DBD6F9-63A8-4F5E-B0BE-43354CCF709C}" type="slidenum">
              <a:rPr lang="en-ZA"/>
              <a:pPr>
                <a:defRPr/>
              </a:pPr>
              <a:t>‹#›</a:t>
            </a:fld>
            <a:endParaRPr lang="en-ZA"/>
          </a:p>
        </p:txBody>
      </p:sp>
    </p:spTree>
    <p:extLst>
      <p:ext uri="{BB962C8B-B14F-4D97-AF65-F5344CB8AC3E}">
        <p14:creationId xmlns:p14="http://schemas.microsoft.com/office/powerpoint/2010/main" val="21754683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1B50CCA-7D65-43C3-A113-C8B240B0025C}" type="datetimeFigureOut">
              <a:rPr lang="en-ZA"/>
              <a:pPr>
                <a:defRPr/>
              </a:pPr>
              <a:t>2019/11/11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2848A844-B5C5-49CE-8EEE-C995A786A188}" type="slidenum">
              <a:rPr lang="en-ZA"/>
              <a:pPr>
                <a:defRPr/>
              </a:pPr>
              <a:t>‹#›</a:t>
            </a:fld>
            <a:endParaRPr lang="en-ZA"/>
          </a:p>
        </p:txBody>
      </p:sp>
    </p:spTree>
    <p:extLst>
      <p:ext uri="{BB962C8B-B14F-4D97-AF65-F5344CB8AC3E}">
        <p14:creationId xmlns:p14="http://schemas.microsoft.com/office/powerpoint/2010/main" val="24165995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a:defRPr/>
            </a:pPr>
            <a:fld id="{4E31672F-E04D-4487-B264-469AC43C6C64}" type="datetimeFigureOut">
              <a:rPr lang="en-ZA"/>
              <a:pPr>
                <a:defRPr/>
              </a:pPr>
              <a:t>2019/11/11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A90DE805-AEA1-462C-9D67-AD83FA7ACFB2}" type="slidenum">
              <a:rPr lang="en-ZA"/>
              <a:pPr>
                <a:defRPr/>
              </a:pPr>
              <a:t>‹#›</a:t>
            </a:fld>
            <a:endParaRPr lang="en-ZA"/>
          </a:p>
        </p:txBody>
      </p:sp>
    </p:spTree>
    <p:extLst>
      <p:ext uri="{BB962C8B-B14F-4D97-AF65-F5344CB8AC3E}">
        <p14:creationId xmlns:p14="http://schemas.microsoft.com/office/powerpoint/2010/main" val="13555801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a:defRPr/>
            </a:pPr>
            <a:fld id="{58997E8C-E2C9-4554-83A7-EB2C6005A255}" type="datetimeFigureOut">
              <a:rPr lang="en-ZA"/>
              <a:pPr>
                <a:defRPr/>
              </a:pPr>
              <a:t>2019/11/11</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p>
        </p:txBody>
      </p:sp>
      <p:sp>
        <p:nvSpPr>
          <p:cNvPr id="9" name="Slide Number Placeholder 5"/>
          <p:cNvSpPr>
            <a:spLocks noGrp="1"/>
          </p:cNvSpPr>
          <p:nvPr>
            <p:ph type="sldNum" sz="quarter" idx="12"/>
          </p:nvPr>
        </p:nvSpPr>
        <p:spPr/>
        <p:txBody>
          <a:bodyPr/>
          <a:lstStyle>
            <a:lvl1pPr>
              <a:defRPr/>
            </a:lvl1pPr>
          </a:lstStyle>
          <a:p>
            <a:pPr>
              <a:defRPr/>
            </a:pPr>
            <a:fld id="{39C0EAC6-15C9-44DD-A7A3-60990CE5F823}" type="slidenum">
              <a:rPr lang="en-ZA"/>
              <a:pPr>
                <a:defRPr/>
              </a:pPr>
              <a:t>‹#›</a:t>
            </a:fld>
            <a:endParaRPr lang="en-ZA"/>
          </a:p>
        </p:txBody>
      </p:sp>
    </p:spTree>
    <p:extLst>
      <p:ext uri="{BB962C8B-B14F-4D97-AF65-F5344CB8AC3E}">
        <p14:creationId xmlns:p14="http://schemas.microsoft.com/office/powerpoint/2010/main" val="20824829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8157EC57-C3EE-4D88-96A2-9C69ED971655}" type="datetimeFigureOut">
              <a:rPr lang="en-ZA"/>
              <a:pPr>
                <a:defRPr/>
              </a:pPr>
              <a:t>2019/11/11</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p>
        </p:txBody>
      </p:sp>
      <p:sp>
        <p:nvSpPr>
          <p:cNvPr id="5" name="Slide Number Placeholder 5"/>
          <p:cNvSpPr>
            <a:spLocks noGrp="1"/>
          </p:cNvSpPr>
          <p:nvPr>
            <p:ph type="sldNum" sz="quarter" idx="12"/>
          </p:nvPr>
        </p:nvSpPr>
        <p:spPr/>
        <p:txBody>
          <a:bodyPr/>
          <a:lstStyle>
            <a:lvl1pPr>
              <a:defRPr/>
            </a:lvl1pPr>
          </a:lstStyle>
          <a:p>
            <a:pPr>
              <a:defRPr/>
            </a:pPr>
            <a:fld id="{EA6E9141-57CD-47BE-B0D1-3DCE6DB0FE5E}" type="slidenum">
              <a:rPr lang="en-ZA"/>
              <a:pPr>
                <a:defRPr/>
              </a:pPr>
              <a:t>‹#›</a:t>
            </a:fld>
            <a:endParaRPr lang="en-ZA"/>
          </a:p>
        </p:txBody>
      </p:sp>
    </p:spTree>
    <p:extLst>
      <p:ext uri="{BB962C8B-B14F-4D97-AF65-F5344CB8AC3E}">
        <p14:creationId xmlns:p14="http://schemas.microsoft.com/office/powerpoint/2010/main" val="29152352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87FE47-5510-448B-9A02-855C8E914BCD}" type="datetimeFigureOut">
              <a:rPr lang="en-ZA"/>
              <a:pPr>
                <a:defRPr/>
              </a:pPr>
              <a:t>2019/11/11</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p>
        </p:txBody>
      </p:sp>
      <p:sp>
        <p:nvSpPr>
          <p:cNvPr id="4" name="Slide Number Placeholder 5"/>
          <p:cNvSpPr>
            <a:spLocks noGrp="1"/>
          </p:cNvSpPr>
          <p:nvPr>
            <p:ph type="sldNum" sz="quarter" idx="12"/>
          </p:nvPr>
        </p:nvSpPr>
        <p:spPr/>
        <p:txBody>
          <a:bodyPr/>
          <a:lstStyle>
            <a:lvl1pPr>
              <a:defRPr/>
            </a:lvl1pPr>
          </a:lstStyle>
          <a:p>
            <a:pPr>
              <a:defRPr/>
            </a:pPr>
            <a:fld id="{84733CD0-3812-4C6C-9419-CD7B133A694E}" type="slidenum">
              <a:rPr lang="en-ZA"/>
              <a:pPr>
                <a:defRPr/>
              </a:pPr>
              <a:t>‹#›</a:t>
            </a:fld>
            <a:endParaRPr lang="en-ZA"/>
          </a:p>
        </p:txBody>
      </p:sp>
    </p:spTree>
    <p:extLst>
      <p:ext uri="{BB962C8B-B14F-4D97-AF65-F5344CB8AC3E}">
        <p14:creationId xmlns:p14="http://schemas.microsoft.com/office/powerpoint/2010/main" val="2015708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A4182704-63E5-40BF-A07E-A5EB23BBDEC1}" type="datetimeFigureOut">
              <a:rPr lang="en-ZA" smtClean="0"/>
              <a:t>2019/11/11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21521718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AA60756-538A-46F0-86B7-D39DAFF00EDB}" type="datetimeFigureOut">
              <a:rPr lang="en-ZA"/>
              <a:pPr>
                <a:defRPr/>
              </a:pPr>
              <a:t>2019/11/11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BA91C31A-A47B-4A99-9D18-44395E6F335F}" type="slidenum">
              <a:rPr lang="en-ZA"/>
              <a:pPr>
                <a:defRPr/>
              </a:pPr>
              <a:t>‹#›</a:t>
            </a:fld>
            <a:endParaRPr lang="en-ZA"/>
          </a:p>
        </p:txBody>
      </p:sp>
    </p:spTree>
    <p:extLst>
      <p:ext uri="{BB962C8B-B14F-4D97-AF65-F5344CB8AC3E}">
        <p14:creationId xmlns:p14="http://schemas.microsoft.com/office/powerpoint/2010/main" val="9320389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C5B2C3-D612-4213-9737-E35626772DFB}" type="datetimeFigureOut">
              <a:rPr lang="en-ZA"/>
              <a:pPr>
                <a:defRPr/>
              </a:pPr>
              <a:t>2019/11/11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92F03695-A95C-4236-83B9-185E8D7925CB}" type="slidenum">
              <a:rPr lang="en-ZA"/>
              <a:pPr>
                <a:defRPr/>
              </a:pPr>
              <a:t>‹#›</a:t>
            </a:fld>
            <a:endParaRPr lang="en-ZA"/>
          </a:p>
        </p:txBody>
      </p:sp>
    </p:spTree>
    <p:extLst>
      <p:ext uri="{BB962C8B-B14F-4D97-AF65-F5344CB8AC3E}">
        <p14:creationId xmlns:p14="http://schemas.microsoft.com/office/powerpoint/2010/main" val="22335999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CB8CD0A0-BEBF-4907-87F6-5254A10338AA}" type="datetimeFigureOut">
              <a:rPr lang="en-ZA"/>
              <a:pPr>
                <a:defRPr/>
              </a:pPr>
              <a:t>2019/11/11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36A5552F-7EFB-4B8D-B6A2-CFE6734F5AF5}" type="slidenum">
              <a:rPr lang="en-ZA"/>
              <a:pPr>
                <a:defRPr/>
              </a:pPr>
              <a:t>‹#›</a:t>
            </a:fld>
            <a:endParaRPr lang="en-ZA"/>
          </a:p>
        </p:txBody>
      </p:sp>
    </p:spTree>
    <p:extLst>
      <p:ext uri="{BB962C8B-B14F-4D97-AF65-F5344CB8AC3E}">
        <p14:creationId xmlns:p14="http://schemas.microsoft.com/office/powerpoint/2010/main" val="32560987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65C31801-855B-4C66-9701-32570D613BFA}" type="datetimeFigureOut">
              <a:rPr lang="en-ZA"/>
              <a:pPr>
                <a:defRPr/>
              </a:pPr>
              <a:t>2019/11/11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1F386DCF-8C58-404F-9E09-EA6D8555E146}" type="slidenum">
              <a:rPr lang="en-ZA"/>
              <a:pPr>
                <a:defRPr/>
              </a:pPr>
              <a:t>‹#›</a:t>
            </a:fld>
            <a:endParaRPr lang="en-ZA"/>
          </a:p>
        </p:txBody>
      </p:sp>
    </p:spTree>
    <p:extLst>
      <p:ext uri="{BB962C8B-B14F-4D97-AF65-F5344CB8AC3E}">
        <p14:creationId xmlns:p14="http://schemas.microsoft.com/office/powerpoint/2010/main" val="16660131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fld id="{74B375F6-7408-4F79-8FE3-FCD8F14A6754}" type="datetimeFigureOut">
              <a:rPr lang="en-ZA" altLang="en-US"/>
              <a:pPr/>
              <a:t>2019/11/11</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245BD8EA-6FC1-4236-A793-8A81E94967EF}" type="slidenum">
              <a:rPr lang="en-ZA" altLang="en-US"/>
              <a:pPr/>
              <a:t>‹#›</a:t>
            </a:fld>
            <a:endParaRPr lang="en-ZA" altLang="en-US"/>
          </a:p>
        </p:txBody>
      </p:sp>
    </p:spTree>
    <p:extLst>
      <p:ext uri="{BB962C8B-B14F-4D97-AF65-F5344CB8AC3E}">
        <p14:creationId xmlns:p14="http://schemas.microsoft.com/office/powerpoint/2010/main" val="25386795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fld id="{413C1263-BFDD-4F26-879C-92A7DE8DEDB3}" type="datetimeFigureOut">
              <a:rPr lang="en-ZA" altLang="en-US"/>
              <a:pPr/>
              <a:t>2019/11/11</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A33BE742-7D21-46E6-B184-7A05E3DD8836}" type="slidenum">
              <a:rPr lang="en-ZA" altLang="en-US"/>
              <a:pPr/>
              <a:t>‹#›</a:t>
            </a:fld>
            <a:endParaRPr lang="en-ZA" altLang="en-US"/>
          </a:p>
        </p:txBody>
      </p:sp>
    </p:spTree>
    <p:extLst>
      <p:ext uri="{BB962C8B-B14F-4D97-AF65-F5344CB8AC3E}">
        <p14:creationId xmlns:p14="http://schemas.microsoft.com/office/powerpoint/2010/main" val="1714524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BB261CF-6597-4EC4-80DC-BB77F08E7717}" type="datetimeFigureOut">
              <a:rPr lang="en-ZA" altLang="en-US"/>
              <a:pPr/>
              <a:t>2019/11/11</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D83B9C9B-BE36-4AF9-9330-F8838FE949F9}" type="slidenum">
              <a:rPr lang="en-ZA" altLang="en-US"/>
              <a:pPr/>
              <a:t>‹#›</a:t>
            </a:fld>
            <a:endParaRPr lang="en-ZA" altLang="en-US"/>
          </a:p>
        </p:txBody>
      </p:sp>
    </p:spTree>
    <p:extLst>
      <p:ext uri="{BB962C8B-B14F-4D97-AF65-F5344CB8AC3E}">
        <p14:creationId xmlns:p14="http://schemas.microsoft.com/office/powerpoint/2010/main" val="29725200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fld id="{E97E9857-58DD-442D-B93D-EF95447F3247}" type="datetimeFigureOut">
              <a:rPr lang="en-ZA" altLang="en-US"/>
              <a:pPr/>
              <a:t>2019/11/11</a:t>
            </a:fld>
            <a:endParaRPr lang="en-ZA" altLang="en-US"/>
          </a:p>
        </p:txBody>
      </p:sp>
      <p:sp>
        <p:nvSpPr>
          <p:cNvPr id="6" name="Footer Placeholder 4"/>
          <p:cNvSpPr>
            <a:spLocks noGrp="1"/>
          </p:cNvSpPr>
          <p:nvPr>
            <p:ph type="ftr" sz="quarter" idx="11"/>
          </p:nvPr>
        </p:nvSpPr>
        <p:spPr/>
        <p:txBody>
          <a:bodyPr/>
          <a:lstStyle>
            <a:lvl1pPr>
              <a:defRPr/>
            </a:lvl1pPr>
          </a:lstStyle>
          <a:p>
            <a:endParaRPr lang="en-ZA" altLang="en-US"/>
          </a:p>
        </p:txBody>
      </p:sp>
      <p:sp>
        <p:nvSpPr>
          <p:cNvPr id="7" name="Slide Number Placeholder 5"/>
          <p:cNvSpPr>
            <a:spLocks noGrp="1"/>
          </p:cNvSpPr>
          <p:nvPr>
            <p:ph type="sldNum" sz="quarter" idx="12"/>
          </p:nvPr>
        </p:nvSpPr>
        <p:spPr/>
        <p:txBody>
          <a:bodyPr/>
          <a:lstStyle>
            <a:lvl1pPr>
              <a:defRPr/>
            </a:lvl1pPr>
          </a:lstStyle>
          <a:p>
            <a:fld id="{B9ECF7DB-46F1-4B78-8A88-297CC5587E9B}" type="slidenum">
              <a:rPr lang="en-ZA" altLang="en-US"/>
              <a:pPr/>
              <a:t>‹#›</a:t>
            </a:fld>
            <a:endParaRPr lang="en-ZA" altLang="en-US"/>
          </a:p>
        </p:txBody>
      </p:sp>
    </p:spTree>
    <p:extLst>
      <p:ext uri="{BB962C8B-B14F-4D97-AF65-F5344CB8AC3E}">
        <p14:creationId xmlns:p14="http://schemas.microsoft.com/office/powerpoint/2010/main" val="20655132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fld id="{51183A88-7865-45A3-B2F2-8D47E251530D}" type="datetimeFigureOut">
              <a:rPr lang="en-ZA" altLang="en-US"/>
              <a:pPr/>
              <a:t>2019/11/11</a:t>
            </a:fld>
            <a:endParaRPr lang="en-ZA" altLang="en-US"/>
          </a:p>
        </p:txBody>
      </p:sp>
      <p:sp>
        <p:nvSpPr>
          <p:cNvPr id="8" name="Footer Placeholder 4"/>
          <p:cNvSpPr>
            <a:spLocks noGrp="1"/>
          </p:cNvSpPr>
          <p:nvPr>
            <p:ph type="ftr" sz="quarter" idx="11"/>
          </p:nvPr>
        </p:nvSpPr>
        <p:spPr/>
        <p:txBody>
          <a:bodyPr/>
          <a:lstStyle>
            <a:lvl1pPr>
              <a:defRPr/>
            </a:lvl1pPr>
          </a:lstStyle>
          <a:p>
            <a:endParaRPr lang="en-ZA" altLang="en-US"/>
          </a:p>
        </p:txBody>
      </p:sp>
      <p:sp>
        <p:nvSpPr>
          <p:cNvPr id="9" name="Slide Number Placeholder 5"/>
          <p:cNvSpPr>
            <a:spLocks noGrp="1"/>
          </p:cNvSpPr>
          <p:nvPr>
            <p:ph type="sldNum" sz="quarter" idx="12"/>
          </p:nvPr>
        </p:nvSpPr>
        <p:spPr/>
        <p:txBody>
          <a:bodyPr/>
          <a:lstStyle>
            <a:lvl1pPr>
              <a:defRPr/>
            </a:lvl1pPr>
          </a:lstStyle>
          <a:p>
            <a:fld id="{6FC7B269-9186-4F10-AAF2-3BE7D70242CD}" type="slidenum">
              <a:rPr lang="en-ZA" altLang="en-US"/>
              <a:pPr/>
              <a:t>‹#›</a:t>
            </a:fld>
            <a:endParaRPr lang="en-ZA" altLang="en-US"/>
          </a:p>
        </p:txBody>
      </p:sp>
    </p:spTree>
    <p:extLst>
      <p:ext uri="{BB962C8B-B14F-4D97-AF65-F5344CB8AC3E}">
        <p14:creationId xmlns:p14="http://schemas.microsoft.com/office/powerpoint/2010/main" val="27403315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fld id="{71FDCBC2-AB79-4D20-B8BA-733C5B50528D}" type="datetimeFigureOut">
              <a:rPr lang="en-ZA" altLang="en-US"/>
              <a:pPr/>
              <a:t>2019/11/11</a:t>
            </a:fld>
            <a:endParaRPr lang="en-ZA" altLang="en-US"/>
          </a:p>
        </p:txBody>
      </p:sp>
      <p:sp>
        <p:nvSpPr>
          <p:cNvPr id="4" name="Footer Placeholder 4"/>
          <p:cNvSpPr>
            <a:spLocks noGrp="1"/>
          </p:cNvSpPr>
          <p:nvPr>
            <p:ph type="ftr" sz="quarter" idx="11"/>
          </p:nvPr>
        </p:nvSpPr>
        <p:spPr/>
        <p:txBody>
          <a:bodyPr/>
          <a:lstStyle>
            <a:lvl1pPr>
              <a:defRPr/>
            </a:lvl1pPr>
          </a:lstStyle>
          <a:p>
            <a:endParaRPr lang="en-ZA" altLang="en-US"/>
          </a:p>
        </p:txBody>
      </p:sp>
      <p:sp>
        <p:nvSpPr>
          <p:cNvPr id="5" name="Slide Number Placeholder 5"/>
          <p:cNvSpPr>
            <a:spLocks noGrp="1"/>
          </p:cNvSpPr>
          <p:nvPr>
            <p:ph type="sldNum" sz="quarter" idx="12"/>
          </p:nvPr>
        </p:nvSpPr>
        <p:spPr/>
        <p:txBody>
          <a:bodyPr/>
          <a:lstStyle>
            <a:lvl1pPr>
              <a:defRPr/>
            </a:lvl1pPr>
          </a:lstStyle>
          <a:p>
            <a:fld id="{C7F8D932-1EC6-48AF-BC6A-2437673C630A}" type="slidenum">
              <a:rPr lang="en-ZA" altLang="en-US"/>
              <a:pPr/>
              <a:t>‹#›</a:t>
            </a:fld>
            <a:endParaRPr lang="en-ZA" altLang="en-US"/>
          </a:p>
        </p:txBody>
      </p:sp>
    </p:spTree>
    <p:extLst>
      <p:ext uri="{BB962C8B-B14F-4D97-AF65-F5344CB8AC3E}">
        <p14:creationId xmlns:p14="http://schemas.microsoft.com/office/powerpoint/2010/main" val="3659631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a:t>Click to edit Master subtitle style</a:t>
            </a:r>
            <a:endParaRPr lang="en-ZA"/>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69805165-06CB-4E8E-91F1-6A189022D85D}" type="slidenum">
              <a:rPr lang="en-US"/>
              <a:pPr>
                <a:defRPr/>
              </a:pPr>
              <a:t>‹#›</a:t>
            </a:fld>
            <a:endParaRPr lang="en-US"/>
          </a:p>
        </p:txBody>
      </p:sp>
    </p:spTree>
    <p:extLst>
      <p:ext uri="{BB962C8B-B14F-4D97-AF65-F5344CB8AC3E}">
        <p14:creationId xmlns:p14="http://schemas.microsoft.com/office/powerpoint/2010/main" val="4698880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D57A581-CEF9-4863-9605-AC1F26809D59}" type="datetimeFigureOut">
              <a:rPr lang="en-ZA" altLang="en-US"/>
              <a:pPr/>
              <a:t>2019/11/11</a:t>
            </a:fld>
            <a:endParaRPr lang="en-ZA" altLang="en-US"/>
          </a:p>
        </p:txBody>
      </p:sp>
      <p:sp>
        <p:nvSpPr>
          <p:cNvPr id="3" name="Footer Placeholder 4"/>
          <p:cNvSpPr>
            <a:spLocks noGrp="1"/>
          </p:cNvSpPr>
          <p:nvPr>
            <p:ph type="ftr" sz="quarter" idx="11"/>
          </p:nvPr>
        </p:nvSpPr>
        <p:spPr/>
        <p:txBody>
          <a:bodyPr/>
          <a:lstStyle>
            <a:lvl1pPr>
              <a:defRPr/>
            </a:lvl1pPr>
          </a:lstStyle>
          <a:p>
            <a:endParaRPr lang="en-ZA" altLang="en-US"/>
          </a:p>
        </p:txBody>
      </p:sp>
      <p:sp>
        <p:nvSpPr>
          <p:cNvPr id="4" name="Slide Number Placeholder 5"/>
          <p:cNvSpPr>
            <a:spLocks noGrp="1"/>
          </p:cNvSpPr>
          <p:nvPr>
            <p:ph type="sldNum" sz="quarter" idx="12"/>
          </p:nvPr>
        </p:nvSpPr>
        <p:spPr/>
        <p:txBody>
          <a:bodyPr/>
          <a:lstStyle>
            <a:lvl1pPr>
              <a:defRPr/>
            </a:lvl1pPr>
          </a:lstStyle>
          <a:p>
            <a:fld id="{0BB90BEF-CFBA-43A8-B3EC-3EF4E5A26D49}" type="slidenum">
              <a:rPr lang="en-ZA" altLang="en-US"/>
              <a:pPr/>
              <a:t>‹#›</a:t>
            </a:fld>
            <a:endParaRPr lang="en-ZA" altLang="en-US"/>
          </a:p>
        </p:txBody>
      </p:sp>
    </p:spTree>
    <p:extLst>
      <p:ext uri="{BB962C8B-B14F-4D97-AF65-F5344CB8AC3E}">
        <p14:creationId xmlns:p14="http://schemas.microsoft.com/office/powerpoint/2010/main" val="18888918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97E1636-032B-43B7-AB91-2E30654538A7}" type="datetimeFigureOut">
              <a:rPr lang="en-ZA" altLang="en-US"/>
              <a:pPr/>
              <a:t>2019/11/11</a:t>
            </a:fld>
            <a:endParaRPr lang="en-ZA" altLang="en-US"/>
          </a:p>
        </p:txBody>
      </p:sp>
      <p:sp>
        <p:nvSpPr>
          <p:cNvPr id="6" name="Footer Placeholder 4"/>
          <p:cNvSpPr>
            <a:spLocks noGrp="1"/>
          </p:cNvSpPr>
          <p:nvPr>
            <p:ph type="ftr" sz="quarter" idx="11"/>
          </p:nvPr>
        </p:nvSpPr>
        <p:spPr/>
        <p:txBody>
          <a:bodyPr/>
          <a:lstStyle>
            <a:lvl1pPr>
              <a:defRPr/>
            </a:lvl1pPr>
          </a:lstStyle>
          <a:p>
            <a:endParaRPr lang="en-ZA" altLang="en-US"/>
          </a:p>
        </p:txBody>
      </p:sp>
      <p:sp>
        <p:nvSpPr>
          <p:cNvPr id="7" name="Slide Number Placeholder 5"/>
          <p:cNvSpPr>
            <a:spLocks noGrp="1"/>
          </p:cNvSpPr>
          <p:nvPr>
            <p:ph type="sldNum" sz="quarter" idx="12"/>
          </p:nvPr>
        </p:nvSpPr>
        <p:spPr/>
        <p:txBody>
          <a:bodyPr/>
          <a:lstStyle>
            <a:lvl1pPr>
              <a:defRPr/>
            </a:lvl1pPr>
          </a:lstStyle>
          <a:p>
            <a:fld id="{B6ED092C-F484-4A45-8CC4-31DE94119105}" type="slidenum">
              <a:rPr lang="en-ZA" altLang="en-US"/>
              <a:pPr/>
              <a:t>‹#›</a:t>
            </a:fld>
            <a:endParaRPr lang="en-ZA" altLang="en-US"/>
          </a:p>
        </p:txBody>
      </p:sp>
    </p:spTree>
    <p:extLst>
      <p:ext uri="{BB962C8B-B14F-4D97-AF65-F5344CB8AC3E}">
        <p14:creationId xmlns:p14="http://schemas.microsoft.com/office/powerpoint/2010/main" val="37201694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696BF4B-4437-4C91-8A62-EE5A08DA58AC}" type="datetimeFigureOut">
              <a:rPr lang="en-ZA" altLang="en-US"/>
              <a:pPr/>
              <a:t>2019/11/11</a:t>
            </a:fld>
            <a:endParaRPr lang="en-ZA" altLang="en-US"/>
          </a:p>
        </p:txBody>
      </p:sp>
      <p:sp>
        <p:nvSpPr>
          <p:cNvPr id="6" name="Footer Placeholder 4"/>
          <p:cNvSpPr>
            <a:spLocks noGrp="1"/>
          </p:cNvSpPr>
          <p:nvPr>
            <p:ph type="ftr" sz="quarter" idx="11"/>
          </p:nvPr>
        </p:nvSpPr>
        <p:spPr/>
        <p:txBody>
          <a:bodyPr/>
          <a:lstStyle>
            <a:lvl1pPr>
              <a:defRPr/>
            </a:lvl1pPr>
          </a:lstStyle>
          <a:p>
            <a:endParaRPr lang="en-ZA" altLang="en-US"/>
          </a:p>
        </p:txBody>
      </p:sp>
      <p:sp>
        <p:nvSpPr>
          <p:cNvPr id="7" name="Slide Number Placeholder 5"/>
          <p:cNvSpPr>
            <a:spLocks noGrp="1"/>
          </p:cNvSpPr>
          <p:nvPr>
            <p:ph type="sldNum" sz="quarter" idx="12"/>
          </p:nvPr>
        </p:nvSpPr>
        <p:spPr/>
        <p:txBody>
          <a:bodyPr/>
          <a:lstStyle>
            <a:lvl1pPr>
              <a:defRPr/>
            </a:lvl1pPr>
          </a:lstStyle>
          <a:p>
            <a:fld id="{D9C94B6E-6E9D-4B0D-9B6C-4E02F33C0B5C}" type="slidenum">
              <a:rPr lang="en-ZA" altLang="en-US"/>
              <a:pPr/>
              <a:t>‹#›</a:t>
            </a:fld>
            <a:endParaRPr lang="en-ZA" altLang="en-US"/>
          </a:p>
        </p:txBody>
      </p:sp>
    </p:spTree>
    <p:extLst>
      <p:ext uri="{BB962C8B-B14F-4D97-AF65-F5344CB8AC3E}">
        <p14:creationId xmlns:p14="http://schemas.microsoft.com/office/powerpoint/2010/main" val="20953065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fld id="{7021381F-4566-491E-AC98-822163C93B0D}" type="datetimeFigureOut">
              <a:rPr lang="en-ZA" altLang="en-US"/>
              <a:pPr/>
              <a:t>2019/11/11</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4CFD2DF4-455A-4EE6-B0A4-CFA0396362F7}" type="slidenum">
              <a:rPr lang="en-ZA" altLang="en-US"/>
              <a:pPr/>
              <a:t>‹#›</a:t>
            </a:fld>
            <a:endParaRPr lang="en-ZA" altLang="en-US"/>
          </a:p>
        </p:txBody>
      </p:sp>
    </p:spTree>
    <p:extLst>
      <p:ext uri="{BB962C8B-B14F-4D97-AF65-F5344CB8AC3E}">
        <p14:creationId xmlns:p14="http://schemas.microsoft.com/office/powerpoint/2010/main" val="36904704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fld id="{11089D8F-E83D-448F-912F-04E7E91C19AB}" type="datetimeFigureOut">
              <a:rPr lang="en-ZA" altLang="en-US"/>
              <a:pPr/>
              <a:t>2019/11/11</a:t>
            </a:fld>
            <a:endParaRPr lang="en-ZA" altLang="en-US"/>
          </a:p>
        </p:txBody>
      </p:sp>
      <p:sp>
        <p:nvSpPr>
          <p:cNvPr id="5" name="Footer Placeholder 4"/>
          <p:cNvSpPr>
            <a:spLocks noGrp="1"/>
          </p:cNvSpPr>
          <p:nvPr>
            <p:ph type="ftr" sz="quarter" idx="11"/>
          </p:nvPr>
        </p:nvSpPr>
        <p:spPr/>
        <p:txBody>
          <a:bodyPr/>
          <a:lstStyle>
            <a:lvl1pPr>
              <a:defRPr/>
            </a:lvl1pPr>
          </a:lstStyle>
          <a:p>
            <a:endParaRPr lang="en-ZA" altLang="en-US"/>
          </a:p>
        </p:txBody>
      </p:sp>
      <p:sp>
        <p:nvSpPr>
          <p:cNvPr id="6" name="Slide Number Placeholder 5"/>
          <p:cNvSpPr>
            <a:spLocks noGrp="1"/>
          </p:cNvSpPr>
          <p:nvPr>
            <p:ph type="sldNum" sz="quarter" idx="12"/>
          </p:nvPr>
        </p:nvSpPr>
        <p:spPr/>
        <p:txBody>
          <a:bodyPr/>
          <a:lstStyle>
            <a:lvl1pPr>
              <a:defRPr/>
            </a:lvl1pPr>
          </a:lstStyle>
          <a:p>
            <a:fld id="{529C3F49-622B-4B87-8336-B620CCDDAE90}" type="slidenum">
              <a:rPr lang="en-ZA" altLang="en-US"/>
              <a:pPr/>
              <a:t>‹#›</a:t>
            </a:fld>
            <a:endParaRPr lang="en-ZA" altLang="en-US"/>
          </a:p>
        </p:txBody>
      </p:sp>
    </p:spTree>
    <p:extLst>
      <p:ext uri="{BB962C8B-B14F-4D97-AF65-F5344CB8AC3E}">
        <p14:creationId xmlns:p14="http://schemas.microsoft.com/office/powerpoint/2010/main" val="1987940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7B34493D-E0E8-4E6A-B76E-E2B5EBC6CA58}" type="slidenum">
              <a:rPr lang="en-US"/>
              <a:pPr>
                <a:defRPr/>
              </a:pPr>
              <a:t>‹#›</a:t>
            </a:fld>
            <a:endParaRPr lang="en-US"/>
          </a:p>
        </p:txBody>
      </p:sp>
    </p:spTree>
    <p:extLst>
      <p:ext uri="{BB962C8B-B14F-4D97-AF65-F5344CB8AC3E}">
        <p14:creationId xmlns:p14="http://schemas.microsoft.com/office/powerpoint/2010/main" val="2121358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7940A6D5-C9E2-4F03-91FB-EEE1ACA4DB2D}" type="slidenum">
              <a:rPr lang="en-US"/>
              <a:pPr>
                <a:defRPr/>
              </a:pPr>
              <a:t>‹#›</a:t>
            </a:fld>
            <a:endParaRPr lang="en-US"/>
          </a:p>
        </p:txBody>
      </p:sp>
    </p:spTree>
    <p:extLst>
      <p:ext uri="{BB962C8B-B14F-4D97-AF65-F5344CB8AC3E}">
        <p14:creationId xmlns:p14="http://schemas.microsoft.com/office/powerpoint/2010/main" val="1804641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3" y="1604963"/>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5025" y="1604963"/>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6" name="Slide Number Placeholder 5"/>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07A7A13C-841F-4A5C-B497-DABA8E05A832}" type="slidenum">
              <a:rPr lang="en-US"/>
              <a:pPr>
                <a:defRPr/>
              </a:pPr>
              <a:t>‹#›</a:t>
            </a:fld>
            <a:endParaRPr lang="en-US"/>
          </a:p>
        </p:txBody>
      </p:sp>
    </p:spTree>
    <p:extLst>
      <p:ext uri="{BB962C8B-B14F-4D97-AF65-F5344CB8AC3E}">
        <p14:creationId xmlns:p14="http://schemas.microsoft.com/office/powerpoint/2010/main" val="2909342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8" name="Slide Number Placeholder 7"/>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E8197088-8E97-42E0-8DCE-D8D0D85299D7}" type="slidenum">
              <a:rPr lang="en-US"/>
              <a:pPr>
                <a:defRPr/>
              </a:pPr>
              <a:t>‹#›</a:t>
            </a:fld>
            <a:endParaRPr lang="en-US"/>
          </a:p>
        </p:txBody>
      </p:sp>
    </p:spTree>
    <p:extLst>
      <p:ext uri="{BB962C8B-B14F-4D97-AF65-F5344CB8AC3E}">
        <p14:creationId xmlns:p14="http://schemas.microsoft.com/office/powerpoint/2010/main" val="1002330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4" name="Slide Number Placeholder 3"/>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3C886BC9-424E-420F-871D-75988363D4F0}" type="slidenum">
              <a:rPr lang="en-US"/>
              <a:pPr>
                <a:defRPr/>
              </a:pPr>
              <a:t>‹#›</a:t>
            </a:fld>
            <a:endParaRPr lang="en-US"/>
          </a:p>
        </p:txBody>
      </p:sp>
    </p:spTree>
    <p:extLst>
      <p:ext uri="{BB962C8B-B14F-4D97-AF65-F5344CB8AC3E}">
        <p14:creationId xmlns:p14="http://schemas.microsoft.com/office/powerpoint/2010/main" val="456814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3" name="Slide Number Placeholder 2"/>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79E1D5F2-3D4A-4BD3-B7BD-F3F20EE4F5F1}" type="slidenum">
              <a:rPr lang="en-US"/>
              <a:pPr>
                <a:defRPr/>
              </a:pPr>
              <a:t>‹#›</a:t>
            </a:fld>
            <a:endParaRPr lang="en-US"/>
          </a:p>
        </p:txBody>
      </p:sp>
    </p:spTree>
    <p:extLst>
      <p:ext uri="{BB962C8B-B14F-4D97-AF65-F5344CB8AC3E}">
        <p14:creationId xmlns:p14="http://schemas.microsoft.com/office/powerpoint/2010/main" val="1605002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6" name="Slide Number Placeholder 5"/>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CD8064C9-9549-4746-B408-11F2BCC0B484}" type="slidenum">
              <a:rPr lang="en-US"/>
              <a:pPr>
                <a:defRPr/>
              </a:pPr>
              <a:t>‹#›</a:t>
            </a:fld>
            <a:endParaRPr lang="en-US"/>
          </a:p>
        </p:txBody>
      </p:sp>
    </p:spTree>
    <p:extLst>
      <p:ext uri="{BB962C8B-B14F-4D97-AF65-F5344CB8AC3E}">
        <p14:creationId xmlns:p14="http://schemas.microsoft.com/office/powerpoint/2010/main" val="355074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A4182704-63E5-40BF-A07E-A5EB23BBDEC1}" type="datetimeFigureOut">
              <a:rPr lang="en-ZA" smtClean="0"/>
              <a:t>2019/11/11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4093689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6" name="Slide Number Placeholder 5"/>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EE0493FF-1344-4BA6-BF48-4E236FC5CB1C}" type="slidenum">
              <a:rPr lang="en-US"/>
              <a:pPr>
                <a:defRPr/>
              </a:pPr>
              <a:t>‹#›</a:t>
            </a:fld>
            <a:endParaRPr lang="en-US"/>
          </a:p>
        </p:txBody>
      </p:sp>
    </p:spTree>
    <p:extLst>
      <p:ext uri="{BB962C8B-B14F-4D97-AF65-F5344CB8AC3E}">
        <p14:creationId xmlns:p14="http://schemas.microsoft.com/office/powerpoint/2010/main" val="3977780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FC5E6713-0EFC-4050-99AB-695CE1008939}" type="slidenum">
              <a:rPr lang="en-US"/>
              <a:pPr>
                <a:defRPr/>
              </a:pPr>
              <a:t>‹#›</a:t>
            </a:fld>
            <a:endParaRPr lang="en-US"/>
          </a:p>
        </p:txBody>
      </p:sp>
    </p:spTree>
    <p:extLst>
      <p:ext uri="{BB962C8B-B14F-4D97-AF65-F5344CB8AC3E}">
        <p14:creationId xmlns:p14="http://schemas.microsoft.com/office/powerpoint/2010/main" val="2054662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31" y="1604963"/>
            <a:ext cx="2055813" cy="4521200"/>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6" y="1604963"/>
            <a:ext cx="6016625"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idx="10"/>
          </p:nvPr>
        </p:nvSpPr>
        <p:spPr/>
        <p:txBody>
          <a:bodyPr/>
          <a:lstStyle>
            <a:lvl1pPr defTabSz="914400" fontAlgn="auto">
              <a:spcBef>
                <a:spcPts val="0"/>
              </a:spcBef>
              <a:spcAft>
                <a:spcPts val="0"/>
              </a:spcAft>
              <a:buSzTx/>
              <a:defRPr>
                <a:cs typeface="+mn-cs"/>
              </a:defRPr>
            </a:lvl1pPr>
          </a:lstStyle>
          <a:p>
            <a:pPr>
              <a:defRPr/>
            </a:pPr>
            <a:endParaRPr lang="en-US"/>
          </a:p>
          <a:p>
            <a:pPr>
              <a:defRPr/>
            </a:pPr>
            <a:endParaRPr lang="en-US"/>
          </a:p>
        </p:txBody>
      </p:sp>
      <p:sp>
        <p:nvSpPr>
          <p:cNvPr id="5" name="Slide Number Placeholder 4"/>
          <p:cNvSpPr>
            <a:spLocks noGrp="1"/>
          </p:cNvSpPr>
          <p:nvPr>
            <p:ph type="sldNum" idx="11"/>
          </p:nvPr>
        </p:nvSpPr>
        <p:spPr/>
        <p:txBody>
          <a:bodyPr/>
          <a:lstStyle>
            <a:lvl1pPr defTabSz="914400" fontAlgn="auto">
              <a:spcBef>
                <a:spcPts val="0"/>
              </a:spcBef>
              <a:spcAft>
                <a:spcPts val="0"/>
              </a:spcAft>
              <a:buSzTx/>
              <a:defRPr>
                <a:cs typeface="+mn-cs"/>
              </a:defRPr>
            </a:lvl1pPr>
          </a:lstStyle>
          <a:p>
            <a:pPr>
              <a:defRPr/>
            </a:pPr>
            <a:fld id="{32B39E14-7649-41FB-A973-ED297BABD06E}" type="slidenum">
              <a:rPr lang="en-US"/>
              <a:pPr>
                <a:defRPr/>
              </a:pPr>
              <a:t>‹#›</a:t>
            </a:fld>
            <a:endParaRPr lang="en-US"/>
          </a:p>
        </p:txBody>
      </p:sp>
    </p:spTree>
    <p:extLst>
      <p:ext uri="{BB962C8B-B14F-4D97-AF65-F5344CB8AC3E}">
        <p14:creationId xmlns:p14="http://schemas.microsoft.com/office/powerpoint/2010/main" val="3172318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A13E9E20-B942-414A-B123-1E85E115FAD3}" type="datetimeFigureOut">
              <a:rPr lang="en-ZA">
                <a:solidFill>
                  <a:prstClr val="black">
                    <a:tint val="75000"/>
                  </a:prstClr>
                </a:solidFill>
              </a:rPr>
              <a:pPr>
                <a:def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7DD999-2BC4-480F-9481-0B9899840911}"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98302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5016D581-B2C1-49E6-B93F-6308B14FCDD6}" type="datetimeFigureOut">
              <a:rPr lang="en-ZA">
                <a:solidFill>
                  <a:prstClr val="black">
                    <a:tint val="75000"/>
                  </a:prstClr>
                </a:solidFill>
              </a:rPr>
              <a:pPr>
                <a:def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73B420-A7DA-4B7B-8B43-AA56E7A7BC13}"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2387489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2D684C8-5251-404D-A9B6-48C300E669B6}" type="datetimeFigureOut">
              <a:rPr lang="en-ZA">
                <a:solidFill>
                  <a:prstClr val="black">
                    <a:tint val="75000"/>
                  </a:prstClr>
                </a:solidFill>
              </a:rPr>
              <a:pPr>
                <a:def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2CABF7-FF24-4AEC-B30F-FA7148BA3C06}"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3448868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a:defRPr/>
            </a:pPr>
            <a:fld id="{F60B7201-CCBE-4A7B-87FC-097ABAB89206}" type="datetimeFigureOut">
              <a:rPr lang="en-ZA">
                <a:solidFill>
                  <a:prstClr val="black">
                    <a:tint val="75000"/>
                  </a:prstClr>
                </a:solidFill>
              </a:rPr>
              <a:pPr>
                <a:defRPr/>
              </a:pPr>
              <a:t>2019/11/11</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5FF0DE-78C0-4C53-8444-E74431E55E44}"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1233952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a:defRPr/>
            </a:pPr>
            <a:fld id="{F0B54361-9D26-4C0A-9596-A9B64A4EBD83}" type="datetimeFigureOut">
              <a:rPr lang="en-ZA">
                <a:solidFill>
                  <a:prstClr val="black">
                    <a:tint val="75000"/>
                  </a:prstClr>
                </a:solidFill>
              </a:rPr>
              <a:pPr>
                <a:defRPr/>
              </a:pPr>
              <a:t>2019/11/11</a:t>
            </a:fld>
            <a:endParaRPr lang="en-ZA">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89CA220-CF35-4F3F-8647-7DCF625C80E9}"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347687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35D90FA4-12A1-4D5C-B020-0936A4682288}" type="datetimeFigureOut">
              <a:rPr lang="en-ZA">
                <a:solidFill>
                  <a:prstClr val="black">
                    <a:tint val="75000"/>
                  </a:prstClr>
                </a:solidFill>
              </a:rPr>
              <a:pPr>
                <a:defRPr/>
              </a:pPr>
              <a:t>2019/11/11</a:t>
            </a:fld>
            <a:endParaRPr lang="en-Z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806DF48-46C9-4757-B05A-194DA0B4905C}"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2263162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DD07CB-DF55-4A7F-A2EB-A5884D516006}" type="datetimeFigureOut">
              <a:rPr lang="en-ZA">
                <a:solidFill>
                  <a:prstClr val="black">
                    <a:tint val="75000"/>
                  </a:prstClr>
                </a:solidFill>
              </a:rPr>
              <a:pPr>
                <a:defRPr/>
              </a:pPr>
              <a:t>2019/11/11</a:t>
            </a:fld>
            <a:endParaRPr lang="en-ZA">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49F5DA3-C2DF-4629-8EE1-5A283424CAEB}"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409725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182704-63E5-40BF-A07E-A5EB23BBDEC1}" type="datetimeFigureOut">
              <a:rPr lang="en-ZA" smtClean="0"/>
              <a:t>2019/11/11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3881152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915ADB-8503-4335-A1D4-9C59D0841545}" type="datetimeFigureOut">
              <a:rPr lang="en-ZA">
                <a:solidFill>
                  <a:prstClr val="black">
                    <a:tint val="75000"/>
                  </a:prstClr>
                </a:solidFill>
              </a:rPr>
              <a:pPr>
                <a:defRPr/>
              </a:pPr>
              <a:t>2019/11/11</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45BBFB-7CD7-49C2-B5EF-EAB298561341}"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2378075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0FB4C4-F873-4487-87DB-EDEDE9F76049}" type="datetimeFigureOut">
              <a:rPr lang="en-ZA">
                <a:solidFill>
                  <a:prstClr val="black">
                    <a:tint val="75000"/>
                  </a:prstClr>
                </a:solidFill>
              </a:rPr>
              <a:pPr>
                <a:defRPr/>
              </a:pPr>
              <a:t>2019/11/11</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7E9015-EEC1-47EC-A95A-17047820E5DB}"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3909926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FC2511F8-8B1D-4447-856E-961C1F0230CE}" type="datetimeFigureOut">
              <a:rPr lang="en-ZA">
                <a:solidFill>
                  <a:prstClr val="black">
                    <a:tint val="75000"/>
                  </a:prstClr>
                </a:solidFill>
              </a:rPr>
              <a:pPr>
                <a:def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1141233-46F6-482B-AF1F-5E519D67EC28}"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1507622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3D8F13C4-F723-4289-905F-563542906AE1}" type="datetimeFigureOut">
              <a:rPr lang="en-ZA">
                <a:solidFill>
                  <a:prstClr val="black">
                    <a:tint val="75000"/>
                  </a:prstClr>
                </a:solidFill>
              </a:rPr>
              <a:pPr>
                <a:def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F82829-0178-4CF8-9469-E50BCB3E9E7A}"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3598244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256" y="2129984"/>
            <a:ext cx="7773490" cy="1470394"/>
          </a:xfrm>
        </p:spPr>
        <p:txBody>
          <a:bodyPr/>
          <a:lstStyle/>
          <a:p>
            <a:r>
              <a:rPr lang="en-US"/>
              <a:t>Click to edit Master title style</a:t>
            </a:r>
            <a:endParaRPr lang="en-ZA"/>
          </a:p>
        </p:txBody>
      </p:sp>
      <p:sp>
        <p:nvSpPr>
          <p:cNvPr id="3" name="Subtitle 2"/>
          <p:cNvSpPr>
            <a:spLocks noGrp="1"/>
          </p:cNvSpPr>
          <p:nvPr>
            <p:ph type="subTitle" idx="1"/>
          </p:nvPr>
        </p:nvSpPr>
        <p:spPr>
          <a:xfrm>
            <a:off x="1371873" y="3885528"/>
            <a:ext cx="6400255" cy="1752664"/>
          </a:xfrm>
        </p:spPr>
        <p:txBody>
          <a:bodyPr/>
          <a:lstStyle>
            <a:lvl1pPr marL="0" indent="0" algn="ctr">
              <a:buNone/>
              <a:defRPr/>
            </a:lvl1pPr>
            <a:lvl2pPr marL="401650" indent="0" algn="ctr">
              <a:buNone/>
              <a:defRPr/>
            </a:lvl2pPr>
            <a:lvl3pPr marL="803300" indent="0" algn="ctr">
              <a:buNone/>
              <a:defRPr/>
            </a:lvl3pPr>
            <a:lvl4pPr marL="1204951" indent="0" algn="ctr">
              <a:buNone/>
              <a:defRPr/>
            </a:lvl4pPr>
            <a:lvl5pPr marL="1606601" indent="0" algn="ctr">
              <a:buNone/>
              <a:defRPr/>
            </a:lvl5pPr>
            <a:lvl6pPr marL="2008251" indent="0" algn="ctr">
              <a:buNone/>
              <a:defRPr/>
            </a:lvl6pPr>
            <a:lvl7pPr marL="2409901" indent="0" algn="ctr">
              <a:buNone/>
              <a:defRPr/>
            </a:lvl7pPr>
            <a:lvl8pPr marL="2811551" indent="0" algn="ctr">
              <a:buNone/>
              <a:defRPr/>
            </a:lvl8pPr>
            <a:lvl9pPr marL="3213202" indent="0" algn="ctr">
              <a:buNone/>
              <a:defRPr/>
            </a:lvl9pPr>
          </a:lstStyle>
          <a:p>
            <a:r>
              <a:rPr lang="en-US"/>
              <a:t>Click to edit Master subtitle style</a:t>
            </a:r>
            <a:endParaRPr lang="en-Z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845C907-FC9B-47D0-857E-1DBE194D84D0}" type="slidenum">
              <a:rPr lang="en-US" altLang="en-US"/>
              <a:pPr>
                <a:defRPr/>
              </a:pPr>
              <a:t>‹#›</a:t>
            </a:fld>
            <a:endParaRPr lang="en-US" altLang="en-US"/>
          </a:p>
        </p:txBody>
      </p:sp>
    </p:spTree>
    <p:extLst>
      <p:ext uri="{BB962C8B-B14F-4D97-AF65-F5344CB8AC3E}">
        <p14:creationId xmlns:p14="http://schemas.microsoft.com/office/powerpoint/2010/main" val="3002124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82D664E-8F82-4566-B876-AAFEFFA3233D}" type="slidenum">
              <a:rPr lang="en-US" altLang="en-US"/>
              <a:pPr>
                <a:defRPr/>
              </a:pPr>
              <a:t>‹#›</a:t>
            </a:fld>
            <a:endParaRPr lang="en-US" altLang="en-US"/>
          </a:p>
        </p:txBody>
      </p:sp>
    </p:spTree>
    <p:extLst>
      <p:ext uri="{BB962C8B-B14F-4D97-AF65-F5344CB8AC3E}">
        <p14:creationId xmlns:p14="http://schemas.microsoft.com/office/powerpoint/2010/main" val="2223176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038" y="4406863"/>
            <a:ext cx="7772128" cy="1362383"/>
          </a:xfrm>
        </p:spPr>
        <p:txBody>
          <a:bodyPr anchor="t"/>
          <a:lstStyle>
            <a:lvl1pPr algn="l">
              <a:defRPr sz="3500" b="1" cap="all"/>
            </a:lvl1pPr>
          </a:lstStyle>
          <a:p>
            <a:r>
              <a:rPr lang="en-US"/>
              <a:t>Click to edit Master title style</a:t>
            </a:r>
            <a:endParaRPr lang="en-ZA"/>
          </a:p>
        </p:txBody>
      </p:sp>
      <p:sp>
        <p:nvSpPr>
          <p:cNvPr id="3" name="Text Placeholder 2"/>
          <p:cNvSpPr>
            <a:spLocks noGrp="1"/>
          </p:cNvSpPr>
          <p:nvPr>
            <p:ph type="body" idx="1"/>
          </p:nvPr>
        </p:nvSpPr>
        <p:spPr>
          <a:xfrm>
            <a:off x="722038" y="2906225"/>
            <a:ext cx="7772128" cy="1500638"/>
          </a:xfrm>
        </p:spPr>
        <p:txBody>
          <a:bodyPr anchor="b"/>
          <a:lstStyle>
            <a:lvl1pPr marL="0" indent="0">
              <a:buNone/>
              <a:defRPr sz="1800"/>
            </a:lvl1pPr>
            <a:lvl2pPr marL="401650" indent="0">
              <a:buNone/>
              <a:defRPr sz="1600"/>
            </a:lvl2pPr>
            <a:lvl3pPr marL="803300" indent="0">
              <a:buNone/>
              <a:defRPr sz="1400"/>
            </a:lvl3pPr>
            <a:lvl4pPr marL="1204951" indent="0">
              <a:buNone/>
              <a:defRPr sz="1200"/>
            </a:lvl4pPr>
            <a:lvl5pPr marL="1606601" indent="0">
              <a:buNone/>
              <a:defRPr sz="1200"/>
            </a:lvl5pPr>
            <a:lvl6pPr marL="2008251" indent="0">
              <a:buNone/>
              <a:defRPr sz="1200"/>
            </a:lvl6pPr>
            <a:lvl7pPr marL="2409901" indent="0">
              <a:buNone/>
              <a:defRPr sz="1200"/>
            </a:lvl7pPr>
            <a:lvl8pPr marL="2811551" indent="0">
              <a:buNone/>
              <a:defRPr sz="1200"/>
            </a:lvl8pPr>
            <a:lvl9pPr marL="3213202" indent="0">
              <a:buNone/>
              <a:defRPr sz="1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AFFC93B-EAE7-4BBA-AE3B-3FE12DA2763D}" type="slidenum">
              <a:rPr lang="en-US" altLang="en-US"/>
              <a:pPr>
                <a:defRPr/>
              </a:pPr>
              <a:t>‹#›</a:t>
            </a:fld>
            <a:endParaRPr lang="en-US" altLang="en-US"/>
          </a:p>
        </p:txBody>
      </p:sp>
    </p:spTree>
    <p:extLst>
      <p:ext uri="{BB962C8B-B14F-4D97-AF65-F5344CB8AC3E}">
        <p14:creationId xmlns:p14="http://schemas.microsoft.com/office/powerpoint/2010/main" val="2356992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685256" y="1980209"/>
            <a:ext cx="3821352" cy="411595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37392" y="1980209"/>
            <a:ext cx="3821353" cy="411595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57B9114-DEAA-4752-A0A0-2FB9238D18FA}" type="slidenum">
              <a:rPr lang="en-US" altLang="en-US"/>
              <a:pPr>
                <a:defRPr/>
              </a:pPr>
              <a:t>‹#›</a:t>
            </a:fld>
            <a:endParaRPr lang="en-US" altLang="en-US"/>
          </a:p>
        </p:txBody>
      </p:sp>
    </p:spTree>
    <p:extLst>
      <p:ext uri="{BB962C8B-B14F-4D97-AF65-F5344CB8AC3E}">
        <p14:creationId xmlns:p14="http://schemas.microsoft.com/office/powerpoint/2010/main" val="2900271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5" y="275070"/>
            <a:ext cx="8228510" cy="1142039"/>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745" y="1535201"/>
            <a:ext cx="4039327" cy="639427"/>
          </a:xfrm>
        </p:spPr>
        <p:txBody>
          <a:bodyPr anchor="b"/>
          <a:lstStyle>
            <a:lvl1pPr marL="0" indent="0">
              <a:buNone/>
              <a:defRPr sz="2100" b="1"/>
            </a:lvl1pPr>
            <a:lvl2pPr marL="401650" indent="0">
              <a:buNone/>
              <a:defRPr sz="1800" b="1"/>
            </a:lvl2pPr>
            <a:lvl3pPr marL="803300" indent="0">
              <a:buNone/>
              <a:defRPr sz="1600" b="1"/>
            </a:lvl3pPr>
            <a:lvl4pPr marL="1204951" indent="0">
              <a:buNone/>
              <a:defRPr sz="1400" b="1"/>
            </a:lvl4pPr>
            <a:lvl5pPr marL="1606601" indent="0">
              <a:buNone/>
              <a:defRPr sz="1400" b="1"/>
            </a:lvl5pPr>
            <a:lvl6pPr marL="2008251" indent="0">
              <a:buNone/>
              <a:defRPr sz="1400" b="1"/>
            </a:lvl6pPr>
            <a:lvl7pPr marL="2409901" indent="0">
              <a:buNone/>
              <a:defRPr sz="1400" b="1"/>
            </a:lvl7pPr>
            <a:lvl8pPr marL="2811551" indent="0">
              <a:buNone/>
              <a:defRPr sz="1400" b="1"/>
            </a:lvl8pPr>
            <a:lvl9pPr marL="321320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745" y="2174628"/>
            <a:ext cx="4039327" cy="395177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567" y="1535201"/>
            <a:ext cx="4040689" cy="639427"/>
          </a:xfrm>
        </p:spPr>
        <p:txBody>
          <a:bodyPr anchor="b"/>
          <a:lstStyle>
            <a:lvl1pPr marL="0" indent="0">
              <a:buNone/>
              <a:defRPr sz="2100" b="1"/>
            </a:lvl1pPr>
            <a:lvl2pPr marL="401650" indent="0">
              <a:buNone/>
              <a:defRPr sz="1800" b="1"/>
            </a:lvl2pPr>
            <a:lvl3pPr marL="803300" indent="0">
              <a:buNone/>
              <a:defRPr sz="1600" b="1"/>
            </a:lvl3pPr>
            <a:lvl4pPr marL="1204951" indent="0">
              <a:buNone/>
              <a:defRPr sz="1400" b="1"/>
            </a:lvl4pPr>
            <a:lvl5pPr marL="1606601" indent="0">
              <a:buNone/>
              <a:defRPr sz="1400" b="1"/>
            </a:lvl5pPr>
            <a:lvl6pPr marL="2008251" indent="0">
              <a:buNone/>
              <a:defRPr sz="1400" b="1"/>
            </a:lvl6pPr>
            <a:lvl7pPr marL="2409901" indent="0">
              <a:buNone/>
              <a:defRPr sz="1400" b="1"/>
            </a:lvl7pPr>
            <a:lvl8pPr marL="2811551" indent="0">
              <a:buNone/>
              <a:defRPr sz="1400" b="1"/>
            </a:lvl8pPr>
            <a:lvl9pPr marL="321320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567" y="2174628"/>
            <a:ext cx="4040689" cy="395177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4B3288D-3B5F-4400-98F5-D597F014D0B4}" type="slidenum">
              <a:rPr lang="en-US" altLang="en-US"/>
              <a:pPr>
                <a:defRPr/>
              </a:pPr>
              <a:t>‹#›</a:t>
            </a:fld>
            <a:endParaRPr lang="en-US" altLang="en-US"/>
          </a:p>
        </p:txBody>
      </p:sp>
    </p:spTree>
    <p:extLst>
      <p:ext uri="{BB962C8B-B14F-4D97-AF65-F5344CB8AC3E}">
        <p14:creationId xmlns:p14="http://schemas.microsoft.com/office/powerpoint/2010/main" val="380620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A1D914F-4706-44D5-8D2D-C92C09EF0DAF}" type="slidenum">
              <a:rPr lang="en-US" altLang="en-US"/>
              <a:pPr>
                <a:defRPr/>
              </a:pPr>
              <a:t>‹#›</a:t>
            </a:fld>
            <a:endParaRPr lang="en-US" altLang="en-US"/>
          </a:p>
        </p:txBody>
      </p:sp>
    </p:spTree>
    <p:extLst>
      <p:ext uri="{BB962C8B-B14F-4D97-AF65-F5344CB8AC3E}">
        <p14:creationId xmlns:p14="http://schemas.microsoft.com/office/powerpoint/2010/main" val="335884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4182704-63E5-40BF-A07E-A5EB23BBDEC1}" type="datetimeFigureOut">
              <a:rPr lang="en-ZA" smtClean="0"/>
              <a:t>2019/11/11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4153798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629EB67-4F5F-4C43-98CB-FE6C3EF8227B}" type="slidenum">
              <a:rPr lang="en-US" altLang="en-US"/>
              <a:pPr>
                <a:defRPr/>
              </a:pPr>
              <a:t>‹#›</a:t>
            </a:fld>
            <a:endParaRPr lang="en-US" altLang="en-US"/>
          </a:p>
        </p:txBody>
      </p:sp>
    </p:spTree>
    <p:extLst>
      <p:ext uri="{BB962C8B-B14F-4D97-AF65-F5344CB8AC3E}">
        <p14:creationId xmlns:p14="http://schemas.microsoft.com/office/powerpoint/2010/main" val="4084184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5" y="273629"/>
            <a:ext cx="3008038" cy="1160762"/>
          </a:xfrm>
        </p:spPr>
        <p:txBody>
          <a:bodyPr anchor="b"/>
          <a:lstStyle>
            <a:lvl1pPr algn="l">
              <a:defRPr sz="1800" b="1"/>
            </a:lvl1pPr>
          </a:lstStyle>
          <a:p>
            <a:r>
              <a:rPr lang="en-US"/>
              <a:t>Click to edit Master title style</a:t>
            </a:r>
            <a:endParaRPr lang="en-ZA"/>
          </a:p>
        </p:txBody>
      </p:sp>
      <p:sp>
        <p:nvSpPr>
          <p:cNvPr id="3" name="Content Placeholder 2"/>
          <p:cNvSpPr>
            <a:spLocks noGrp="1"/>
          </p:cNvSpPr>
          <p:nvPr>
            <p:ph idx="1"/>
          </p:nvPr>
        </p:nvSpPr>
        <p:spPr>
          <a:xfrm>
            <a:off x="3574770" y="273629"/>
            <a:ext cx="5111485" cy="5852774"/>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745" y="1434391"/>
            <a:ext cx="3008038" cy="4692013"/>
          </a:xfrm>
        </p:spPr>
        <p:txBody>
          <a:bodyPr/>
          <a:lstStyle>
            <a:lvl1pPr marL="0" indent="0">
              <a:buNone/>
              <a:defRPr sz="1200"/>
            </a:lvl1pPr>
            <a:lvl2pPr marL="401650" indent="0">
              <a:buNone/>
              <a:defRPr sz="1100"/>
            </a:lvl2pPr>
            <a:lvl3pPr marL="803300" indent="0">
              <a:buNone/>
              <a:defRPr sz="900"/>
            </a:lvl3pPr>
            <a:lvl4pPr marL="1204951" indent="0">
              <a:buNone/>
              <a:defRPr sz="800"/>
            </a:lvl4pPr>
            <a:lvl5pPr marL="1606601" indent="0">
              <a:buNone/>
              <a:defRPr sz="800"/>
            </a:lvl5pPr>
            <a:lvl6pPr marL="2008251" indent="0">
              <a:buNone/>
              <a:defRPr sz="800"/>
            </a:lvl6pPr>
            <a:lvl7pPr marL="2409901" indent="0">
              <a:buNone/>
              <a:defRPr sz="800"/>
            </a:lvl7pPr>
            <a:lvl8pPr marL="2811551" indent="0">
              <a:buNone/>
              <a:defRPr sz="800"/>
            </a:lvl8pPr>
            <a:lvl9pPr marL="3213202"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78035FD-330A-468C-B18F-176BD4179D19}" type="slidenum">
              <a:rPr lang="en-US" altLang="en-US"/>
              <a:pPr>
                <a:defRPr/>
              </a:pPr>
              <a:t>‹#›</a:t>
            </a:fld>
            <a:endParaRPr lang="en-US" altLang="en-US"/>
          </a:p>
        </p:txBody>
      </p:sp>
    </p:spTree>
    <p:extLst>
      <p:ext uri="{BB962C8B-B14F-4D97-AF65-F5344CB8AC3E}">
        <p14:creationId xmlns:p14="http://schemas.microsoft.com/office/powerpoint/2010/main" val="3680855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35" y="4800025"/>
            <a:ext cx="5486128" cy="567420"/>
          </a:xfrm>
        </p:spPr>
        <p:txBody>
          <a:bodyPr anchor="b"/>
          <a:lstStyle>
            <a:lvl1pPr algn="l">
              <a:defRPr sz="1800" b="1"/>
            </a:lvl1pPr>
          </a:lstStyle>
          <a:p>
            <a:r>
              <a:rPr lang="en-US"/>
              <a:t>Click to edit Master title style</a:t>
            </a:r>
            <a:endParaRPr lang="en-ZA"/>
          </a:p>
        </p:txBody>
      </p:sp>
      <p:sp>
        <p:nvSpPr>
          <p:cNvPr id="3" name="Picture Placeholder 2"/>
          <p:cNvSpPr>
            <a:spLocks noGrp="1"/>
          </p:cNvSpPr>
          <p:nvPr>
            <p:ph type="pic" idx="1"/>
          </p:nvPr>
        </p:nvSpPr>
        <p:spPr>
          <a:xfrm>
            <a:off x="1792835" y="612065"/>
            <a:ext cx="5486128" cy="4115952"/>
          </a:xfrm>
        </p:spPr>
        <p:txBody>
          <a:bodyPr/>
          <a:lstStyle>
            <a:lvl1pPr marL="0" indent="0">
              <a:buNone/>
              <a:defRPr sz="2800"/>
            </a:lvl1pPr>
            <a:lvl2pPr marL="401650" indent="0">
              <a:buNone/>
              <a:defRPr sz="2500"/>
            </a:lvl2pPr>
            <a:lvl3pPr marL="803300" indent="0">
              <a:buNone/>
              <a:defRPr sz="2100"/>
            </a:lvl3pPr>
            <a:lvl4pPr marL="1204951" indent="0">
              <a:buNone/>
              <a:defRPr sz="1800"/>
            </a:lvl4pPr>
            <a:lvl5pPr marL="1606601" indent="0">
              <a:buNone/>
              <a:defRPr sz="1800"/>
            </a:lvl5pPr>
            <a:lvl6pPr marL="2008251" indent="0">
              <a:buNone/>
              <a:defRPr sz="1800"/>
            </a:lvl6pPr>
            <a:lvl7pPr marL="2409901" indent="0">
              <a:buNone/>
              <a:defRPr sz="1800"/>
            </a:lvl7pPr>
            <a:lvl8pPr marL="2811551" indent="0">
              <a:buNone/>
              <a:defRPr sz="1800"/>
            </a:lvl8pPr>
            <a:lvl9pPr marL="3213202" indent="0">
              <a:buNone/>
              <a:defRPr sz="1800"/>
            </a:lvl9pPr>
          </a:lstStyle>
          <a:p>
            <a:pPr lvl="0"/>
            <a:endParaRPr lang="en-ZA" noProof="0"/>
          </a:p>
        </p:txBody>
      </p:sp>
      <p:sp>
        <p:nvSpPr>
          <p:cNvPr id="4" name="Text Placeholder 3"/>
          <p:cNvSpPr>
            <a:spLocks noGrp="1"/>
          </p:cNvSpPr>
          <p:nvPr>
            <p:ph type="body" sz="half" idx="2"/>
          </p:nvPr>
        </p:nvSpPr>
        <p:spPr>
          <a:xfrm>
            <a:off x="1792835" y="5367444"/>
            <a:ext cx="5486128" cy="805044"/>
          </a:xfrm>
        </p:spPr>
        <p:txBody>
          <a:bodyPr/>
          <a:lstStyle>
            <a:lvl1pPr marL="0" indent="0">
              <a:buNone/>
              <a:defRPr sz="1200"/>
            </a:lvl1pPr>
            <a:lvl2pPr marL="401650" indent="0">
              <a:buNone/>
              <a:defRPr sz="1100"/>
            </a:lvl2pPr>
            <a:lvl3pPr marL="803300" indent="0">
              <a:buNone/>
              <a:defRPr sz="900"/>
            </a:lvl3pPr>
            <a:lvl4pPr marL="1204951" indent="0">
              <a:buNone/>
              <a:defRPr sz="800"/>
            </a:lvl4pPr>
            <a:lvl5pPr marL="1606601" indent="0">
              <a:buNone/>
              <a:defRPr sz="800"/>
            </a:lvl5pPr>
            <a:lvl6pPr marL="2008251" indent="0">
              <a:buNone/>
              <a:defRPr sz="800"/>
            </a:lvl6pPr>
            <a:lvl7pPr marL="2409901" indent="0">
              <a:buNone/>
              <a:defRPr sz="800"/>
            </a:lvl7pPr>
            <a:lvl8pPr marL="2811551" indent="0">
              <a:buNone/>
              <a:defRPr sz="800"/>
            </a:lvl8pPr>
            <a:lvl9pPr marL="3213202"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F52003C-97A1-40F9-B906-4F22D9D0D7BE}" type="slidenum">
              <a:rPr lang="en-US" altLang="en-US"/>
              <a:pPr>
                <a:defRPr/>
              </a:pPr>
              <a:t>‹#›</a:t>
            </a:fld>
            <a:endParaRPr lang="en-US" altLang="en-US"/>
          </a:p>
        </p:txBody>
      </p:sp>
    </p:spTree>
    <p:extLst>
      <p:ext uri="{BB962C8B-B14F-4D97-AF65-F5344CB8AC3E}">
        <p14:creationId xmlns:p14="http://schemas.microsoft.com/office/powerpoint/2010/main" val="338674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23EAD08-3343-4322-A847-3615723BC181}" type="slidenum">
              <a:rPr lang="en-US" altLang="en-US"/>
              <a:pPr>
                <a:defRPr/>
              </a:pPr>
              <a:t>‹#›</a:t>
            </a:fld>
            <a:endParaRPr lang="en-US" altLang="en-US"/>
          </a:p>
        </p:txBody>
      </p:sp>
    </p:spTree>
    <p:extLst>
      <p:ext uri="{BB962C8B-B14F-4D97-AF65-F5344CB8AC3E}">
        <p14:creationId xmlns:p14="http://schemas.microsoft.com/office/powerpoint/2010/main" val="411553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55" y="609185"/>
            <a:ext cx="1942691" cy="5486976"/>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85256" y="609185"/>
            <a:ext cx="5700014" cy="54869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E6FE60E-EE28-4CB6-977D-027EA31326AA}" type="slidenum">
              <a:rPr lang="en-US" altLang="en-US"/>
              <a:pPr>
                <a:defRPr/>
              </a:pPr>
              <a:t>‹#›</a:t>
            </a:fld>
            <a:endParaRPr lang="en-US" altLang="en-US"/>
          </a:p>
        </p:txBody>
      </p:sp>
    </p:spTree>
    <p:extLst>
      <p:ext uri="{BB962C8B-B14F-4D97-AF65-F5344CB8AC3E}">
        <p14:creationId xmlns:p14="http://schemas.microsoft.com/office/powerpoint/2010/main" val="3690658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256" y="609185"/>
            <a:ext cx="7773490" cy="5486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866C590-683A-4AE5-BAC2-A8E2A8D3A050}" type="slidenum">
              <a:rPr lang="en-US" altLang="en-US"/>
              <a:pPr>
                <a:defRPr/>
              </a:pPr>
              <a:t>‹#›</a:t>
            </a:fld>
            <a:endParaRPr lang="en-US" altLang="en-US"/>
          </a:p>
        </p:txBody>
      </p:sp>
    </p:spTree>
    <p:extLst>
      <p:ext uri="{BB962C8B-B14F-4D97-AF65-F5344CB8AC3E}">
        <p14:creationId xmlns:p14="http://schemas.microsoft.com/office/powerpoint/2010/main" val="4076202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264917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860841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7710706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738316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A4182704-63E5-40BF-A07E-A5EB23BBDEC1}" type="datetimeFigureOut">
              <a:rPr lang="en-ZA" smtClean="0"/>
              <a:t>2019/11/11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27360884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00716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722408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162807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71398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571657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282710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5513B8EF-73EE-46E6-B6B9-FB8CC782AE9D}"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57D258DD-FC83-40C7-A6A4-DCB2B7D0030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480066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245619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40035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3972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A4182704-63E5-40BF-A07E-A5EB23BBDEC1}" type="datetimeFigureOut">
              <a:rPr lang="en-ZA" smtClean="0"/>
              <a:t>2019/11/11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30116138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79978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55319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188254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628116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0610446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784632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050042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13991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8334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44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82704-63E5-40BF-A07E-A5EB23BBDEC1}" type="datetimeFigureOut">
              <a:rPr lang="en-ZA" smtClean="0"/>
              <a:t>2019/11/11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32237883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8092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191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613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441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4782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8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9977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6068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842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22ECE2-C362-4B92-80E1-DCCD5325B9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1756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182704-63E5-40BF-A07E-A5EB23BBDEC1}" type="datetimeFigureOut">
              <a:rPr lang="en-ZA" smtClean="0"/>
              <a:t>2019/11/11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3118296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D122647-54BB-45C2-B461-EEA71DD009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0796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4C4A6-1A85-4786-B6F0-5F2378863553}"/>
              </a:ext>
            </a:extLst>
          </p:cNvPr>
          <p:cNvSpPr>
            <a:spLocks noGrp="1"/>
          </p:cNvSpPr>
          <p:nvPr>
            <p:ph type="ctrTitle"/>
          </p:nvPr>
        </p:nvSpPr>
        <p:spPr>
          <a:xfrm>
            <a:off x="1521373" y="1308100"/>
            <a:ext cx="6858000" cy="2387600"/>
          </a:xfrm>
          <a:noFill/>
        </p:spPr>
        <p:txBody>
          <a:bodyPr anchor="b"/>
          <a:lstStyle>
            <a:lvl1pPr algn="ctr">
              <a:defRPr sz="4500"/>
            </a:lvl1pPr>
          </a:lstStyle>
          <a:p>
            <a:r>
              <a:rPr lang="en-US" dirty="0"/>
              <a:t>Click to edit Master title style</a:t>
            </a:r>
            <a:endParaRPr lang="en-ZA" dirty="0"/>
          </a:p>
        </p:txBody>
      </p:sp>
      <p:sp>
        <p:nvSpPr>
          <p:cNvPr id="11" name="Rectangle 10">
            <a:extLst>
              <a:ext uri="{FF2B5EF4-FFF2-40B4-BE49-F238E27FC236}">
                <a16:creationId xmlns:a16="http://schemas.microsoft.com/office/drawing/2014/main" id="{3A54C56A-775D-4014-A373-FD5E463F8E7E}"/>
              </a:ext>
            </a:extLst>
          </p:cNvPr>
          <p:cNvSpPr/>
          <p:nvPr userDrawn="1"/>
        </p:nvSpPr>
        <p:spPr>
          <a:xfrm>
            <a:off x="0" y="0"/>
            <a:ext cx="1269000" cy="6858000"/>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3" name="Subtitle 2">
            <a:extLst>
              <a:ext uri="{FF2B5EF4-FFF2-40B4-BE49-F238E27FC236}">
                <a16:creationId xmlns:a16="http://schemas.microsoft.com/office/drawing/2014/main" id="{AD70110B-7155-4DF5-8F02-9635360C5AE4}"/>
              </a:ext>
            </a:extLst>
          </p:cNvPr>
          <p:cNvSpPr>
            <a:spLocks noGrp="1"/>
          </p:cNvSpPr>
          <p:nvPr>
            <p:ph type="subTitle" idx="1"/>
          </p:nvPr>
        </p:nvSpPr>
        <p:spPr>
          <a:xfrm>
            <a:off x="2356945" y="4093341"/>
            <a:ext cx="4430111" cy="1655762"/>
          </a:xfrm>
          <a:noFill/>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ZA" dirty="0"/>
          </a:p>
        </p:txBody>
      </p:sp>
      <p:pic>
        <p:nvPicPr>
          <p:cNvPr id="15" name="Picture 14">
            <a:extLst>
              <a:ext uri="{FF2B5EF4-FFF2-40B4-BE49-F238E27FC236}">
                <a16:creationId xmlns:a16="http://schemas.microsoft.com/office/drawing/2014/main" id="{96B72920-0BFE-4DFC-B45E-E5968EF673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96000" cy="1752267"/>
          </a:xfrm>
          <a:prstGeom prst="rect">
            <a:avLst/>
          </a:prstGeom>
        </p:spPr>
      </p:pic>
      <p:cxnSp>
        <p:nvCxnSpPr>
          <p:cNvPr id="21" name="Straight Connector 20">
            <a:extLst>
              <a:ext uri="{FF2B5EF4-FFF2-40B4-BE49-F238E27FC236}">
                <a16:creationId xmlns:a16="http://schemas.microsoft.com/office/drawing/2014/main" id="{C011C773-8C2C-405F-B66A-9D395952A818}"/>
              </a:ext>
            </a:extLst>
          </p:cNvPr>
          <p:cNvCxnSpPr>
            <a:cxnSpLocks/>
          </p:cNvCxnSpPr>
          <p:nvPr userDrawn="1"/>
        </p:nvCxnSpPr>
        <p:spPr>
          <a:xfrm>
            <a:off x="6469656" y="6835966"/>
            <a:ext cx="2674345" cy="0"/>
          </a:xfrm>
          <a:prstGeom prst="line">
            <a:avLst/>
          </a:prstGeom>
          <a:ln w="57150">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0406CA25-767B-430C-BE25-B2868C1D330A}"/>
              </a:ext>
            </a:extLst>
          </p:cNvPr>
          <p:cNvCxnSpPr>
            <a:cxnSpLocks/>
          </p:cNvCxnSpPr>
          <p:nvPr userDrawn="1"/>
        </p:nvCxnSpPr>
        <p:spPr>
          <a:xfrm>
            <a:off x="6787056" y="6641469"/>
            <a:ext cx="2356945" cy="0"/>
          </a:xfrm>
          <a:prstGeom prst="line">
            <a:avLst/>
          </a:prstGeom>
          <a:ln w="57150">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A44FCF86-8678-41B8-A914-0ACB21A5E98D}"/>
              </a:ext>
            </a:extLst>
          </p:cNvPr>
          <p:cNvCxnSpPr>
            <a:cxnSpLocks/>
          </p:cNvCxnSpPr>
          <p:nvPr userDrawn="1"/>
        </p:nvCxnSpPr>
        <p:spPr>
          <a:xfrm>
            <a:off x="7155456" y="6439042"/>
            <a:ext cx="1988545" cy="0"/>
          </a:xfrm>
          <a:prstGeom prst="line">
            <a:avLst/>
          </a:prstGeom>
          <a:ln w="57150">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477B0100-A216-44FA-9481-3ACC285E7470}"/>
              </a:ext>
            </a:extLst>
          </p:cNvPr>
          <p:cNvCxnSpPr>
            <a:cxnSpLocks/>
          </p:cNvCxnSpPr>
          <p:nvPr userDrawn="1"/>
        </p:nvCxnSpPr>
        <p:spPr>
          <a:xfrm>
            <a:off x="7452910" y="6216870"/>
            <a:ext cx="1691090" cy="0"/>
          </a:xfrm>
          <a:prstGeom prst="line">
            <a:avLst/>
          </a:prstGeom>
          <a:ln w="57150">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1431195"/>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E0525-2C17-48EA-829D-50E693229DD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AA3EECD-5309-4A2B-8A18-8CFF9EB33E64}"/>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cxnSp>
        <p:nvCxnSpPr>
          <p:cNvPr id="9" name="Straight Connector 8">
            <a:extLst>
              <a:ext uri="{FF2B5EF4-FFF2-40B4-BE49-F238E27FC236}">
                <a16:creationId xmlns:a16="http://schemas.microsoft.com/office/drawing/2014/main" id="{5B6B3909-BAD4-4074-A971-05B92A84C2DD}"/>
              </a:ext>
            </a:extLst>
          </p:cNvPr>
          <p:cNvCxnSpPr/>
          <p:nvPr userDrawn="1"/>
        </p:nvCxnSpPr>
        <p:spPr>
          <a:xfrm>
            <a:off x="0" y="1741545"/>
            <a:ext cx="1701000" cy="0"/>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17596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CE713-21A8-4B22-ABAD-1919FD1C457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5883F75-B7B3-4C35-B754-977C9FFCC60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320021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CA39-0DBC-469B-BFD0-343BADD178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DE4AE14-FE9D-40F2-A3C0-5530D9E9384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0D087E2D-1681-40F5-BFEB-DF9EAC4D28CF}"/>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1037061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4302-4578-49B3-B5F9-4BCCF84FB44A}"/>
              </a:ext>
            </a:extLst>
          </p:cNvPr>
          <p:cNvSpPr>
            <a:spLocks noGrp="1"/>
          </p:cNvSpPr>
          <p:nvPr>
            <p:ph type="title"/>
          </p:nvPr>
        </p:nvSpPr>
        <p:spPr>
          <a:xfrm>
            <a:off x="629841" y="365126"/>
            <a:ext cx="78867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42F57A7-CCA9-4C6A-B69B-0E9CE32B2C1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C9B02AC-25B3-4C5F-82D8-2BA5B36CD7D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7B40862-BA8D-4F0D-8FA3-1A3CC96443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55FF894-9164-4D76-A4C7-7CC2B978F81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6099988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AEBA-BCCB-43AF-A120-59598BEFF393}"/>
              </a:ext>
            </a:extLst>
          </p:cNvPr>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3641814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72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F68B1-C9FA-4C85-901C-E1950D50644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1A7098E-0B01-46A9-94A3-F4404C0694F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D1944CD-232C-4966-864E-EA99BBB0C5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5962453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CA2A-5611-4042-93A2-1A9F3045AF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7E0F120-32F4-4B3F-98CA-FCB2546E3C0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ZA"/>
          </a:p>
        </p:txBody>
      </p:sp>
      <p:sp>
        <p:nvSpPr>
          <p:cNvPr id="4" name="Text Placeholder 3">
            <a:extLst>
              <a:ext uri="{FF2B5EF4-FFF2-40B4-BE49-F238E27FC236}">
                <a16:creationId xmlns:a16="http://schemas.microsoft.com/office/drawing/2014/main" id="{9C95F03C-5829-4FF5-976B-18DEFCA3053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83919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182704-63E5-40BF-A07E-A5EB23BBDEC1}" type="datetimeFigureOut">
              <a:rPr lang="en-ZA" smtClean="0"/>
              <a:t>2019/11/11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658231C-DAA8-4449-8CBA-CB1F5E17BD20}" type="slidenum">
              <a:rPr lang="en-ZA" smtClean="0"/>
              <a:t>‹#›</a:t>
            </a:fld>
            <a:endParaRPr lang="en-ZA"/>
          </a:p>
        </p:txBody>
      </p:sp>
    </p:spTree>
    <p:extLst>
      <p:ext uri="{BB962C8B-B14F-4D97-AF65-F5344CB8AC3E}">
        <p14:creationId xmlns:p14="http://schemas.microsoft.com/office/powerpoint/2010/main" val="24604052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2903-C9CB-4EB0-BE2B-2E63E7C83F45}"/>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40214CA-9B1A-47AA-969E-CDF1B6F729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2260111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92CD7-BA0F-40DA-B549-09EA6A25EE5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4CE00B9-25FA-4A94-A82A-2349AD8E91C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319A1D1-04EA-4294-B55B-8EBC617110C2}"/>
              </a:ext>
            </a:extLst>
          </p:cNvPr>
          <p:cNvSpPr>
            <a:spLocks noGrp="1"/>
          </p:cNvSpPr>
          <p:nvPr>
            <p:ph type="dt" sz="half" idx="10"/>
          </p:nvPr>
        </p:nvSpPr>
        <p:spPr/>
        <p:txBody>
          <a:bodyPr/>
          <a:lstStyle/>
          <a:p>
            <a:fld id="{9A0CD5C6-CC9E-46F5-AD17-DF215BB26EF7}" type="datetimeFigureOut">
              <a:rPr lang="en-ZA" smtClean="0"/>
              <a:t>2019/11/11</a:t>
            </a:fld>
            <a:endParaRPr lang="en-ZA"/>
          </a:p>
        </p:txBody>
      </p:sp>
      <p:sp>
        <p:nvSpPr>
          <p:cNvPr id="5" name="Footer Placeholder 4">
            <a:extLst>
              <a:ext uri="{FF2B5EF4-FFF2-40B4-BE49-F238E27FC236}">
                <a16:creationId xmlns:a16="http://schemas.microsoft.com/office/drawing/2014/main" id="{37C3BB30-A9BB-4DB3-A756-CC4EDD48928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65C3098-F846-40D0-9B4F-77A2D8D20D22}"/>
              </a:ext>
            </a:extLst>
          </p:cNvPr>
          <p:cNvSpPr>
            <a:spLocks noGrp="1"/>
          </p:cNvSpPr>
          <p:nvPr>
            <p:ph type="sldNum" sz="quarter" idx="12"/>
          </p:nvPr>
        </p:nvSpPr>
        <p:spPr/>
        <p:txBody>
          <a:bodyPr/>
          <a:lstStyle/>
          <a:p>
            <a:fld id="{A72BA8A1-3050-4F9F-A814-D635D127F3D0}" type="slidenum">
              <a:rPr lang="en-ZA" smtClean="0"/>
              <a:t>‹#›</a:t>
            </a:fld>
            <a:endParaRPr lang="en-ZA"/>
          </a:p>
        </p:txBody>
      </p:sp>
    </p:spTree>
    <p:extLst>
      <p:ext uri="{BB962C8B-B14F-4D97-AF65-F5344CB8AC3E}">
        <p14:creationId xmlns:p14="http://schemas.microsoft.com/office/powerpoint/2010/main" val="38483526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60" indent="0" algn="ctr">
              <a:buNone/>
              <a:defRPr>
                <a:solidFill>
                  <a:schemeClr val="tx1">
                    <a:tint val="75000"/>
                  </a:schemeClr>
                </a:solidFill>
              </a:defRPr>
            </a:lvl2pPr>
            <a:lvl3pPr marL="913117" indent="0" algn="ctr">
              <a:buNone/>
              <a:defRPr>
                <a:solidFill>
                  <a:schemeClr val="tx1">
                    <a:tint val="75000"/>
                  </a:schemeClr>
                </a:solidFill>
              </a:defRPr>
            </a:lvl3pPr>
            <a:lvl4pPr marL="1369677" indent="0" algn="ctr">
              <a:buNone/>
              <a:defRPr>
                <a:solidFill>
                  <a:schemeClr val="tx1">
                    <a:tint val="75000"/>
                  </a:schemeClr>
                </a:solidFill>
              </a:defRPr>
            </a:lvl4pPr>
            <a:lvl5pPr marL="1826235" indent="0" algn="ctr">
              <a:buNone/>
              <a:defRPr>
                <a:solidFill>
                  <a:schemeClr val="tx1">
                    <a:tint val="75000"/>
                  </a:schemeClr>
                </a:solidFill>
              </a:defRPr>
            </a:lvl5pPr>
            <a:lvl6pPr marL="2282796" indent="0" algn="ctr">
              <a:buNone/>
              <a:defRPr>
                <a:solidFill>
                  <a:schemeClr val="tx1">
                    <a:tint val="75000"/>
                  </a:schemeClr>
                </a:solidFill>
              </a:defRPr>
            </a:lvl6pPr>
            <a:lvl7pPr marL="2739352" indent="0" algn="ctr">
              <a:buNone/>
              <a:defRPr>
                <a:solidFill>
                  <a:schemeClr val="tx1">
                    <a:tint val="75000"/>
                  </a:schemeClr>
                </a:solidFill>
              </a:defRPr>
            </a:lvl7pPr>
            <a:lvl8pPr marL="3195913" indent="0" algn="ctr">
              <a:buNone/>
              <a:defRPr>
                <a:solidFill>
                  <a:schemeClr val="tx1">
                    <a:tint val="75000"/>
                  </a:schemeClr>
                </a:solidFill>
              </a:defRPr>
            </a:lvl8pPr>
            <a:lvl9pPr marL="36524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1291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8171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560" indent="0">
              <a:buNone/>
              <a:defRPr sz="1800">
                <a:solidFill>
                  <a:schemeClr val="tx1">
                    <a:tint val="75000"/>
                  </a:schemeClr>
                </a:solidFill>
              </a:defRPr>
            </a:lvl2pPr>
            <a:lvl3pPr marL="913117" indent="0">
              <a:buNone/>
              <a:defRPr sz="1600">
                <a:solidFill>
                  <a:schemeClr val="tx1">
                    <a:tint val="75000"/>
                  </a:schemeClr>
                </a:solidFill>
              </a:defRPr>
            </a:lvl3pPr>
            <a:lvl4pPr marL="1369677" indent="0">
              <a:buNone/>
              <a:defRPr sz="1400">
                <a:solidFill>
                  <a:schemeClr val="tx1">
                    <a:tint val="75000"/>
                  </a:schemeClr>
                </a:solidFill>
              </a:defRPr>
            </a:lvl4pPr>
            <a:lvl5pPr marL="1826235" indent="0">
              <a:buNone/>
              <a:defRPr sz="1400">
                <a:solidFill>
                  <a:schemeClr val="tx1">
                    <a:tint val="75000"/>
                  </a:schemeClr>
                </a:solidFill>
              </a:defRPr>
            </a:lvl5pPr>
            <a:lvl6pPr marL="2282796" indent="0">
              <a:buNone/>
              <a:defRPr sz="1400">
                <a:solidFill>
                  <a:schemeClr val="tx1">
                    <a:tint val="75000"/>
                  </a:schemeClr>
                </a:solidFill>
              </a:defRPr>
            </a:lvl6pPr>
            <a:lvl7pPr marL="2739352" indent="0">
              <a:buNone/>
              <a:defRPr sz="1400">
                <a:solidFill>
                  <a:schemeClr val="tx1">
                    <a:tint val="75000"/>
                  </a:schemeClr>
                </a:solidFill>
              </a:defRPr>
            </a:lvl7pPr>
            <a:lvl8pPr marL="3195913" indent="0">
              <a:buNone/>
              <a:defRPr sz="1400">
                <a:solidFill>
                  <a:schemeClr val="tx1">
                    <a:tint val="75000"/>
                  </a:schemeClr>
                </a:solidFill>
              </a:defRPr>
            </a:lvl8pPr>
            <a:lvl9pPr marL="365247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33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454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60" indent="0">
              <a:buNone/>
              <a:defRPr sz="2000" b="1"/>
            </a:lvl2pPr>
            <a:lvl3pPr marL="913117" indent="0">
              <a:buNone/>
              <a:defRPr sz="1800" b="1"/>
            </a:lvl3pPr>
            <a:lvl4pPr marL="1369677" indent="0">
              <a:buNone/>
              <a:defRPr sz="1600" b="1"/>
            </a:lvl4pPr>
            <a:lvl5pPr marL="1826235" indent="0">
              <a:buNone/>
              <a:defRPr sz="1600" b="1"/>
            </a:lvl5pPr>
            <a:lvl6pPr marL="2282796" indent="0">
              <a:buNone/>
              <a:defRPr sz="1600" b="1"/>
            </a:lvl6pPr>
            <a:lvl7pPr marL="2739352" indent="0">
              <a:buNone/>
              <a:defRPr sz="1600" b="1"/>
            </a:lvl7pPr>
            <a:lvl8pPr marL="3195913" indent="0">
              <a:buNone/>
              <a:defRPr sz="1600" b="1"/>
            </a:lvl8pPr>
            <a:lvl9pPr marL="365247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60" indent="0">
              <a:buNone/>
              <a:defRPr sz="2000" b="1"/>
            </a:lvl2pPr>
            <a:lvl3pPr marL="913117" indent="0">
              <a:buNone/>
              <a:defRPr sz="1800" b="1"/>
            </a:lvl3pPr>
            <a:lvl4pPr marL="1369677" indent="0">
              <a:buNone/>
              <a:defRPr sz="1600" b="1"/>
            </a:lvl4pPr>
            <a:lvl5pPr marL="1826235" indent="0">
              <a:buNone/>
              <a:defRPr sz="1600" b="1"/>
            </a:lvl5pPr>
            <a:lvl6pPr marL="2282796" indent="0">
              <a:buNone/>
              <a:defRPr sz="1600" b="1"/>
            </a:lvl6pPr>
            <a:lvl7pPr marL="2739352" indent="0">
              <a:buNone/>
              <a:defRPr sz="1600" b="1"/>
            </a:lvl7pPr>
            <a:lvl8pPr marL="3195913" indent="0">
              <a:buNone/>
              <a:defRPr sz="1600" b="1"/>
            </a:lvl8pPr>
            <a:lvl9pPr marL="365247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442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709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3437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560" indent="0">
              <a:buNone/>
              <a:defRPr sz="1200"/>
            </a:lvl2pPr>
            <a:lvl3pPr marL="913117" indent="0">
              <a:buNone/>
              <a:defRPr sz="1000"/>
            </a:lvl3pPr>
            <a:lvl4pPr marL="1369677" indent="0">
              <a:buNone/>
              <a:defRPr sz="900"/>
            </a:lvl4pPr>
            <a:lvl5pPr marL="1826235" indent="0">
              <a:buNone/>
              <a:defRPr sz="900"/>
            </a:lvl5pPr>
            <a:lvl6pPr marL="2282796" indent="0">
              <a:buNone/>
              <a:defRPr sz="900"/>
            </a:lvl6pPr>
            <a:lvl7pPr marL="2739352" indent="0">
              <a:buNone/>
              <a:defRPr sz="900"/>
            </a:lvl7pPr>
            <a:lvl8pPr marL="3195913" indent="0">
              <a:buNone/>
              <a:defRPr sz="900"/>
            </a:lvl8pPr>
            <a:lvl9pPr marL="36524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96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82704-63E5-40BF-A07E-A5EB23BBDEC1}" type="datetimeFigureOut">
              <a:rPr lang="en-ZA" smtClean="0"/>
              <a:t>2019/11/11</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58231C-DAA8-4449-8CBA-CB1F5E17BD20}" type="slidenum">
              <a:rPr lang="en-ZA" smtClean="0"/>
              <a:t>‹#›</a:t>
            </a:fld>
            <a:endParaRPr lang="en-ZA"/>
          </a:p>
        </p:txBody>
      </p:sp>
    </p:spTree>
    <p:extLst>
      <p:ext uri="{BB962C8B-B14F-4D97-AF65-F5344CB8AC3E}">
        <p14:creationId xmlns:p14="http://schemas.microsoft.com/office/powerpoint/2010/main" val="3740326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4524447-F855-4EEB-BA1B-75EFA095B37B}" type="datetimeFigureOut">
              <a:rPr lang="en-ZA"/>
              <a:pPr>
                <a:defRPr/>
              </a:pPr>
              <a:t>2019/11/11</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1DEB57A-CA90-4A72-9C8F-31A8884E9E26}" type="slidenum">
              <a:rPr lang="en-ZA"/>
              <a:pPr>
                <a:defRPr/>
              </a:pPr>
              <a:t>‹#›</a:t>
            </a:fld>
            <a:endParaRPr lang="en-ZA"/>
          </a:p>
        </p:txBody>
      </p:sp>
    </p:spTree>
    <p:extLst>
      <p:ext uri="{BB962C8B-B14F-4D97-AF65-F5344CB8AC3E}">
        <p14:creationId xmlns:p14="http://schemas.microsoft.com/office/powerpoint/2010/main" val="160800360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62BD0179-AD92-48E4-904E-34F11A85A6E8}" type="datetimeFigureOut">
              <a:rPr lang="en-ZA" altLang="en-US">
                <a:ea typeface="ヒラギノ角ゴ Pro W3" charset="-128"/>
              </a:rPr>
              <a:pPr fontAlgn="base">
                <a:spcBef>
                  <a:spcPct val="0"/>
                </a:spcBef>
                <a:spcAft>
                  <a:spcPct val="0"/>
                </a:spcAft>
              </a:pPr>
              <a:t>2019/11/11</a:t>
            </a:fld>
            <a:endParaRPr lang="en-ZA" altLang="en-US">
              <a:ea typeface="ヒラギノ角ゴ Pro W3"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en-ZA" altLang="en-US">
              <a:ea typeface="ヒラギノ角ゴ Pro W3"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77D40549-5EBB-440F-BC59-93B3E5A23E6F}" type="slidenum">
              <a:rPr lang="en-ZA" altLang="en-US">
                <a:ea typeface="ヒラギノ角ゴ Pro W3" charset="-128"/>
              </a:rPr>
              <a:pPr fontAlgn="base">
                <a:spcBef>
                  <a:spcPct val="0"/>
                </a:spcBef>
                <a:spcAft>
                  <a:spcPct val="0"/>
                </a:spcAft>
              </a:pPr>
              <a:t>‹#›</a:t>
            </a:fld>
            <a:endParaRPr lang="en-ZA" altLang="en-US">
              <a:ea typeface="ヒラギノ角ゴ Pro W3" charset="-128"/>
            </a:endParaRPr>
          </a:p>
        </p:txBody>
      </p:sp>
    </p:spTree>
    <p:extLst>
      <p:ext uri="{BB962C8B-B14F-4D97-AF65-F5344CB8AC3E}">
        <p14:creationId xmlns:p14="http://schemas.microsoft.com/office/powerpoint/2010/main" val="6988619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fontAlgn="base">
        <a:spcBef>
          <a:spcPct val="0"/>
        </a:spcBef>
        <a:spcAft>
          <a:spcPct val="0"/>
        </a:spcAft>
        <a:defRPr sz="4400" kern="1200">
          <a:solidFill>
            <a:schemeClr val="tx1"/>
          </a:solidFill>
          <a:latin typeface="+mj-lt"/>
          <a:ea typeface="ヒラギノ角ゴ Pro W3" charset="-128"/>
          <a:cs typeface="+mj-cs"/>
        </a:defRPr>
      </a:lvl1pPr>
      <a:lvl2pPr algn="ctr" rtl="0" fontAlgn="base">
        <a:spcBef>
          <a:spcPct val="0"/>
        </a:spcBef>
        <a:spcAft>
          <a:spcPct val="0"/>
        </a:spcAft>
        <a:defRPr sz="4400">
          <a:solidFill>
            <a:schemeClr val="tx1"/>
          </a:solidFill>
          <a:latin typeface="Calibri" charset="0"/>
          <a:ea typeface="ヒラギノ角ゴ Pro W3" charset="-128"/>
        </a:defRPr>
      </a:lvl2pPr>
      <a:lvl3pPr algn="ctr" rtl="0" fontAlgn="base">
        <a:spcBef>
          <a:spcPct val="0"/>
        </a:spcBef>
        <a:spcAft>
          <a:spcPct val="0"/>
        </a:spcAft>
        <a:defRPr sz="4400">
          <a:solidFill>
            <a:schemeClr val="tx1"/>
          </a:solidFill>
          <a:latin typeface="Calibri" charset="0"/>
          <a:ea typeface="ヒラギノ角ゴ Pro W3" charset="-128"/>
        </a:defRPr>
      </a:lvl3pPr>
      <a:lvl4pPr algn="ctr" rtl="0" fontAlgn="base">
        <a:spcBef>
          <a:spcPct val="0"/>
        </a:spcBef>
        <a:spcAft>
          <a:spcPct val="0"/>
        </a:spcAft>
        <a:defRPr sz="4400">
          <a:solidFill>
            <a:schemeClr val="tx1"/>
          </a:solidFill>
          <a:latin typeface="Calibri" charset="0"/>
          <a:ea typeface="ヒラギノ角ゴ Pro W3" charset="-128"/>
        </a:defRPr>
      </a:lvl4pPr>
      <a:lvl5pPr algn="ctr" rtl="0" fontAlgn="base">
        <a:spcBef>
          <a:spcPct val="0"/>
        </a:spcBef>
        <a:spcAft>
          <a:spcPct val="0"/>
        </a:spcAft>
        <a:defRPr sz="4400">
          <a:solidFill>
            <a:schemeClr val="tx1"/>
          </a:solidFill>
          <a:latin typeface="Calibri" charset="0"/>
          <a:ea typeface="ヒラギノ角ゴ Pro W3" charset="-128"/>
        </a:defRPr>
      </a:lvl5pPr>
      <a:lvl6pPr marL="457200" algn="ctr" rtl="0" fontAlgn="base">
        <a:spcBef>
          <a:spcPct val="0"/>
        </a:spcBef>
        <a:spcAft>
          <a:spcPct val="0"/>
        </a:spcAft>
        <a:defRPr sz="4400">
          <a:solidFill>
            <a:schemeClr val="tx1"/>
          </a:solidFill>
          <a:latin typeface="Calibri" charset="0"/>
          <a:ea typeface="ヒラギノ角ゴ Pro W3" charset="-128"/>
        </a:defRPr>
      </a:lvl6pPr>
      <a:lvl7pPr marL="914400" algn="ctr" rtl="0" fontAlgn="base">
        <a:spcBef>
          <a:spcPct val="0"/>
        </a:spcBef>
        <a:spcAft>
          <a:spcPct val="0"/>
        </a:spcAft>
        <a:defRPr sz="4400">
          <a:solidFill>
            <a:schemeClr val="tx1"/>
          </a:solidFill>
          <a:latin typeface="Calibri" charset="0"/>
          <a:ea typeface="ヒラギノ角ゴ Pro W3" charset="-128"/>
        </a:defRPr>
      </a:lvl7pPr>
      <a:lvl8pPr marL="1371600" algn="ctr" rtl="0" fontAlgn="base">
        <a:spcBef>
          <a:spcPct val="0"/>
        </a:spcBef>
        <a:spcAft>
          <a:spcPct val="0"/>
        </a:spcAft>
        <a:defRPr sz="4400">
          <a:solidFill>
            <a:schemeClr val="tx1"/>
          </a:solidFill>
          <a:latin typeface="Calibri" charset="0"/>
          <a:ea typeface="ヒラギノ角ゴ Pro W3" charset="-128"/>
        </a:defRPr>
      </a:lvl8pPr>
      <a:lvl9pPr marL="1828800" algn="ctr" rtl="0" fontAlgn="base">
        <a:spcBef>
          <a:spcPct val="0"/>
        </a:spcBef>
        <a:spcAft>
          <a:spcPct val="0"/>
        </a:spcAft>
        <a:defRPr sz="4400">
          <a:solidFill>
            <a:schemeClr val="tx1"/>
          </a:solidFill>
          <a:latin typeface="Calibri" charset="0"/>
          <a:ea typeface="ヒラギノ角ゴ Pro W3" charset="-128"/>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ヒラギノ角ゴ Pro W3" charset="-128"/>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685800" y="2139950"/>
            <a:ext cx="7767638" cy="1433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44" tIns="46771" rIns="89944" bIns="46771" numCol="1" anchor="ctr" anchorCtr="0" compatLnSpc="1">
            <a:prstTxWarp prst="textNoShape">
              <a:avLst/>
            </a:prstTxWarp>
          </a:bodyPr>
          <a:lstStyle/>
          <a:p>
            <a:pPr lvl="0"/>
            <a:r>
              <a:rPr lang="en-GB" altLang="en-US"/>
              <a:t>Click to edit Master title style</a:t>
            </a:r>
          </a:p>
        </p:txBody>
      </p:sp>
      <p:sp>
        <p:nvSpPr>
          <p:cNvPr id="2050" name="Rectangle 2"/>
          <p:cNvSpPr>
            <a:spLocks noGrp="1" noChangeArrowheads="1"/>
          </p:cNvSpPr>
          <p:nvPr>
            <p:ph type="dt"/>
          </p:nvPr>
        </p:nvSpPr>
        <p:spPr bwMode="auto">
          <a:xfrm>
            <a:off x="685800" y="6248400"/>
            <a:ext cx="1900238" cy="730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44" tIns="46771" rIns="89944" bIns="46771" numCol="1" anchor="t" anchorCtr="0" compatLnSpc="1">
            <a:prstTxWarp prst="textNoShape">
              <a:avLst/>
            </a:prstTxWarp>
          </a:bodyPr>
          <a:lstStyle>
            <a:lvl1pPr defTabSz="456915" eaLnBrk="0" hangingPunct="0">
              <a:buClrTx/>
              <a:buSzPct val="100000"/>
              <a:buFontTx/>
              <a:buNone/>
              <a:tabLst>
                <a:tab pos="723450" algn="l"/>
                <a:tab pos="1446900" algn="l"/>
              </a:tabLst>
              <a:defRPr sz="1400">
                <a:solidFill>
                  <a:srgbClr val="000000"/>
                </a:solidFill>
                <a:latin typeface="+mn-lt"/>
                <a:ea typeface="+mn-ea"/>
                <a:cs typeface="DejaVu Sans" charset="0"/>
              </a:defRPr>
            </a:lvl1pPr>
          </a:lstStyle>
          <a:p>
            <a:pPr fontAlgn="base">
              <a:spcBef>
                <a:spcPct val="0"/>
              </a:spcBef>
              <a:spcAft>
                <a:spcPct val="0"/>
              </a:spcAft>
              <a:defRPr/>
            </a:pPr>
            <a:endParaRPr lang="en-US"/>
          </a:p>
          <a:p>
            <a:pPr fontAlgn="base">
              <a:spcBef>
                <a:spcPct val="0"/>
              </a:spcBef>
              <a:spcAft>
                <a:spcPct val="0"/>
              </a:spcAft>
              <a:defRPr/>
            </a:pPr>
            <a:endParaRPr lang="en-US"/>
          </a:p>
        </p:txBody>
      </p:sp>
      <p:sp>
        <p:nvSpPr>
          <p:cNvPr id="2051" name="Rectangle 3"/>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44" tIns="46771" rIns="89944" bIns="46771" numCol="1" anchor="t" anchorCtr="0" compatLnSpc="1">
            <a:prstTxWarp prst="textNoShape">
              <a:avLst/>
            </a:prstTxWarp>
          </a:bodyPr>
          <a:lstStyle>
            <a:lvl1pPr algn="r" defTabSz="456915" eaLnBrk="0" hangingPunct="0">
              <a:buClrTx/>
              <a:buSzPct val="100000"/>
              <a:buFontTx/>
              <a:buNone/>
              <a:tabLst>
                <a:tab pos="723450" algn="l"/>
                <a:tab pos="1446900" algn="l"/>
              </a:tabLst>
              <a:defRPr sz="1400">
                <a:solidFill>
                  <a:srgbClr val="000000"/>
                </a:solidFill>
                <a:latin typeface="+mn-lt"/>
                <a:ea typeface="+mn-ea"/>
                <a:cs typeface="DejaVu Sans" charset="0"/>
              </a:defRPr>
            </a:lvl1pPr>
          </a:lstStyle>
          <a:p>
            <a:pPr fontAlgn="base">
              <a:spcBef>
                <a:spcPct val="0"/>
              </a:spcBef>
              <a:spcAft>
                <a:spcPct val="0"/>
              </a:spcAft>
              <a:defRPr/>
            </a:pPr>
            <a:fld id="{623A65D0-DA0D-431D-926F-9D1FA4C13D6C}" type="slidenum">
              <a:rPr lang="en-US"/>
              <a:pPr fontAlgn="base">
                <a:spcBef>
                  <a:spcPct val="0"/>
                </a:spcBef>
                <a:spcAft>
                  <a:spcPct val="0"/>
                </a:spcAft>
                <a:defRPr/>
              </a:pPr>
              <a:t>‹#›</a:t>
            </a:fld>
            <a:endParaRPr lang="en-US"/>
          </a:p>
        </p:txBody>
      </p:sp>
      <p:sp>
        <p:nvSpPr>
          <p:cNvPr id="4101" name="Rectangle 4"/>
          <p:cNvSpPr>
            <a:spLocks noGrp="1" noChangeArrowheads="1"/>
          </p:cNvSpPr>
          <p:nvPr>
            <p:ph type="body" idx="1"/>
          </p:nvPr>
        </p:nvSpPr>
        <p:spPr bwMode="auto">
          <a:xfrm>
            <a:off x="457200" y="1604963"/>
            <a:ext cx="8224838" cy="452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extLst>
      <p:ext uri="{BB962C8B-B14F-4D97-AF65-F5344CB8AC3E}">
        <p14:creationId xmlns:p14="http://schemas.microsoft.com/office/powerpoint/2010/main" val="2980637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Osaka"/>
        </a:defRPr>
      </a:lvl1pPr>
      <a:lvl2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Osaka" pitchFamily="1" charset="-128"/>
          <a:cs typeface="Osaka"/>
        </a:defRPr>
      </a:lvl2pPr>
      <a:lvl3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Osaka" pitchFamily="1" charset="-128"/>
          <a:cs typeface="Osaka"/>
        </a:defRPr>
      </a:lvl3pPr>
      <a:lvl4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Osaka" pitchFamily="1" charset="-128"/>
          <a:cs typeface="Osaka"/>
        </a:defRPr>
      </a:lvl4pPr>
      <a:lvl5pPr algn="ctr" defTabSz="45561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Osaka" pitchFamily="1" charset="-128"/>
          <a:cs typeface="Osaka"/>
        </a:defRPr>
      </a:lvl5pPr>
      <a:lvl6pPr marL="2513036" indent="-228459" algn="ctr" defTabSz="456915" rtl="0" fontAlgn="base">
        <a:spcBef>
          <a:spcPct val="0"/>
        </a:spcBef>
        <a:spcAft>
          <a:spcPct val="0"/>
        </a:spcAft>
        <a:buClr>
          <a:srgbClr val="000000"/>
        </a:buClr>
        <a:buSzPct val="100000"/>
        <a:buFont typeface="Times New Roman" pitchFamily="1" charset="0"/>
        <a:defRPr sz="4400">
          <a:solidFill>
            <a:srgbClr val="000000"/>
          </a:solidFill>
          <a:latin typeface="Arial" charset="0"/>
          <a:ea typeface="Osaka" pitchFamily="1" charset="-128"/>
        </a:defRPr>
      </a:lvl6pPr>
      <a:lvl7pPr marL="2969952" indent="-228459" algn="ctr" defTabSz="456915" rtl="0" fontAlgn="base">
        <a:spcBef>
          <a:spcPct val="0"/>
        </a:spcBef>
        <a:spcAft>
          <a:spcPct val="0"/>
        </a:spcAft>
        <a:buClr>
          <a:srgbClr val="000000"/>
        </a:buClr>
        <a:buSzPct val="100000"/>
        <a:buFont typeface="Times New Roman" pitchFamily="1" charset="0"/>
        <a:defRPr sz="4400">
          <a:solidFill>
            <a:srgbClr val="000000"/>
          </a:solidFill>
          <a:latin typeface="Arial" charset="0"/>
          <a:ea typeface="Osaka" pitchFamily="1" charset="-128"/>
        </a:defRPr>
      </a:lvl7pPr>
      <a:lvl8pPr marL="3426868" indent="-228459" algn="ctr" defTabSz="456915" rtl="0" fontAlgn="base">
        <a:spcBef>
          <a:spcPct val="0"/>
        </a:spcBef>
        <a:spcAft>
          <a:spcPct val="0"/>
        </a:spcAft>
        <a:buClr>
          <a:srgbClr val="000000"/>
        </a:buClr>
        <a:buSzPct val="100000"/>
        <a:buFont typeface="Times New Roman" pitchFamily="1" charset="0"/>
        <a:defRPr sz="4400">
          <a:solidFill>
            <a:srgbClr val="000000"/>
          </a:solidFill>
          <a:latin typeface="Arial" charset="0"/>
          <a:ea typeface="Osaka" pitchFamily="1" charset="-128"/>
        </a:defRPr>
      </a:lvl8pPr>
      <a:lvl9pPr marL="3883783" indent="-228459" algn="ctr" defTabSz="456915" rtl="0" fontAlgn="base">
        <a:spcBef>
          <a:spcPct val="0"/>
        </a:spcBef>
        <a:spcAft>
          <a:spcPct val="0"/>
        </a:spcAft>
        <a:buClr>
          <a:srgbClr val="000000"/>
        </a:buClr>
        <a:buSzPct val="100000"/>
        <a:buFont typeface="Times New Roman" pitchFamily="1" charset="0"/>
        <a:defRPr sz="4400">
          <a:solidFill>
            <a:srgbClr val="000000"/>
          </a:solidFill>
          <a:latin typeface="Arial" charset="0"/>
          <a:ea typeface="Osaka" pitchFamily="1" charset="-128"/>
        </a:defRPr>
      </a:lvl9pPr>
    </p:titleStyle>
    <p:bodyStyle>
      <a:lvl1pPr marL="341313" indent="-341313" algn="l" defTabSz="45561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Osaka"/>
        </a:defRPr>
      </a:lvl1pPr>
      <a:lvl2pPr marL="741363" indent="-284163" algn="l" defTabSz="45561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Osaka"/>
        </a:defRPr>
      </a:lvl2pPr>
      <a:lvl3pPr marL="1141413" indent="-227013" algn="l" defTabSz="45561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cs typeface="Osaka"/>
        </a:defRPr>
      </a:lvl3pPr>
      <a:lvl4pPr marL="1598613" indent="-227013" algn="l" defTabSz="45561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Osaka"/>
        </a:defRPr>
      </a:lvl4pPr>
      <a:lvl5pPr marL="2055813" indent="-227013" algn="l" defTabSz="45561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Osaka"/>
        </a:defRPr>
      </a:lvl5pPr>
      <a:lvl6pPr marL="2513036" indent="-228459" algn="l" defTabSz="456915" rtl="0" fontAlgn="base">
        <a:spcBef>
          <a:spcPts val="500"/>
        </a:spcBef>
        <a:spcAft>
          <a:spcPct val="0"/>
        </a:spcAft>
        <a:buClr>
          <a:srgbClr val="000000"/>
        </a:buClr>
        <a:buSzPct val="100000"/>
        <a:buFont typeface="Times New Roman" pitchFamily="1" charset="0"/>
        <a:defRPr sz="2000">
          <a:solidFill>
            <a:srgbClr val="000000"/>
          </a:solidFill>
          <a:latin typeface="+mn-lt"/>
          <a:ea typeface="+mn-ea"/>
        </a:defRPr>
      </a:lvl6pPr>
      <a:lvl7pPr marL="2969952" indent="-228459" algn="l" defTabSz="456915" rtl="0" fontAlgn="base">
        <a:spcBef>
          <a:spcPts val="500"/>
        </a:spcBef>
        <a:spcAft>
          <a:spcPct val="0"/>
        </a:spcAft>
        <a:buClr>
          <a:srgbClr val="000000"/>
        </a:buClr>
        <a:buSzPct val="100000"/>
        <a:buFont typeface="Times New Roman" pitchFamily="1" charset="0"/>
        <a:defRPr sz="2000">
          <a:solidFill>
            <a:srgbClr val="000000"/>
          </a:solidFill>
          <a:latin typeface="+mn-lt"/>
          <a:ea typeface="+mn-ea"/>
        </a:defRPr>
      </a:lvl7pPr>
      <a:lvl8pPr marL="3426868" indent="-228459" algn="l" defTabSz="456915" rtl="0" fontAlgn="base">
        <a:spcBef>
          <a:spcPts val="500"/>
        </a:spcBef>
        <a:spcAft>
          <a:spcPct val="0"/>
        </a:spcAft>
        <a:buClr>
          <a:srgbClr val="000000"/>
        </a:buClr>
        <a:buSzPct val="100000"/>
        <a:buFont typeface="Times New Roman" pitchFamily="1" charset="0"/>
        <a:defRPr sz="2000">
          <a:solidFill>
            <a:srgbClr val="000000"/>
          </a:solidFill>
          <a:latin typeface="+mn-lt"/>
          <a:ea typeface="+mn-ea"/>
        </a:defRPr>
      </a:lvl8pPr>
      <a:lvl9pPr marL="3883783" indent="-228459" algn="l" defTabSz="456915" rtl="0" fontAlgn="base">
        <a:spcBef>
          <a:spcPts val="500"/>
        </a:spcBef>
        <a:spcAft>
          <a:spcPct val="0"/>
        </a:spcAft>
        <a:buClr>
          <a:srgbClr val="000000"/>
        </a:buClr>
        <a:buSzPct val="100000"/>
        <a:buFont typeface="Times New Roman" pitchFamily="1" charset="0"/>
        <a:defRPr sz="2000">
          <a:solidFill>
            <a:srgbClr val="000000"/>
          </a:solidFill>
          <a:latin typeface="+mn-lt"/>
          <a:ea typeface="+mn-ea"/>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F7CBE89-F1C2-45BB-A17D-E3A815C6C43E}" type="datetimeFigureOut">
              <a:rPr lang="en-ZA">
                <a:solidFill>
                  <a:prstClr val="black">
                    <a:tint val="75000"/>
                  </a:prstClr>
                </a:solidFill>
              </a:rPr>
              <a:pPr>
                <a:defRPr/>
              </a:pPr>
              <a:t>2019/11/11</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FC4FE61-9DB6-450D-9519-6608BF8A175B}"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7905741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85800" y="1979613"/>
            <a:ext cx="7772400" cy="4116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6813"/>
            <a:ext cx="1903413" cy="458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t" anchorCtr="0" compatLnSpc="1">
            <a:prstTxWarp prst="textNoShape">
              <a:avLst/>
            </a:prstTxWarp>
          </a:bodyPr>
          <a:lstStyle>
            <a:lvl1pPr eaLnBrk="0" hangingPunct="0">
              <a:defRPr sz="1300">
                <a:solidFill>
                  <a:srgbClr val="000000"/>
                </a:solidFill>
                <a:latin typeface="+mn-lt"/>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3124200" y="6246813"/>
            <a:ext cx="2895600" cy="458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t" anchorCtr="0" compatLnSpc="1">
            <a:prstTxWarp prst="textNoShape">
              <a:avLst/>
            </a:prstTxWarp>
          </a:bodyPr>
          <a:lstStyle>
            <a:lvl1pPr algn="ctr" eaLnBrk="0" hangingPunct="0">
              <a:defRPr sz="1300">
                <a:solidFill>
                  <a:srgbClr val="000000"/>
                </a:solidFill>
                <a:latin typeface="+mn-lt"/>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6553200" y="6246813"/>
            <a:ext cx="1905000" cy="458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330" tIns="40165" rIns="80330" bIns="40165" numCol="1" anchor="t" anchorCtr="0" compatLnSpc="1">
            <a:prstTxWarp prst="textNoShape">
              <a:avLst/>
            </a:prstTxWarp>
          </a:bodyPr>
          <a:lstStyle>
            <a:lvl1pPr algn="r" eaLnBrk="0" hangingPunct="0">
              <a:defRPr sz="1300">
                <a:solidFill>
                  <a:srgbClr val="000000"/>
                </a:solidFill>
                <a:latin typeface="+mn-lt"/>
                <a:cs typeface="+mn-cs"/>
              </a:defRPr>
            </a:lvl1pPr>
          </a:lstStyle>
          <a:p>
            <a:pPr fontAlgn="base">
              <a:spcBef>
                <a:spcPct val="0"/>
              </a:spcBef>
              <a:spcAft>
                <a:spcPct val="0"/>
              </a:spcAft>
              <a:defRPr/>
            </a:pPr>
            <a:fld id="{DE8835E7-1CA9-4AD2-8C7C-1138030C0BE6}" type="slidenum">
              <a:rPr lang="en-US" altLang="en-US"/>
              <a:pPr fontAlgn="base">
                <a:spcBef>
                  <a:spcPct val="0"/>
                </a:spcBef>
                <a:spcAft>
                  <a:spcPct val="0"/>
                </a:spcAft>
                <a:defRPr/>
              </a:pPr>
              <a:t>‹#›</a:t>
            </a:fld>
            <a:endParaRPr lang="en-US" altLang="en-US"/>
          </a:p>
        </p:txBody>
      </p:sp>
      <p:sp>
        <p:nvSpPr>
          <p:cNvPr id="1031" name="Rectangle 7"/>
          <p:cNvSpPr>
            <a:spLocks noChangeArrowheads="1"/>
          </p:cNvSpPr>
          <p:nvPr/>
        </p:nvSpPr>
        <p:spPr bwMode="auto">
          <a:xfrm>
            <a:off x="0" y="0"/>
            <a:ext cx="9142413" cy="6858000"/>
          </a:xfrm>
          <a:prstGeom prst="rect">
            <a:avLst/>
          </a:prstGeom>
          <a:gradFill rotWithShape="0">
            <a:gsLst>
              <a:gs pos="0">
                <a:srgbClr val="000000"/>
              </a:gs>
              <a:gs pos="100000">
                <a:srgbClr val="400097"/>
              </a:gs>
            </a:gsLst>
            <a:lin ang="5400000" scaled="1"/>
          </a:gradFill>
          <a:ln>
            <a:noFill/>
          </a:ln>
          <a:effectLst/>
          <a:extLst>
            <a:ext uri="{91240B29-F687-4f45-9708-019B960494DF}">
              <a14:hiddenLine xmlns:a14="http://schemas.microsoft.com/office/drawing/2010/main" xmlns="" w="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330" tIns="40165" rIns="80330" bIns="40165"/>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ZA" altLang="en-US">
              <a:solidFill>
                <a:srgbClr val="000000"/>
              </a:solidFill>
              <a:cs typeface="Arial" pitchFamily="34" charset="0"/>
            </a:endParaRPr>
          </a:p>
        </p:txBody>
      </p:sp>
    </p:spTree>
    <p:extLst>
      <p:ext uri="{BB962C8B-B14F-4D97-AF65-F5344CB8AC3E}">
        <p14:creationId xmlns:p14="http://schemas.microsoft.com/office/powerpoint/2010/main" val="10790304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Times New Roman" pitchFamily="18" charset="0"/>
        </a:defRPr>
      </a:lvl2pPr>
      <a:lvl3pPr algn="ctr" rtl="0" eaLnBrk="0" fontAlgn="base" hangingPunct="0">
        <a:spcBef>
          <a:spcPct val="0"/>
        </a:spcBef>
        <a:spcAft>
          <a:spcPct val="0"/>
        </a:spcAft>
        <a:defRPr sz="3900">
          <a:solidFill>
            <a:schemeClr val="tx2"/>
          </a:solidFill>
          <a:latin typeface="Times New Roman" pitchFamily="18" charset="0"/>
        </a:defRPr>
      </a:lvl3pPr>
      <a:lvl4pPr algn="ctr" rtl="0" eaLnBrk="0" fontAlgn="base" hangingPunct="0">
        <a:spcBef>
          <a:spcPct val="0"/>
        </a:spcBef>
        <a:spcAft>
          <a:spcPct val="0"/>
        </a:spcAft>
        <a:defRPr sz="3900">
          <a:solidFill>
            <a:schemeClr val="tx2"/>
          </a:solidFill>
          <a:latin typeface="Times New Roman" pitchFamily="18" charset="0"/>
        </a:defRPr>
      </a:lvl4pPr>
      <a:lvl5pPr algn="ctr" rtl="0" eaLnBrk="0" fontAlgn="base" hangingPunct="0">
        <a:spcBef>
          <a:spcPct val="0"/>
        </a:spcBef>
        <a:spcAft>
          <a:spcPct val="0"/>
        </a:spcAft>
        <a:defRPr sz="3900">
          <a:solidFill>
            <a:schemeClr val="tx2"/>
          </a:solidFill>
          <a:latin typeface="Times New Roman" pitchFamily="18" charset="0"/>
        </a:defRPr>
      </a:lvl5pPr>
      <a:lvl6pPr marL="401650" algn="ctr" rtl="0" eaLnBrk="0" fontAlgn="base" hangingPunct="0">
        <a:spcBef>
          <a:spcPct val="0"/>
        </a:spcBef>
        <a:spcAft>
          <a:spcPct val="0"/>
        </a:spcAft>
        <a:defRPr sz="3900">
          <a:solidFill>
            <a:schemeClr val="tx2"/>
          </a:solidFill>
          <a:latin typeface="Times New Roman" pitchFamily="18" charset="0"/>
        </a:defRPr>
      </a:lvl6pPr>
      <a:lvl7pPr marL="803300" algn="ctr" rtl="0" eaLnBrk="0" fontAlgn="base" hangingPunct="0">
        <a:spcBef>
          <a:spcPct val="0"/>
        </a:spcBef>
        <a:spcAft>
          <a:spcPct val="0"/>
        </a:spcAft>
        <a:defRPr sz="3900">
          <a:solidFill>
            <a:schemeClr val="tx2"/>
          </a:solidFill>
          <a:latin typeface="Times New Roman" pitchFamily="18" charset="0"/>
        </a:defRPr>
      </a:lvl7pPr>
      <a:lvl8pPr marL="1204951" algn="ctr" rtl="0" eaLnBrk="0" fontAlgn="base" hangingPunct="0">
        <a:spcBef>
          <a:spcPct val="0"/>
        </a:spcBef>
        <a:spcAft>
          <a:spcPct val="0"/>
        </a:spcAft>
        <a:defRPr sz="3900">
          <a:solidFill>
            <a:schemeClr val="tx2"/>
          </a:solidFill>
          <a:latin typeface="Times New Roman" pitchFamily="18" charset="0"/>
        </a:defRPr>
      </a:lvl8pPr>
      <a:lvl9pPr marL="1606601" algn="ctr" rtl="0" eaLnBrk="0" fontAlgn="base" hangingPunct="0">
        <a:spcBef>
          <a:spcPct val="0"/>
        </a:spcBef>
        <a:spcAft>
          <a:spcPct val="0"/>
        </a:spcAft>
        <a:defRPr sz="3900">
          <a:solidFill>
            <a:schemeClr val="tx2"/>
          </a:solidFill>
          <a:latin typeface="Times New Roman" pitchFamily="18" charset="0"/>
        </a:defRPr>
      </a:lvl9pPr>
    </p:titleStyle>
    <p:bodyStyle>
      <a:lvl1pPr marL="300038" indent="-300038" algn="l" rtl="0" eaLnBrk="0" fontAlgn="base" hangingPunct="0">
        <a:spcBef>
          <a:spcPct val="20000"/>
        </a:spcBef>
        <a:spcAft>
          <a:spcPct val="0"/>
        </a:spcAft>
        <a:buChar char="•"/>
        <a:defRPr sz="2800">
          <a:solidFill>
            <a:schemeClr val="tx1"/>
          </a:solidFill>
          <a:latin typeface="+mn-lt"/>
          <a:ea typeface="+mn-ea"/>
          <a:cs typeface="+mn-cs"/>
        </a:defRPr>
      </a:lvl1pPr>
      <a:lvl2pPr marL="652463" indent="-250825" algn="l" rtl="0" eaLnBrk="0" fontAlgn="base" hangingPunct="0">
        <a:spcBef>
          <a:spcPct val="20000"/>
        </a:spcBef>
        <a:spcAft>
          <a:spcPct val="0"/>
        </a:spcAft>
        <a:buChar char="–"/>
        <a:defRPr sz="2500">
          <a:solidFill>
            <a:schemeClr val="tx1"/>
          </a:solidFill>
          <a:latin typeface="+mn-lt"/>
        </a:defRPr>
      </a:lvl2pPr>
      <a:lvl3pPr marL="1003300" indent="-200025" algn="l" rtl="0" eaLnBrk="0" fontAlgn="base" hangingPunct="0">
        <a:spcBef>
          <a:spcPct val="20000"/>
        </a:spcBef>
        <a:spcAft>
          <a:spcPct val="0"/>
        </a:spcAft>
        <a:buChar char="•"/>
        <a:defRPr sz="2100">
          <a:solidFill>
            <a:schemeClr val="tx1"/>
          </a:solidFill>
          <a:latin typeface="+mn-lt"/>
        </a:defRPr>
      </a:lvl3pPr>
      <a:lvl4pPr marL="1404938" indent="-200025" algn="l" rtl="0" eaLnBrk="0" fontAlgn="base" hangingPunct="0">
        <a:spcBef>
          <a:spcPct val="20000"/>
        </a:spcBef>
        <a:spcAft>
          <a:spcPct val="0"/>
        </a:spcAft>
        <a:buChar char="–"/>
        <a:defRPr>
          <a:solidFill>
            <a:schemeClr val="tx1"/>
          </a:solidFill>
          <a:latin typeface="+mn-lt"/>
        </a:defRPr>
      </a:lvl4pPr>
      <a:lvl5pPr marL="1806575" indent="-200025" algn="l" rtl="0" eaLnBrk="0" fontAlgn="base" hangingPunct="0">
        <a:spcBef>
          <a:spcPct val="20000"/>
        </a:spcBef>
        <a:spcAft>
          <a:spcPct val="0"/>
        </a:spcAft>
        <a:buChar char="»"/>
        <a:defRPr>
          <a:solidFill>
            <a:schemeClr val="tx1"/>
          </a:solidFill>
          <a:latin typeface="+mn-lt"/>
        </a:defRPr>
      </a:lvl5pPr>
      <a:lvl6pPr marL="2209076" indent="-200825" algn="l" rtl="0" eaLnBrk="0" fontAlgn="base" hangingPunct="0">
        <a:spcBef>
          <a:spcPct val="20000"/>
        </a:spcBef>
        <a:spcAft>
          <a:spcPct val="0"/>
        </a:spcAft>
        <a:buChar char="»"/>
        <a:defRPr sz="1800">
          <a:solidFill>
            <a:schemeClr val="tx1"/>
          </a:solidFill>
          <a:latin typeface="+mn-lt"/>
        </a:defRPr>
      </a:lvl6pPr>
      <a:lvl7pPr marL="2610726" indent="-200825" algn="l" rtl="0" eaLnBrk="0" fontAlgn="base" hangingPunct="0">
        <a:spcBef>
          <a:spcPct val="20000"/>
        </a:spcBef>
        <a:spcAft>
          <a:spcPct val="0"/>
        </a:spcAft>
        <a:buChar char="»"/>
        <a:defRPr sz="1800">
          <a:solidFill>
            <a:schemeClr val="tx1"/>
          </a:solidFill>
          <a:latin typeface="+mn-lt"/>
        </a:defRPr>
      </a:lvl7pPr>
      <a:lvl8pPr marL="3012377" indent="-200825" algn="l" rtl="0" eaLnBrk="0" fontAlgn="base" hangingPunct="0">
        <a:spcBef>
          <a:spcPct val="20000"/>
        </a:spcBef>
        <a:spcAft>
          <a:spcPct val="0"/>
        </a:spcAft>
        <a:buChar char="»"/>
        <a:defRPr sz="1800">
          <a:solidFill>
            <a:schemeClr val="tx1"/>
          </a:solidFill>
          <a:latin typeface="+mn-lt"/>
        </a:defRPr>
      </a:lvl8pPr>
      <a:lvl9pPr marL="3414027" indent="-200825" algn="l" rtl="0" eaLnBrk="0" fontAlgn="base" hangingPunct="0">
        <a:spcBef>
          <a:spcPct val="20000"/>
        </a:spcBef>
        <a:spcAft>
          <a:spcPct val="0"/>
        </a:spcAft>
        <a:buChar char="»"/>
        <a:defRPr sz="1800">
          <a:solidFill>
            <a:schemeClr val="tx1"/>
          </a:solidFill>
          <a:latin typeface="+mn-lt"/>
        </a:defRPr>
      </a:lvl9pPr>
    </p:bodyStyle>
    <p:otherStyle>
      <a:defPPr>
        <a:defRPr lang="en-US"/>
      </a:defPPr>
      <a:lvl1pPr marL="0" algn="l" defTabSz="803300" rtl="0" eaLnBrk="1" latinLnBrk="0" hangingPunct="1">
        <a:defRPr sz="1600" kern="1200">
          <a:solidFill>
            <a:schemeClr val="tx1"/>
          </a:solidFill>
          <a:latin typeface="+mn-lt"/>
          <a:ea typeface="+mn-ea"/>
          <a:cs typeface="+mn-cs"/>
        </a:defRPr>
      </a:lvl1pPr>
      <a:lvl2pPr marL="401650" algn="l" defTabSz="803300" rtl="0" eaLnBrk="1" latinLnBrk="0" hangingPunct="1">
        <a:defRPr sz="1600" kern="1200">
          <a:solidFill>
            <a:schemeClr val="tx1"/>
          </a:solidFill>
          <a:latin typeface="+mn-lt"/>
          <a:ea typeface="+mn-ea"/>
          <a:cs typeface="+mn-cs"/>
        </a:defRPr>
      </a:lvl2pPr>
      <a:lvl3pPr marL="803300" algn="l" defTabSz="803300" rtl="0" eaLnBrk="1" latinLnBrk="0" hangingPunct="1">
        <a:defRPr sz="1600" kern="1200">
          <a:solidFill>
            <a:schemeClr val="tx1"/>
          </a:solidFill>
          <a:latin typeface="+mn-lt"/>
          <a:ea typeface="+mn-ea"/>
          <a:cs typeface="+mn-cs"/>
        </a:defRPr>
      </a:lvl3pPr>
      <a:lvl4pPr marL="1204951" algn="l" defTabSz="803300" rtl="0" eaLnBrk="1" latinLnBrk="0" hangingPunct="1">
        <a:defRPr sz="1600" kern="1200">
          <a:solidFill>
            <a:schemeClr val="tx1"/>
          </a:solidFill>
          <a:latin typeface="+mn-lt"/>
          <a:ea typeface="+mn-ea"/>
          <a:cs typeface="+mn-cs"/>
        </a:defRPr>
      </a:lvl4pPr>
      <a:lvl5pPr marL="1606601" algn="l" defTabSz="803300" rtl="0" eaLnBrk="1" latinLnBrk="0" hangingPunct="1">
        <a:defRPr sz="1600" kern="1200">
          <a:solidFill>
            <a:schemeClr val="tx1"/>
          </a:solidFill>
          <a:latin typeface="+mn-lt"/>
          <a:ea typeface="+mn-ea"/>
          <a:cs typeface="+mn-cs"/>
        </a:defRPr>
      </a:lvl5pPr>
      <a:lvl6pPr marL="2008251" algn="l" defTabSz="803300" rtl="0" eaLnBrk="1" latinLnBrk="0" hangingPunct="1">
        <a:defRPr sz="1600" kern="1200">
          <a:solidFill>
            <a:schemeClr val="tx1"/>
          </a:solidFill>
          <a:latin typeface="+mn-lt"/>
          <a:ea typeface="+mn-ea"/>
          <a:cs typeface="+mn-cs"/>
        </a:defRPr>
      </a:lvl6pPr>
      <a:lvl7pPr marL="2409901" algn="l" defTabSz="803300" rtl="0" eaLnBrk="1" latinLnBrk="0" hangingPunct="1">
        <a:defRPr sz="1600" kern="1200">
          <a:solidFill>
            <a:schemeClr val="tx1"/>
          </a:solidFill>
          <a:latin typeface="+mn-lt"/>
          <a:ea typeface="+mn-ea"/>
          <a:cs typeface="+mn-cs"/>
        </a:defRPr>
      </a:lvl7pPr>
      <a:lvl8pPr marL="2811551" algn="l" defTabSz="803300" rtl="0" eaLnBrk="1" latinLnBrk="0" hangingPunct="1">
        <a:defRPr sz="1600" kern="1200">
          <a:solidFill>
            <a:schemeClr val="tx1"/>
          </a:solidFill>
          <a:latin typeface="+mn-lt"/>
          <a:ea typeface="+mn-ea"/>
          <a:cs typeface="+mn-cs"/>
        </a:defRPr>
      </a:lvl8pPr>
      <a:lvl9pPr marL="3213202" algn="l" defTabSz="80330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pPr defTabSz="913832"/>
            <a:fld id="{5513B8EF-73EE-46E6-B6B9-FB8CC782AE9D}" type="datetimeFigureOut">
              <a:rPr lang="en-ZA" smtClean="0">
                <a:solidFill>
                  <a:prstClr val="black">
                    <a:tint val="75000"/>
                  </a:prstClr>
                </a:solidFill>
              </a:rPr>
              <a:pPr defTabSz="913832"/>
              <a:t>2019/11/11</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pPr defTabSz="913832"/>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pPr defTabSz="913832"/>
            <a:fld id="{57D258DD-FC83-40C7-A6A4-DCB2B7D0030F}" type="slidenum">
              <a:rPr lang="en-ZA" smtClean="0">
                <a:solidFill>
                  <a:prstClr val="black">
                    <a:tint val="75000"/>
                  </a:prstClr>
                </a:solidFill>
              </a:rPr>
              <a:pPr defTabSz="913832"/>
              <a:t>‹#›</a:t>
            </a:fld>
            <a:endParaRPr lang="en-ZA">
              <a:solidFill>
                <a:prstClr val="black">
                  <a:tint val="75000"/>
                </a:prstClr>
              </a:solidFill>
            </a:endParaRPr>
          </a:p>
        </p:txBody>
      </p:sp>
    </p:spTree>
    <p:extLst>
      <p:ext uri="{BB962C8B-B14F-4D97-AF65-F5344CB8AC3E}">
        <p14:creationId xmlns:p14="http://schemas.microsoft.com/office/powerpoint/2010/main" val="400306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82704-63E5-40BF-A07E-A5EB23BBDEC1}" type="datetimeFigureOut">
              <a:rPr lang="en-ZA" smtClean="0">
                <a:solidFill>
                  <a:prstClr val="black">
                    <a:tint val="75000"/>
                  </a:prstClr>
                </a:solidFill>
              </a:rPr>
              <a:pPr/>
              <a:t>2019/11/11</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58231C-DAA8-4449-8CBA-CB1F5E17BD2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49285822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4E38F-0043-4F2E-BF35-CD1D5DA37F1F}"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B2DC2-3244-4CE6-AD34-B4CEBD8E9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0904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AE28B0-2216-4396-A2B5-F4AACC538572}"/>
              </a:ext>
            </a:extLst>
          </p:cNvPr>
          <p:cNvPicPr>
            <a:picLocks noChangeAspect="1"/>
          </p:cNvPicPr>
          <p:nvPr userDrawn="1"/>
        </p:nvPicPr>
        <p:blipFill>
          <a:blip r:embed="rId13"/>
          <a:stretch>
            <a:fillRect/>
          </a:stretch>
        </p:blipFill>
        <p:spPr>
          <a:xfrm>
            <a:off x="8249309" y="5418000"/>
            <a:ext cx="874984" cy="1440000"/>
          </a:xfrm>
          <a:prstGeom prst="rect">
            <a:avLst/>
          </a:prstGeom>
        </p:spPr>
      </p:pic>
      <p:sp>
        <p:nvSpPr>
          <p:cNvPr id="2" name="Title Placeholder 1">
            <a:extLst>
              <a:ext uri="{FF2B5EF4-FFF2-40B4-BE49-F238E27FC236}">
                <a16:creationId xmlns:a16="http://schemas.microsoft.com/office/drawing/2014/main" id="{4D053F88-733D-4711-9C49-BB94E6ABE1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11C5687-A56B-44B3-9F4F-AF323257D0F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F6F6887-C389-47C5-A9F4-B46E2D85948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0CD5C6-CC9E-46F5-AD17-DF215BB26EF7}" type="datetimeFigureOut">
              <a:rPr lang="en-ZA" smtClean="0"/>
              <a:t>2019/11/11</a:t>
            </a:fld>
            <a:endParaRPr lang="en-ZA"/>
          </a:p>
        </p:txBody>
      </p:sp>
      <p:sp>
        <p:nvSpPr>
          <p:cNvPr id="5" name="Footer Placeholder 4">
            <a:extLst>
              <a:ext uri="{FF2B5EF4-FFF2-40B4-BE49-F238E27FC236}">
                <a16:creationId xmlns:a16="http://schemas.microsoft.com/office/drawing/2014/main" id="{4BF76FA3-DDF1-46B1-8556-C9BEDA130DE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C60070B8-8834-4562-9753-CFDA2F4BEBA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2BA8A1-3050-4F9F-A814-D635D127F3D0}" type="slidenum">
              <a:rPr lang="en-ZA" smtClean="0"/>
              <a:t>‹#›</a:t>
            </a:fld>
            <a:endParaRPr lang="en-ZA"/>
          </a:p>
        </p:txBody>
      </p:sp>
    </p:spTree>
    <p:extLst>
      <p:ext uri="{BB962C8B-B14F-4D97-AF65-F5344CB8AC3E}">
        <p14:creationId xmlns:p14="http://schemas.microsoft.com/office/powerpoint/2010/main" val="386515650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11" tIns="45657" rIns="91311" bIns="45657" rtlCol="0" anchor="ctr">
            <a:normAutofit/>
          </a:bodyPr>
          <a:lstStyle/>
          <a:p>
            <a:r>
              <a:rPr lang="en-US"/>
              <a:t>Click to edit Master title style</a:t>
            </a:r>
          </a:p>
        </p:txBody>
      </p:sp>
      <p:sp>
        <p:nvSpPr>
          <p:cNvPr id="3" name="Text Placeholder 2"/>
          <p:cNvSpPr>
            <a:spLocks noGrp="1"/>
          </p:cNvSpPr>
          <p:nvPr>
            <p:ph type="body" idx="1"/>
          </p:nvPr>
        </p:nvSpPr>
        <p:spPr>
          <a:xfrm>
            <a:off x="457200" y="1600212"/>
            <a:ext cx="8229600" cy="4525963"/>
          </a:xfrm>
          <a:prstGeom prst="rect">
            <a:avLst/>
          </a:prstGeom>
        </p:spPr>
        <p:txBody>
          <a:bodyPr vert="horz" lIns="91311" tIns="45657" rIns="91311" bIns="456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11" tIns="45657" rIns="91311" bIns="45657" rtlCol="0" anchor="ctr"/>
          <a:lstStyle>
            <a:lvl1pPr algn="l">
              <a:defRPr sz="1200">
                <a:solidFill>
                  <a:schemeClr val="tx1">
                    <a:tint val="75000"/>
                  </a:schemeClr>
                </a:solidFill>
              </a:defRPr>
            </a:lvl1pPr>
          </a:lstStyle>
          <a:p>
            <a:pPr defTabSz="913117"/>
            <a:fld id="{1D8BD707-D9CF-40AE-B4C6-C98DA3205C09}" type="datetimeFigureOut">
              <a:rPr lang="en-US" smtClean="0">
                <a:solidFill>
                  <a:prstClr val="black">
                    <a:tint val="75000"/>
                  </a:prstClr>
                </a:solidFill>
              </a:rPr>
              <a:pPr defTabSz="913117"/>
              <a:t>11/11/2019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11" tIns="45657" rIns="91311" bIns="45657" rtlCol="0" anchor="ctr"/>
          <a:lstStyle>
            <a:lvl1pPr algn="ctr">
              <a:defRPr sz="1200">
                <a:solidFill>
                  <a:schemeClr val="tx1">
                    <a:tint val="75000"/>
                  </a:schemeClr>
                </a:solidFill>
              </a:defRPr>
            </a:lvl1pPr>
          </a:lstStyle>
          <a:p>
            <a:pPr defTabSz="913117"/>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11" tIns="45657" rIns="91311" bIns="45657" rtlCol="0" anchor="ctr"/>
          <a:lstStyle>
            <a:lvl1pPr algn="r">
              <a:defRPr sz="1200">
                <a:solidFill>
                  <a:schemeClr val="tx1">
                    <a:tint val="75000"/>
                  </a:schemeClr>
                </a:solidFill>
              </a:defRPr>
            </a:lvl1pPr>
          </a:lstStyle>
          <a:p>
            <a:pPr defTabSz="913117"/>
            <a:fld id="{B6F15528-21DE-4FAA-801E-634DDDAF4B2B}" type="slidenum">
              <a:rPr lang="en-US" smtClean="0">
                <a:solidFill>
                  <a:prstClr val="black">
                    <a:tint val="75000"/>
                  </a:prstClr>
                </a:solidFill>
              </a:rPr>
              <a:pPr defTabSz="913117"/>
              <a:t>‹#›</a:t>
            </a:fld>
            <a:endParaRPr lang="en-US">
              <a:solidFill>
                <a:prstClr val="black">
                  <a:tint val="75000"/>
                </a:prstClr>
              </a:solidFill>
            </a:endParaRPr>
          </a:p>
        </p:txBody>
      </p:sp>
    </p:spTree>
    <p:extLst>
      <p:ext uri="{BB962C8B-B14F-4D97-AF65-F5344CB8AC3E}">
        <p14:creationId xmlns:p14="http://schemas.microsoft.com/office/powerpoint/2010/main" val="8924834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3117" rtl="0" eaLnBrk="1" latinLnBrk="0" hangingPunct="1">
        <a:spcBef>
          <a:spcPct val="0"/>
        </a:spcBef>
        <a:buNone/>
        <a:defRPr sz="4400" kern="1200">
          <a:solidFill>
            <a:schemeClr val="tx1"/>
          </a:solidFill>
          <a:latin typeface="+mj-lt"/>
          <a:ea typeface="+mj-ea"/>
          <a:cs typeface="+mj-cs"/>
        </a:defRPr>
      </a:lvl1pPr>
    </p:titleStyle>
    <p:bodyStyle>
      <a:lvl1pPr marL="342419" indent="-342419" algn="l" defTabSz="91311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08" indent="-285348" algn="l" defTabSz="91311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98" indent="-228282" algn="l" defTabSz="91311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56" indent="-228282" algn="l" defTabSz="91311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514" indent="-228282" algn="l" defTabSz="91311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074" indent="-228282" algn="l" defTabSz="9131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4" indent="-228282" algn="l" defTabSz="9131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91" indent="-228282" algn="l" defTabSz="9131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8" indent="-228282" algn="l" defTabSz="9131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7" rtl="0" eaLnBrk="1" latinLnBrk="0" hangingPunct="1">
        <a:defRPr sz="1800" kern="1200">
          <a:solidFill>
            <a:schemeClr val="tx1"/>
          </a:solidFill>
          <a:latin typeface="+mn-lt"/>
          <a:ea typeface="+mn-ea"/>
          <a:cs typeface="+mn-cs"/>
        </a:defRPr>
      </a:lvl1pPr>
      <a:lvl2pPr marL="456560" algn="l" defTabSz="913117" rtl="0" eaLnBrk="1" latinLnBrk="0" hangingPunct="1">
        <a:defRPr sz="1800" kern="1200">
          <a:solidFill>
            <a:schemeClr val="tx1"/>
          </a:solidFill>
          <a:latin typeface="+mn-lt"/>
          <a:ea typeface="+mn-ea"/>
          <a:cs typeface="+mn-cs"/>
        </a:defRPr>
      </a:lvl2pPr>
      <a:lvl3pPr marL="913117" algn="l" defTabSz="913117" rtl="0" eaLnBrk="1" latinLnBrk="0" hangingPunct="1">
        <a:defRPr sz="1800" kern="1200">
          <a:solidFill>
            <a:schemeClr val="tx1"/>
          </a:solidFill>
          <a:latin typeface="+mn-lt"/>
          <a:ea typeface="+mn-ea"/>
          <a:cs typeface="+mn-cs"/>
        </a:defRPr>
      </a:lvl3pPr>
      <a:lvl4pPr marL="1369677" algn="l" defTabSz="913117" rtl="0" eaLnBrk="1" latinLnBrk="0" hangingPunct="1">
        <a:defRPr sz="1800" kern="1200">
          <a:solidFill>
            <a:schemeClr val="tx1"/>
          </a:solidFill>
          <a:latin typeface="+mn-lt"/>
          <a:ea typeface="+mn-ea"/>
          <a:cs typeface="+mn-cs"/>
        </a:defRPr>
      </a:lvl4pPr>
      <a:lvl5pPr marL="1826235" algn="l" defTabSz="913117" rtl="0" eaLnBrk="1" latinLnBrk="0" hangingPunct="1">
        <a:defRPr sz="1800" kern="1200">
          <a:solidFill>
            <a:schemeClr val="tx1"/>
          </a:solidFill>
          <a:latin typeface="+mn-lt"/>
          <a:ea typeface="+mn-ea"/>
          <a:cs typeface="+mn-cs"/>
        </a:defRPr>
      </a:lvl5pPr>
      <a:lvl6pPr marL="2282796" algn="l" defTabSz="913117" rtl="0" eaLnBrk="1" latinLnBrk="0" hangingPunct="1">
        <a:defRPr sz="1800" kern="1200">
          <a:solidFill>
            <a:schemeClr val="tx1"/>
          </a:solidFill>
          <a:latin typeface="+mn-lt"/>
          <a:ea typeface="+mn-ea"/>
          <a:cs typeface="+mn-cs"/>
        </a:defRPr>
      </a:lvl6pPr>
      <a:lvl7pPr marL="2739352" algn="l" defTabSz="913117" rtl="0" eaLnBrk="1" latinLnBrk="0" hangingPunct="1">
        <a:defRPr sz="1800" kern="1200">
          <a:solidFill>
            <a:schemeClr val="tx1"/>
          </a:solidFill>
          <a:latin typeface="+mn-lt"/>
          <a:ea typeface="+mn-ea"/>
          <a:cs typeface="+mn-cs"/>
        </a:defRPr>
      </a:lvl7pPr>
      <a:lvl8pPr marL="3195913" algn="l" defTabSz="913117" rtl="0" eaLnBrk="1" latinLnBrk="0" hangingPunct="1">
        <a:defRPr sz="1800" kern="1200">
          <a:solidFill>
            <a:schemeClr val="tx1"/>
          </a:solidFill>
          <a:latin typeface="+mn-lt"/>
          <a:ea typeface="+mn-ea"/>
          <a:cs typeface="+mn-cs"/>
        </a:defRPr>
      </a:lvl8pPr>
      <a:lvl9pPr marL="3652470" algn="l" defTabSz="9131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9.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9.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0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9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8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2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slideLayout" Target="../slideLayouts/slideLayout115.xml"/><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oleObject" Target="../embeddings/oleObject2.bin"/><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8.jpeg"/><Relationship Id="rId9"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18.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g"/><Relationship Id="rId2" Type="http://schemas.openxmlformats.org/officeDocument/2006/relationships/notesSlide" Target="../notesSlides/notesSlide15.xml"/><Relationship Id="rId1" Type="http://schemas.openxmlformats.org/officeDocument/2006/relationships/slideLayout" Target="../slideLayouts/slideLayout109.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5.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09.xml"/><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gif"/><Relationship Id="rId1" Type="http://schemas.openxmlformats.org/officeDocument/2006/relationships/slideLayout" Target="../slideLayouts/slideLayout29.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png"/><Relationship Id="rId9" Type="http://schemas.openxmlformats.org/officeDocument/2006/relationships/image" Target="../media/image1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0.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0.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4.xml"/><Relationship Id="rId5" Type="http://schemas.openxmlformats.org/officeDocument/2006/relationships/image" Target="../media/image35.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39.jpe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3098775"/>
          </a:xfrm>
        </p:spPr>
        <p:txBody>
          <a:bodyPr>
            <a:normAutofit fontScale="90000"/>
          </a:bodyPr>
          <a:lstStyle/>
          <a:p>
            <a:r>
              <a:rPr lang="en-ZA" dirty="0"/>
              <a:t>The Aaron Klug Centre for Imaging and Analysis</a:t>
            </a:r>
            <a:br>
              <a:rPr lang="en-ZA" dirty="0"/>
            </a:br>
            <a:r>
              <a:rPr lang="en-ZA" dirty="0">
                <a:solidFill>
                  <a:schemeClr val="tx2">
                    <a:lumMod val="60000"/>
                    <a:lumOff val="40000"/>
                  </a:schemeClr>
                </a:solidFill>
              </a:rPr>
              <a:t>The need for feeder infrastructure</a:t>
            </a:r>
            <a:br>
              <a:rPr lang="en-ZA" dirty="0">
                <a:solidFill>
                  <a:schemeClr val="tx2">
                    <a:lumMod val="60000"/>
                    <a:lumOff val="40000"/>
                  </a:schemeClr>
                </a:solidFill>
              </a:rPr>
            </a:br>
            <a:endParaRPr lang="en-ZA" dirty="0">
              <a:solidFill>
                <a:schemeClr val="tx2">
                  <a:lumMod val="60000"/>
                  <a:lumOff val="40000"/>
                </a:schemeClr>
              </a:solidFill>
            </a:endParaRPr>
          </a:p>
        </p:txBody>
      </p:sp>
      <p:sp>
        <p:nvSpPr>
          <p:cNvPr id="3" name="Subtitle 2"/>
          <p:cNvSpPr>
            <a:spLocks noGrp="1"/>
          </p:cNvSpPr>
          <p:nvPr>
            <p:ph type="subTitle" idx="1"/>
          </p:nvPr>
        </p:nvSpPr>
        <p:spPr>
          <a:xfrm>
            <a:off x="1371599" y="5229200"/>
            <a:ext cx="6400800" cy="1752600"/>
          </a:xfrm>
        </p:spPr>
        <p:txBody>
          <a:bodyPr/>
          <a:lstStyle/>
          <a:p>
            <a:r>
              <a:rPr lang="en-ZA" dirty="0">
                <a:solidFill>
                  <a:schemeClr val="tx1"/>
                </a:solidFill>
              </a:rPr>
              <a:t>Trevor Sewell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593" y="548680"/>
            <a:ext cx="1420813" cy="143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590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304800"/>
            <a:ext cx="9144000" cy="647700"/>
          </a:xfrm>
          <a:prstGeom prst="rect">
            <a:avLst/>
          </a:prstGeom>
          <a:noFill/>
          <a:ln w="9525">
            <a:noFill/>
            <a:miter lim="800000"/>
            <a:headEnd/>
            <a:tailEnd/>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itchFamily="66" charset="0"/>
                <a:ea typeface="+mn-ea"/>
                <a:cs typeface="+mn-cs"/>
              </a:rPr>
              <a:t>The European Synchrotron Radiation Facility (ESRF)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itchFamily="66" charset="0"/>
                <a:ea typeface="+mn-ea"/>
                <a:cs typeface="+mn-cs"/>
              </a:rPr>
              <a:t>at Grenoble in France</a:t>
            </a:r>
          </a:p>
        </p:txBody>
      </p:sp>
      <p:pic>
        <p:nvPicPr>
          <p:cNvPr id="1026" name="Picture 2" descr="C:\102_PANA\Grenoble showing ESRF.JPG"/>
          <p:cNvPicPr>
            <a:picLocks noChangeAspect="1" noChangeArrowheads="1"/>
          </p:cNvPicPr>
          <p:nvPr/>
        </p:nvPicPr>
        <p:blipFill>
          <a:blip r:embed="rId3" cstate="print"/>
          <a:srcRect/>
          <a:stretch>
            <a:fillRect/>
          </a:stretch>
        </p:blipFill>
        <p:spPr bwMode="auto">
          <a:xfrm>
            <a:off x="1143000" y="1066800"/>
            <a:ext cx="7152640" cy="5364480"/>
          </a:xfrm>
          <a:prstGeom prst="rect">
            <a:avLst/>
          </a:prstGeom>
          <a:noFill/>
        </p:spPr>
      </p:pic>
    </p:spTree>
    <p:extLst>
      <p:ext uri="{BB962C8B-B14F-4D97-AF65-F5344CB8AC3E}">
        <p14:creationId xmlns:p14="http://schemas.microsoft.com/office/powerpoint/2010/main" val="627862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73855"/>
            <a:ext cx="4139952" cy="31049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346" y="303159"/>
            <a:ext cx="4100880" cy="30756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1346" y="3717031"/>
            <a:ext cx="4100880" cy="307566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4" y="3721358"/>
            <a:ext cx="4055708" cy="304178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816" y="2411210"/>
            <a:ext cx="3096346" cy="1935217"/>
          </a:xfrm>
          <a:prstGeom prst="rect">
            <a:avLst/>
          </a:prstGeom>
        </p:spPr>
      </p:pic>
    </p:spTree>
    <p:extLst>
      <p:ext uri="{BB962C8B-B14F-4D97-AF65-F5344CB8AC3E}">
        <p14:creationId xmlns:p14="http://schemas.microsoft.com/office/powerpoint/2010/main" val="3946771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Put the crystal in the beam</a:t>
            </a:r>
          </a:p>
        </p:txBody>
      </p:sp>
      <p:pic>
        <p:nvPicPr>
          <p:cNvPr id="11268" name="Picture 4" descr="embl_BM14_03_ppt"/>
          <p:cNvPicPr>
            <a:picLocks noChangeAspect="1" noChangeArrowheads="1"/>
          </p:cNvPicPr>
          <p:nvPr/>
        </p:nvPicPr>
        <p:blipFill>
          <a:blip r:embed="rId2" cstate="print"/>
          <a:srcRect/>
          <a:stretch>
            <a:fillRect/>
          </a:stretch>
        </p:blipFill>
        <p:spPr bwMode="auto">
          <a:xfrm>
            <a:off x="250825" y="2852738"/>
            <a:ext cx="5688013" cy="3770312"/>
          </a:xfrm>
          <a:prstGeom prst="rect">
            <a:avLst/>
          </a:prstGeom>
          <a:noFill/>
        </p:spPr>
      </p:pic>
      <p:pic>
        <p:nvPicPr>
          <p:cNvPr id="11269" name="Picture 5" descr="spine-graphic"/>
          <p:cNvPicPr>
            <a:picLocks noChangeAspect="1" noChangeArrowheads="1"/>
          </p:cNvPicPr>
          <p:nvPr/>
        </p:nvPicPr>
        <p:blipFill>
          <a:blip r:embed="rId3" cstate="print"/>
          <a:srcRect/>
          <a:stretch>
            <a:fillRect/>
          </a:stretch>
        </p:blipFill>
        <p:spPr bwMode="auto">
          <a:xfrm>
            <a:off x="5219700" y="1341438"/>
            <a:ext cx="3924300" cy="3232150"/>
          </a:xfrm>
          <a:prstGeom prst="rect">
            <a:avLst/>
          </a:prstGeom>
          <a:noFill/>
        </p:spPr>
      </p:pic>
      <p:cxnSp>
        <p:nvCxnSpPr>
          <p:cNvPr id="3" name="Straight Arrow Connector 2"/>
          <p:cNvCxnSpPr/>
          <p:nvPr/>
        </p:nvCxnSpPr>
        <p:spPr>
          <a:xfrm flipH="1">
            <a:off x="1979712" y="1341438"/>
            <a:ext cx="864096" cy="309567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337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a:noFill/>
          <a:ln/>
        </p:spPr>
        <p:txBody>
          <a:bodyPr/>
          <a:lstStyle/>
          <a:p>
            <a:r>
              <a:rPr lang="en-US" dirty="0"/>
              <a:t>Usually a robot does it for you!</a:t>
            </a:r>
          </a:p>
        </p:txBody>
      </p:sp>
      <p:pic>
        <p:nvPicPr>
          <p:cNvPr id="12294" name="Picture 6" descr="Main1"/>
          <p:cNvPicPr>
            <a:picLocks noChangeAspect="1" noChangeArrowheads="1"/>
          </p:cNvPicPr>
          <p:nvPr/>
        </p:nvPicPr>
        <p:blipFill>
          <a:blip r:embed="rId2" cstate="print"/>
          <a:srcRect/>
          <a:stretch>
            <a:fillRect/>
          </a:stretch>
        </p:blipFill>
        <p:spPr bwMode="auto">
          <a:xfrm>
            <a:off x="3708400" y="1341438"/>
            <a:ext cx="5002213" cy="3282950"/>
          </a:xfrm>
          <a:prstGeom prst="rect">
            <a:avLst/>
          </a:prstGeom>
          <a:noFill/>
        </p:spPr>
      </p:pic>
      <p:pic>
        <p:nvPicPr>
          <p:cNvPr id="12293" name="Picture 5" descr="xray"/>
          <p:cNvPicPr>
            <a:picLocks noChangeAspect="1" noChangeArrowheads="1"/>
          </p:cNvPicPr>
          <p:nvPr/>
        </p:nvPicPr>
        <p:blipFill>
          <a:blip r:embed="rId3" cstate="print"/>
          <a:srcRect/>
          <a:stretch>
            <a:fillRect/>
          </a:stretch>
        </p:blipFill>
        <p:spPr bwMode="auto">
          <a:xfrm>
            <a:off x="6019800" y="3810000"/>
            <a:ext cx="2895600" cy="2852738"/>
          </a:xfrm>
          <a:prstGeom prst="rect">
            <a:avLst/>
          </a:prstGeom>
          <a:noFill/>
          <a:ln w="28575">
            <a:solidFill>
              <a:srgbClr val="3399FF"/>
            </a:solidFill>
            <a:miter lim="800000"/>
            <a:headEnd/>
            <a:tailEnd/>
          </a:ln>
        </p:spPr>
      </p:pic>
      <p:pic>
        <p:nvPicPr>
          <p:cNvPr id="12295" name="Picture 7" descr="SC-cutaway-label"/>
          <p:cNvPicPr>
            <a:picLocks noChangeAspect="1" noChangeArrowheads="1"/>
          </p:cNvPicPr>
          <p:nvPr/>
        </p:nvPicPr>
        <p:blipFill>
          <a:blip r:embed="rId4" cstate="print"/>
          <a:srcRect/>
          <a:stretch>
            <a:fillRect/>
          </a:stretch>
        </p:blipFill>
        <p:spPr bwMode="auto">
          <a:xfrm>
            <a:off x="395288" y="3284538"/>
            <a:ext cx="3382962" cy="2619375"/>
          </a:xfrm>
          <a:prstGeom prst="rect">
            <a:avLst/>
          </a:prstGeom>
          <a:noFill/>
        </p:spPr>
      </p:pic>
    </p:spTree>
    <p:extLst>
      <p:ext uri="{BB962C8B-B14F-4D97-AF65-F5344CB8AC3E}">
        <p14:creationId xmlns:p14="http://schemas.microsoft.com/office/powerpoint/2010/main" val="4774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ox(in)">
                                      <p:cBhvr>
                                        <p:cTn id="7"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0768"/>
            <a:ext cx="7604639" cy="50548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051720" y="492641"/>
            <a:ext cx="55420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a:ea typeface="+mn-ea"/>
                <a:cs typeface="+mn-cs"/>
              </a:rPr>
              <a:t>One can often see the results almost immediately!</a:t>
            </a:r>
          </a:p>
        </p:txBody>
      </p:sp>
    </p:spTree>
    <p:extLst>
      <p:ext uri="{BB962C8B-B14F-4D97-AF65-F5344CB8AC3E}">
        <p14:creationId xmlns:p14="http://schemas.microsoft.com/office/powerpoint/2010/main" val="624441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activesite3.png"/>
          <p:cNvPicPr>
            <a:picLocks noChangeAspect="1" noChangeArrowheads="1"/>
          </p:cNvPicPr>
          <p:nvPr/>
        </p:nvPicPr>
        <p:blipFill>
          <a:blip r:embed="rId2" cstate="print"/>
          <a:srcRect/>
          <a:stretch>
            <a:fillRect/>
          </a:stretch>
        </p:blipFill>
        <p:spPr bwMode="auto">
          <a:xfrm>
            <a:off x="228600" y="1295400"/>
            <a:ext cx="8446154" cy="4648200"/>
          </a:xfrm>
          <a:prstGeom prst="rect">
            <a:avLst/>
          </a:prstGeom>
          <a:noFill/>
        </p:spPr>
      </p:pic>
      <p:sp>
        <p:nvSpPr>
          <p:cNvPr id="3" name="TextBox 2"/>
          <p:cNvSpPr txBox="1"/>
          <p:nvPr/>
        </p:nvSpPr>
        <p:spPr>
          <a:xfrm>
            <a:off x="762000" y="304800"/>
            <a:ext cx="7848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green contour map is the actual result of the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“sticks” connect non-hydrogen atoms.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this 1.6 Å resolution map, atom locations are accurate to better than 0.1 Å </a:t>
            </a:r>
          </a:p>
        </p:txBody>
      </p:sp>
    </p:spTree>
    <p:extLst>
      <p:ext uri="{BB962C8B-B14F-4D97-AF65-F5344CB8AC3E}">
        <p14:creationId xmlns:p14="http://schemas.microsoft.com/office/powerpoint/2010/main" val="4022269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06437"/>
          </a:xfrm>
        </p:spPr>
        <p:txBody>
          <a:bodyPr>
            <a:noAutofit/>
          </a:bodyPr>
          <a:lstStyle/>
          <a:p>
            <a:r>
              <a:rPr lang="en-US" sz="2400" dirty="0"/>
              <a:t>The output of a crystallographic experiment needs to be deposited in a public database called the Protein Data Bank</a:t>
            </a:r>
          </a:p>
        </p:txBody>
      </p:sp>
      <p:sp>
        <p:nvSpPr>
          <p:cNvPr id="10243" name="Rectangle 3"/>
          <p:cNvSpPr>
            <a:spLocks noGrp="1" noChangeArrowheads="1"/>
          </p:cNvSpPr>
          <p:nvPr>
            <p:ph type="body" idx="1"/>
          </p:nvPr>
        </p:nvSpPr>
        <p:spPr>
          <a:xfrm>
            <a:off x="539750" y="1125538"/>
            <a:ext cx="3748849" cy="965200"/>
          </a:xfrm>
        </p:spPr>
        <p:txBody>
          <a:bodyPr>
            <a:normAutofit fontScale="62500" lnSpcReduction="20000"/>
          </a:bodyPr>
          <a:lstStyle/>
          <a:p>
            <a:pPr>
              <a:lnSpc>
                <a:spcPct val="90000"/>
              </a:lnSpc>
            </a:pPr>
            <a:r>
              <a:rPr lang="en-US" sz="2800" dirty="0"/>
              <a:t>The intensities of diffraction spots</a:t>
            </a:r>
          </a:p>
          <a:p>
            <a:pPr>
              <a:lnSpc>
                <a:spcPct val="90000"/>
              </a:lnSpc>
            </a:pPr>
            <a:r>
              <a:rPr lang="en-US" sz="2800" dirty="0"/>
              <a:t>Three dimensional co-ordinates of the atoms</a:t>
            </a:r>
          </a:p>
        </p:txBody>
      </p:sp>
      <p:pic>
        <p:nvPicPr>
          <p:cNvPr id="10244" name="Picture 4"/>
          <p:cNvPicPr>
            <a:picLocks noChangeAspect="1" noChangeArrowheads="1"/>
          </p:cNvPicPr>
          <p:nvPr/>
        </p:nvPicPr>
        <p:blipFill>
          <a:blip r:embed="rId3" cstate="print"/>
          <a:srcRect/>
          <a:stretch>
            <a:fillRect/>
          </a:stretch>
        </p:blipFill>
        <p:spPr bwMode="auto">
          <a:xfrm>
            <a:off x="251520" y="2564904"/>
            <a:ext cx="4037079" cy="3027809"/>
          </a:xfrm>
          <a:prstGeom prst="rect">
            <a:avLst/>
          </a:prstGeom>
          <a:noFill/>
          <a:ln w="9525">
            <a:noFill/>
            <a:miter lim="800000"/>
            <a:headEnd/>
            <a:tailEnd/>
          </a:ln>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1189" y="1054472"/>
            <a:ext cx="3024336" cy="6048672"/>
          </a:xfrm>
          <a:prstGeom prst="rect">
            <a:avLst/>
          </a:prstGeom>
        </p:spPr>
      </p:pic>
      <p:cxnSp>
        <p:nvCxnSpPr>
          <p:cNvPr id="4" name="Straight Arrow Connector 3"/>
          <p:cNvCxnSpPr/>
          <p:nvPr/>
        </p:nvCxnSpPr>
        <p:spPr>
          <a:xfrm flipH="1">
            <a:off x="5724128" y="5877272"/>
            <a:ext cx="360040"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0800000" flipV="1">
            <a:off x="6193951" y="5602193"/>
            <a:ext cx="2520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a:ea typeface="+mn-ea"/>
                <a:cs typeface="+mn-cs"/>
              </a:rPr>
              <a:t>First structure deposited,  1976</a:t>
            </a:r>
          </a:p>
        </p:txBody>
      </p:sp>
      <p:cxnSp>
        <p:nvCxnSpPr>
          <p:cNvPr id="10" name="Straight Arrow Connector 9"/>
          <p:cNvCxnSpPr/>
          <p:nvPr/>
        </p:nvCxnSpPr>
        <p:spPr>
          <a:xfrm flipH="1">
            <a:off x="5724128" y="5301208"/>
            <a:ext cx="360040"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70287" y="5101153"/>
            <a:ext cx="22666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a:ea typeface="+mn-ea"/>
                <a:cs typeface="+mn-cs"/>
              </a:rPr>
              <a:t>57 structures by </a:t>
            </a:r>
            <a:r>
              <a:rPr kumimoji="0" lang="en-ZA" sz="2000" b="0" i="0" u="none" strike="noStrike" kern="1200" cap="none" spc="0" normalizeH="0" baseline="0" noProof="0" dirty="0">
                <a:ln>
                  <a:noFill/>
                </a:ln>
                <a:solidFill>
                  <a:prstClr val="black"/>
                </a:solidFill>
                <a:effectLst/>
                <a:uLnTx/>
                <a:uFillTx/>
                <a:latin typeface="Calibri"/>
                <a:ea typeface="+mn-ea"/>
                <a:cs typeface="+mn-cs"/>
              </a:rPr>
              <a:t>1981</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rot="16200000">
            <a:off x="4429287" y="3946167"/>
            <a:ext cx="8990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3200" b="0" i="0" u="none" strike="noStrike" kern="1200" cap="none" spc="0" normalizeH="0" baseline="0" noProof="0" dirty="0">
                <a:ln>
                  <a:noFill/>
                </a:ln>
                <a:solidFill>
                  <a:prstClr val="black"/>
                </a:solidFill>
                <a:effectLst/>
                <a:uLnTx/>
                <a:uFillTx/>
                <a:latin typeface="Calibri"/>
                <a:ea typeface="+mn-ea"/>
                <a:cs typeface="+mn-cs"/>
              </a:rPr>
              <a:t>Year</a:t>
            </a:r>
          </a:p>
        </p:txBody>
      </p:sp>
      <p:cxnSp>
        <p:nvCxnSpPr>
          <p:cNvPr id="13" name="Straight Arrow Connector 12"/>
          <p:cNvCxnSpPr/>
          <p:nvPr/>
        </p:nvCxnSpPr>
        <p:spPr>
          <a:xfrm flipV="1">
            <a:off x="7956376" y="1772816"/>
            <a:ext cx="0" cy="57606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06290" y="2564904"/>
            <a:ext cx="19519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a:ea typeface="+mn-ea"/>
                <a:cs typeface="+mn-cs"/>
              </a:rPr>
              <a:t>141,842 at present</a:t>
            </a:r>
          </a:p>
        </p:txBody>
      </p:sp>
    </p:spTree>
    <p:extLst>
      <p:ext uri="{BB962C8B-B14F-4D97-AF65-F5344CB8AC3E}">
        <p14:creationId xmlns:p14="http://schemas.microsoft.com/office/powerpoint/2010/main" val="823383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en-ZA" dirty="0"/>
              <a:t>Structural biology … pipeline</a:t>
            </a:r>
          </a:p>
        </p:txBody>
      </p:sp>
      <p:sp>
        <p:nvSpPr>
          <p:cNvPr id="4" name="Rectangle 1"/>
          <p:cNvSpPr>
            <a:spLocks noGrp="1" noChangeArrowheads="1"/>
          </p:cNvSpPr>
          <p:nvPr>
            <p:ph idx="1"/>
          </p:nvPr>
        </p:nvSpPr>
        <p:spPr bwMode="auto">
          <a:xfrm>
            <a:off x="521411" y="1659285"/>
            <a:ext cx="82296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ZA" altLang="en-US" sz="2800" dirty="0"/>
              <a:t>1.		Sample selection</a:t>
            </a:r>
          </a:p>
          <a:p>
            <a:pPr eaLnBrk="1" hangingPunct="1">
              <a:spcBef>
                <a:spcPct val="0"/>
              </a:spcBef>
              <a:buFontTx/>
              <a:buNone/>
            </a:pPr>
            <a:r>
              <a:rPr lang="en-ZA" altLang="en-US" sz="2800" dirty="0"/>
              <a:t>2.		Soluble expression</a:t>
            </a:r>
          </a:p>
          <a:p>
            <a:pPr eaLnBrk="1" hangingPunct="1">
              <a:spcBef>
                <a:spcPct val="0"/>
              </a:spcBef>
              <a:buFontTx/>
              <a:buNone/>
            </a:pPr>
            <a:r>
              <a:rPr lang="en-ZA" altLang="en-US" sz="2800" dirty="0"/>
              <a:t>3.		Purification</a:t>
            </a:r>
          </a:p>
          <a:p>
            <a:pPr eaLnBrk="1" hangingPunct="1">
              <a:spcBef>
                <a:spcPct val="0"/>
              </a:spcBef>
              <a:buFontTx/>
              <a:buNone/>
            </a:pPr>
            <a:r>
              <a:rPr lang="en-ZA" altLang="en-US" sz="2800" dirty="0"/>
              <a:t>4.		(Crystallization)</a:t>
            </a:r>
          </a:p>
          <a:p>
            <a:pPr eaLnBrk="1" hangingPunct="1">
              <a:spcBef>
                <a:spcPct val="0"/>
              </a:spcBef>
              <a:buFontTx/>
              <a:buNone/>
            </a:pPr>
            <a:r>
              <a:rPr lang="en-ZA" altLang="en-US" sz="2800" dirty="0"/>
              <a:t>5.		Data collection</a:t>
            </a:r>
          </a:p>
          <a:p>
            <a:pPr eaLnBrk="1" hangingPunct="1">
              <a:spcBef>
                <a:spcPct val="0"/>
              </a:spcBef>
              <a:buFontTx/>
              <a:buNone/>
            </a:pPr>
            <a:r>
              <a:rPr lang="en-ZA" altLang="en-US" sz="2800" dirty="0"/>
              <a:t>6.		Data processing</a:t>
            </a:r>
          </a:p>
          <a:p>
            <a:pPr eaLnBrk="1" hangingPunct="1">
              <a:spcBef>
                <a:spcPct val="0"/>
              </a:spcBef>
              <a:buFontTx/>
              <a:buNone/>
            </a:pPr>
            <a:r>
              <a:rPr lang="en-ZA" altLang="en-US" sz="2800" dirty="0"/>
              <a:t>7.		Interpretation</a:t>
            </a:r>
          </a:p>
          <a:p>
            <a:pPr eaLnBrk="1" hangingPunct="1">
              <a:spcBef>
                <a:spcPct val="0"/>
              </a:spcBef>
              <a:buFontTx/>
              <a:buNone/>
            </a:pPr>
            <a:r>
              <a:rPr lang="en-ZA" altLang="en-US" sz="2800" dirty="0"/>
              <a:t>8.		Publication</a:t>
            </a:r>
          </a:p>
        </p:txBody>
      </p:sp>
      <p:pic>
        <p:nvPicPr>
          <p:cNvPr id="5" name="Picture 15" descr="Figure1-2-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40768"/>
            <a:ext cx="3931816" cy="125192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2"/>
          <p:cNvPicPr>
            <a:picLocks noChangeAspect="1" noChangeArrowheads="1"/>
          </p:cNvPicPr>
          <p:nvPr/>
        </p:nvPicPr>
        <p:blipFill rotWithShape="1">
          <a:blip r:embed="rId4">
            <a:extLst>
              <a:ext uri="{28A0092B-C50C-407E-A947-70E740481C1C}">
                <a14:useLocalDpi xmlns:a14="http://schemas.microsoft.com/office/drawing/2010/main" val="0"/>
              </a:ext>
            </a:extLst>
          </a:blip>
          <a:srcRect l="71105" t="22154" r="13126" b="22330"/>
          <a:stretch/>
        </p:blipFill>
        <p:spPr bwMode="auto">
          <a:xfrm>
            <a:off x="5652120" y="3006860"/>
            <a:ext cx="647080" cy="1485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52452"/>
          <a:stretch/>
        </p:blipFill>
        <p:spPr bwMode="auto">
          <a:xfrm>
            <a:off x="7032277" y="2924944"/>
            <a:ext cx="1512515" cy="1649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 name="Straight Arrow Connector 9"/>
          <p:cNvCxnSpPr/>
          <p:nvPr/>
        </p:nvCxnSpPr>
        <p:spPr>
          <a:xfrm>
            <a:off x="6012160" y="2592696"/>
            <a:ext cx="0" cy="3322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392900" y="3749810"/>
            <a:ext cx="36103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788534" y="4725144"/>
            <a:ext cx="180516"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8787" y="5107980"/>
            <a:ext cx="1660525" cy="172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2" descr="density_evaluation_red_active_site_b-shee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4943146"/>
            <a:ext cx="1788207" cy="1749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17" name="Straight Arrow Connector 16"/>
          <p:cNvCxnSpPr/>
          <p:nvPr/>
        </p:nvCxnSpPr>
        <p:spPr>
          <a:xfrm flipH="1">
            <a:off x="6392900" y="5971580"/>
            <a:ext cx="45473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598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D:\IUCr Bloemfontein\IMG_4719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845622"/>
            <a:ext cx="3580904" cy="2870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5" name="Picture 4" descr="D:\IUCr Bloemfontein\_MG_64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681849"/>
            <a:ext cx="3580904" cy="2872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5" descr="D:\IUCr Bloemfontein\IMG_4726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8806" y="681849"/>
            <a:ext cx="3582377" cy="2872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7" name="Picture 6" descr="D:\IUCr Bloemfontein\IMG_4736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8806" y="3845622"/>
            <a:ext cx="3582377" cy="2870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8" name="TextBox 1"/>
          <p:cNvSpPr txBox="1">
            <a:spLocks noChangeArrowheads="1"/>
          </p:cNvSpPr>
          <p:nvPr/>
        </p:nvSpPr>
        <p:spPr bwMode="auto">
          <a:xfrm>
            <a:off x="1644052" y="3218369"/>
            <a:ext cx="192971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srgbClr val="FF0000"/>
                </a:solidFill>
                <a:effectLst/>
                <a:uLnTx/>
                <a:uFillTx/>
                <a:latin typeface="Calibri" pitchFamily="34" charset="0"/>
                <a:cs typeface="Arial" pitchFamily="34" charset="0"/>
              </a:rPr>
              <a:t>Chromatography</a:t>
            </a:r>
          </a:p>
        </p:txBody>
      </p:sp>
      <p:sp>
        <p:nvSpPr>
          <p:cNvPr id="95239" name="TextBox 2"/>
          <p:cNvSpPr txBox="1">
            <a:spLocks noChangeArrowheads="1"/>
          </p:cNvSpPr>
          <p:nvPr/>
        </p:nvSpPr>
        <p:spPr bwMode="auto">
          <a:xfrm>
            <a:off x="6133127" y="3149992"/>
            <a:ext cx="147622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srgbClr val="FF0000"/>
                </a:solidFill>
                <a:effectLst/>
                <a:uLnTx/>
                <a:uFillTx/>
                <a:latin typeface="Calibri" pitchFamily="34" charset="0"/>
                <a:cs typeface="Arial" pitchFamily="34" charset="0"/>
              </a:rPr>
              <a:t>Crystal trials</a:t>
            </a:r>
          </a:p>
        </p:txBody>
      </p:sp>
      <p:sp>
        <p:nvSpPr>
          <p:cNvPr id="95240" name="TextBox 3"/>
          <p:cNvSpPr txBox="1">
            <a:spLocks noChangeArrowheads="1"/>
          </p:cNvSpPr>
          <p:nvPr/>
        </p:nvSpPr>
        <p:spPr bwMode="auto">
          <a:xfrm>
            <a:off x="1942654" y="6372617"/>
            <a:ext cx="101134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srgbClr val="FF0000"/>
                </a:solidFill>
                <a:effectLst/>
                <a:uLnTx/>
                <a:uFillTx/>
                <a:latin typeface="Calibri" pitchFamily="34" charset="0"/>
                <a:cs typeface="Arial" pitchFamily="34" charset="0"/>
              </a:rPr>
              <a:t>Crystals</a:t>
            </a:r>
          </a:p>
        </p:txBody>
      </p:sp>
      <p:sp>
        <p:nvSpPr>
          <p:cNvPr id="95241" name="TextBox 4"/>
          <p:cNvSpPr txBox="1">
            <a:spLocks noChangeArrowheads="1"/>
          </p:cNvSpPr>
          <p:nvPr/>
        </p:nvSpPr>
        <p:spPr bwMode="auto">
          <a:xfrm>
            <a:off x="5928378" y="6372617"/>
            <a:ext cx="173996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srgbClr val="FF0000"/>
                </a:solidFill>
                <a:effectLst/>
                <a:uLnTx/>
                <a:uFillTx/>
                <a:latin typeface="Calibri" pitchFamily="34" charset="0"/>
                <a:cs typeface="Arial" pitchFamily="34" charset="0"/>
              </a:rPr>
              <a:t>Data collection</a:t>
            </a:r>
          </a:p>
        </p:txBody>
      </p:sp>
    </p:spTree>
    <p:extLst>
      <p:ext uri="{BB962C8B-B14F-4D97-AF65-F5344CB8AC3E}">
        <p14:creationId xmlns:p14="http://schemas.microsoft.com/office/powerpoint/2010/main" val="41652620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CA75D-5C79-4D93-A335-8EB851FE9B93}"/>
              </a:ext>
            </a:extLst>
          </p:cNvPr>
          <p:cNvPicPr>
            <a:picLocks noChangeAspect="1"/>
          </p:cNvPicPr>
          <p:nvPr/>
        </p:nvPicPr>
        <p:blipFill>
          <a:blip r:embed="rId2"/>
          <a:stretch>
            <a:fillRect/>
          </a:stretch>
        </p:blipFill>
        <p:spPr>
          <a:xfrm>
            <a:off x="5796136" y="1556792"/>
            <a:ext cx="2923653" cy="4221088"/>
          </a:xfrm>
          <a:prstGeom prst="rect">
            <a:avLst/>
          </a:prstGeom>
        </p:spPr>
      </p:pic>
      <p:sp>
        <p:nvSpPr>
          <p:cNvPr id="5" name="TextBox 4">
            <a:extLst>
              <a:ext uri="{FF2B5EF4-FFF2-40B4-BE49-F238E27FC236}">
                <a16:creationId xmlns:a16="http://schemas.microsoft.com/office/drawing/2014/main" id="{C7B420E6-798F-4C26-885F-3B8E9E431EB2}"/>
              </a:ext>
            </a:extLst>
          </p:cNvPr>
          <p:cNvSpPr txBox="1"/>
          <p:nvPr/>
        </p:nvSpPr>
        <p:spPr>
          <a:xfrm>
            <a:off x="793554" y="332656"/>
            <a:ext cx="70572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0" i="0" u="none" strike="noStrike" kern="1200" cap="none" spc="0" normalizeH="0" baseline="0" noProof="0" dirty="0">
                <a:ln>
                  <a:noFill/>
                </a:ln>
                <a:solidFill>
                  <a:prstClr val="black"/>
                </a:solidFill>
                <a:effectLst/>
                <a:uLnTx/>
                <a:uFillTx/>
                <a:latin typeface="Calibri"/>
                <a:ea typeface="+mn-ea"/>
                <a:cs typeface="+mn-cs"/>
              </a:rPr>
              <a:t>Shipping crystals to a synchrotron is non trivial!</a:t>
            </a:r>
          </a:p>
        </p:txBody>
      </p:sp>
      <p:sp>
        <p:nvSpPr>
          <p:cNvPr id="6" name="TextBox 5">
            <a:extLst>
              <a:ext uri="{FF2B5EF4-FFF2-40B4-BE49-F238E27FC236}">
                <a16:creationId xmlns:a16="http://schemas.microsoft.com/office/drawing/2014/main" id="{FAA73767-C559-4464-948E-BF59E624CC12}"/>
              </a:ext>
            </a:extLst>
          </p:cNvPr>
          <p:cNvSpPr txBox="1"/>
          <p:nvPr/>
        </p:nvSpPr>
        <p:spPr>
          <a:xfrm>
            <a:off x="683568" y="1196752"/>
            <a:ext cx="4896544"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a:ea typeface="+mn-ea"/>
                <a:cs typeface="+mn-cs"/>
              </a:rPr>
              <a:t>Problems: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Access to carousels/mounting pins/shipping containers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Customs documentation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Shipping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a:ea typeface="+mn-ea"/>
                <a:cs typeface="+mn-cs"/>
              </a:rPr>
              <a:t>A lot goes wrong: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Shipment detained in customs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Shipment damaged in transit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Shipment delayed for various reasons – doesn’t reach synchrotron in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Arbitrary decisions by shipping company, airline loading officers, customs officials</a:t>
            </a:r>
          </a:p>
        </p:txBody>
      </p:sp>
    </p:spTree>
    <p:extLst>
      <p:ext uri="{BB962C8B-B14F-4D97-AF65-F5344CB8AC3E}">
        <p14:creationId xmlns:p14="http://schemas.microsoft.com/office/powerpoint/2010/main" val="3016618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131547"/>
            <a:ext cx="2684156" cy="328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757292"/>
            <a:ext cx="2595760" cy="3837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9094" name="TextBox 1"/>
          <p:cNvSpPr txBox="1">
            <a:spLocks noChangeArrowheads="1"/>
          </p:cNvSpPr>
          <p:nvPr/>
        </p:nvSpPr>
        <p:spPr bwMode="auto">
          <a:xfrm>
            <a:off x="1308220" y="5457031"/>
            <a:ext cx="18669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dirty="0">
                <a:solidFill>
                  <a:srgbClr val="000000"/>
                </a:solidFill>
              </a:rPr>
              <a:t>Portrait by Jeff </a:t>
            </a:r>
            <a:r>
              <a:rPr lang="en-US" altLang="en-US" sz="1200" dirty="0" err="1">
                <a:solidFill>
                  <a:srgbClr val="000000"/>
                </a:solidFill>
              </a:rPr>
              <a:t>Stultiens</a:t>
            </a:r>
            <a:r>
              <a:rPr lang="en-US" altLang="en-US" sz="1200" dirty="0">
                <a:solidFill>
                  <a:srgbClr val="000000"/>
                </a:solidFill>
              </a:rPr>
              <a:t> RP</a:t>
            </a:r>
          </a:p>
        </p:txBody>
      </p:sp>
      <p:sp>
        <p:nvSpPr>
          <p:cNvPr id="9" name="TextBox 4"/>
          <p:cNvSpPr txBox="1">
            <a:spLocks noChangeArrowheads="1"/>
          </p:cNvSpPr>
          <p:nvPr/>
        </p:nvSpPr>
        <p:spPr bwMode="auto">
          <a:xfrm>
            <a:off x="3923928" y="2176931"/>
            <a:ext cx="1944216" cy="258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0" tIns="45692" rIns="91380" bIns="45692">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ZA" altLang="en-US" sz="1800" b="1" dirty="0">
                <a:solidFill>
                  <a:srgbClr val="000000"/>
                </a:solidFill>
              </a:rPr>
              <a:t>Sir Aaron Klug </a:t>
            </a:r>
            <a:r>
              <a:rPr lang="en-ZA" altLang="en-US" sz="1800" dirty="0">
                <a:solidFill>
                  <a:srgbClr val="000000"/>
                </a:solidFill>
              </a:rPr>
              <a:t>(Nobel Prize in Chemistry  1982) introduced the idea of making three dimensional images from electron micrographs</a:t>
            </a:r>
          </a:p>
        </p:txBody>
      </p:sp>
      <p:sp>
        <p:nvSpPr>
          <p:cNvPr id="10" name="TextBox 5"/>
          <p:cNvSpPr txBox="1">
            <a:spLocks noChangeArrowheads="1"/>
          </p:cNvSpPr>
          <p:nvPr/>
        </p:nvSpPr>
        <p:spPr bwMode="auto">
          <a:xfrm>
            <a:off x="444907" y="5733256"/>
            <a:ext cx="8471222" cy="95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0" tIns="45692" rIns="91380" bIns="45692">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ZA" altLang="en-US" sz="1400" dirty="0">
                <a:solidFill>
                  <a:srgbClr val="000000"/>
                </a:solidFill>
              </a:rPr>
              <a:t>Klug was a student of RW James in Cape Town  (Professor of Physics and VC) – one of two Nobel laureates trained by James – the other was Allan Cormack who used some of Klug’s ideas to make three dimensional images from two dimensional medical X-rays. His contributions include: The principles of virus structure, the structure of the nucleosome, the structure of </a:t>
            </a:r>
            <a:r>
              <a:rPr lang="en-ZA" altLang="en-US" sz="1400" dirty="0" err="1">
                <a:solidFill>
                  <a:srgbClr val="000000"/>
                </a:solidFill>
              </a:rPr>
              <a:t>tRNA</a:t>
            </a:r>
            <a:r>
              <a:rPr lang="en-ZA" altLang="en-US" sz="1400" dirty="0">
                <a:solidFill>
                  <a:srgbClr val="000000"/>
                </a:solidFill>
              </a:rPr>
              <a:t> and the structure and mechanism of zinc fingers among others.</a:t>
            </a:r>
          </a:p>
        </p:txBody>
      </p:sp>
      <p:sp>
        <p:nvSpPr>
          <p:cNvPr id="2" name="TextBox 1"/>
          <p:cNvSpPr txBox="1"/>
          <p:nvPr/>
        </p:nvSpPr>
        <p:spPr>
          <a:xfrm>
            <a:off x="3074950" y="372367"/>
            <a:ext cx="2037417" cy="369332"/>
          </a:xfrm>
          <a:prstGeom prst="rect">
            <a:avLst/>
          </a:prstGeom>
          <a:noFill/>
        </p:spPr>
        <p:txBody>
          <a:bodyPr wrap="none" rtlCol="0">
            <a:spAutoFit/>
          </a:bodyPr>
          <a:lstStyle/>
          <a:p>
            <a:r>
              <a:rPr lang="en-ZA" dirty="0"/>
              <a:t>Name of the Centre</a:t>
            </a:r>
          </a:p>
        </p:txBody>
      </p:sp>
      <p:sp>
        <p:nvSpPr>
          <p:cNvPr id="3" name="TextBox 2"/>
          <p:cNvSpPr txBox="1"/>
          <p:nvPr/>
        </p:nvSpPr>
        <p:spPr>
          <a:xfrm>
            <a:off x="1300727" y="939053"/>
            <a:ext cx="6633354" cy="461665"/>
          </a:xfrm>
          <a:prstGeom prst="rect">
            <a:avLst/>
          </a:prstGeom>
          <a:noFill/>
        </p:spPr>
        <p:txBody>
          <a:bodyPr wrap="none" rtlCol="0">
            <a:spAutoFit/>
          </a:bodyPr>
          <a:lstStyle/>
          <a:p>
            <a:r>
              <a:rPr lang="en-ZA" sz="2400" b="1" dirty="0">
                <a:solidFill>
                  <a:srgbClr val="FF0000"/>
                </a:solidFill>
              </a:rPr>
              <a:t>Aaron Klug Centre for Imaging and Analysis</a:t>
            </a:r>
          </a:p>
        </p:txBody>
      </p:sp>
    </p:spTree>
    <p:extLst>
      <p:ext uri="{BB962C8B-B14F-4D97-AF65-F5344CB8AC3E}">
        <p14:creationId xmlns:p14="http://schemas.microsoft.com/office/powerpoint/2010/main" val="3582203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104_PANA\P1040095.JPG"/>
          <p:cNvPicPr>
            <a:picLocks noChangeAspect="1" noChangeArrowheads="1"/>
          </p:cNvPicPr>
          <p:nvPr/>
        </p:nvPicPr>
        <p:blipFill>
          <a:blip r:embed="rId2" cstate="print"/>
          <a:srcRect/>
          <a:stretch>
            <a:fillRect/>
          </a:stretch>
        </p:blipFill>
        <p:spPr bwMode="auto">
          <a:xfrm>
            <a:off x="4674961" y="1880727"/>
            <a:ext cx="3714750" cy="4953000"/>
          </a:xfrm>
          <a:prstGeom prst="rect">
            <a:avLst/>
          </a:prstGeom>
          <a:noFill/>
        </p:spPr>
      </p:pic>
      <p:sp>
        <p:nvSpPr>
          <p:cNvPr id="5" name="TextBox 4"/>
          <p:cNvSpPr txBox="1"/>
          <p:nvPr/>
        </p:nvSpPr>
        <p:spPr>
          <a:xfrm>
            <a:off x="567951" y="101941"/>
            <a:ext cx="8153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Calibri"/>
                <a:ea typeface="+mn-ea"/>
                <a:cs typeface="+mn-cs"/>
              </a:rPr>
              <a:t>Cryo</a:t>
            </a:r>
            <a:r>
              <a:rPr kumimoji="0" lang="en-US" sz="2800" b="0" i="0" u="none" strike="noStrike" kern="1200" cap="none" spc="0" normalizeH="0" baseline="0" noProof="0" dirty="0">
                <a:ln>
                  <a:noFill/>
                </a:ln>
                <a:solidFill>
                  <a:srgbClr val="FFFF00"/>
                </a:solidFill>
                <a:effectLst/>
                <a:uLnTx/>
                <a:uFillTx/>
                <a:latin typeface="Calibri"/>
                <a:ea typeface="+mn-ea"/>
                <a:cs typeface="+mn-cs"/>
              </a:rPr>
              <a:t> Electron Microscopy is the fastest developing method for determining macromolecular structure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915502"/>
            <a:ext cx="3672408" cy="4896545"/>
          </a:xfrm>
          <a:prstGeom prst="rect">
            <a:avLst/>
          </a:prstGeom>
        </p:spPr>
      </p:pic>
      <p:sp>
        <p:nvSpPr>
          <p:cNvPr id="3" name="TextBox 2"/>
          <p:cNvSpPr txBox="1"/>
          <p:nvPr/>
        </p:nvSpPr>
        <p:spPr>
          <a:xfrm>
            <a:off x="970958" y="992172"/>
            <a:ext cx="749011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00"/>
                </a:solidFill>
                <a:effectLst/>
                <a:uLnTx/>
                <a:uFillTx/>
                <a:latin typeface="Calibri"/>
                <a:ea typeface="+mn-ea"/>
                <a:cs typeface="+mn-cs"/>
              </a:rPr>
              <a:t>Richard Henderson of the MRC LMB enabled UCT to get </a:t>
            </a:r>
            <a:r>
              <a:rPr lang="en-ZA" dirty="0">
                <a:solidFill>
                  <a:srgbClr val="FFFF00"/>
                </a:solidFill>
                <a:latin typeface="Calibri"/>
              </a:rPr>
              <a:t>an </a:t>
            </a:r>
            <a:r>
              <a:rPr kumimoji="0" lang="en-ZA" sz="1800" b="0" i="0" u="none" strike="noStrike" kern="1200" cap="none" spc="0" normalizeH="0" baseline="0" noProof="0" dirty="0">
                <a:ln>
                  <a:noFill/>
                </a:ln>
                <a:solidFill>
                  <a:srgbClr val="FFFF00"/>
                </a:solidFill>
                <a:effectLst/>
                <a:uLnTx/>
                <a:uFillTx/>
                <a:latin typeface="Calibri"/>
                <a:ea typeface="+mn-ea"/>
                <a:cs typeface="+mn-cs"/>
              </a:rPr>
              <a:t>instrument when they upgraded. We have added a direct electron detector to this platform – but it’s primary use is sample validation</a:t>
            </a:r>
          </a:p>
        </p:txBody>
      </p:sp>
    </p:spTree>
    <p:extLst>
      <p:ext uri="{BB962C8B-B14F-4D97-AF65-F5344CB8AC3E}">
        <p14:creationId xmlns:p14="http://schemas.microsoft.com/office/powerpoint/2010/main" val="68467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370140" y="897474"/>
            <a:ext cx="244827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11" tIns="45657" rIns="91311" bIns="45657" rtlCol="0" anchor="ctr"/>
          <a:lstStyle/>
          <a:p>
            <a:pPr marL="0" marR="0" lvl="0" indent="0" algn="ctr" defTabSz="913117"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3357411" y="2960948"/>
            <a:ext cx="244827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11" tIns="45657" rIns="91311" bIns="45657" rtlCol="0" anchor="ctr"/>
          <a:lstStyle/>
          <a:p>
            <a:pPr marL="0" marR="0" lvl="0" indent="0" algn="ctr" defTabSz="913117"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3406932" y="5227691"/>
            <a:ext cx="244827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11" tIns="45657" rIns="91311" bIns="45657" rtlCol="0" anchor="ctr"/>
          <a:lstStyle/>
          <a:p>
            <a:pPr marL="0" marR="0" lvl="0" indent="0" algn="ctr" defTabSz="913117"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noChangeArrowheads="1"/>
          </p:cNvPicPr>
          <p:nvPr/>
        </p:nvPicPr>
        <p:blipFill rotWithShape="1">
          <a:blip r:embed="rId2" cstate="print"/>
          <a:srcRect t="13022"/>
          <a:stretch/>
        </p:blipFill>
        <p:spPr bwMode="auto">
          <a:xfrm>
            <a:off x="755576" y="424216"/>
            <a:ext cx="2311653" cy="1564626"/>
          </a:xfrm>
          <a:prstGeom prst="rect">
            <a:avLst/>
          </a:prstGeom>
          <a:noFill/>
          <a:ln>
            <a:solidFill>
              <a:schemeClr val="tx1"/>
            </a:solidFill>
          </a:ln>
        </p:spPr>
      </p:pic>
      <p:pic>
        <p:nvPicPr>
          <p:cNvPr id="8" name="Picture 1" descr="G:\Users\Andani\Pictures\gelq86r5232.jpg"/>
          <p:cNvPicPr>
            <a:picLocks noChangeAspect="1" noChangeArrowheads="1"/>
          </p:cNvPicPr>
          <p:nvPr/>
        </p:nvPicPr>
        <p:blipFill>
          <a:blip r:embed="rId3" cstate="print"/>
          <a:srcRect l="14706" t="10638" r="20588" b="10638"/>
          <a:stretch>
            <a:fillRect/>
          </a:stretch>
        </p:blipFill>
        <p:spPr bwMode="auto">
          <a:xfrm>
            <a:off x="6061366" y="260649"/>
            <a:ext cx="1070389" cy="1800200"/>
          </a:xfrm>
          <a:prstGeom prst="rect">
            <a:avLst/>
          </a:prstGeom>
          <a:noFill/>
        </p:spPr>
      </p:pic>
      <p:pic>
        <p:nvPicPr>
          <p:cNvPr id="9" name="Picture 2" descr="http://www.fei.com/uploadedImages/FEISite/Pages/Products/Specialty_Products/Falcon(1)/Models/Vitrobot-Mark-IV_left_001_465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8" y="2171594"/>
            <a:ext cx="2016294" cy="20162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user\Downloads\patent-cryo-2016.jpg"/>
          <p:cNvPicPr>
            <a:picLocks noChangeAspect="1" noChangeArrowheads="1"/>
          </p:cNvPicPr>
          <p:nvPr/>
        </p:nvPicPr>
        <p:blipFill>
          <a:blip r:embed="rId5" cstate="print"/>
          <a:srcRect/>
          <a:stretch>
            <a:fillRect/>
          </a:stretch>
        </p:blipFill>
        <p:spPr bwMode="auto">
          <a:xfrm>
            <a:off x="2123539" y="3190153"/>
            <a:ext cx="976276" cy="864095"/>
          </a:xfrm>
          <a:prstGeom prst="rect">
            <a:avLst/>
          </a:prstGeom>
          <a:noFill/>
        </p:spPr>
      </p:pic>
      <p:sp>
        <p:nvSpPr>
          <p:cNvPr id="11" name="TextBox 10"/>
          <p:cNvSpPr txBox="1"/>
          <p:nvPr/>
        </p:nvSpPr>
        <p:spPr>
          <a:xfrm>
            <a:off x="2018939" y="2719961"/>
            <a:ext cx="1076523" cy="430887"/>
          </a:xfrm>
          <a:prstGeom prst="rect">
            <a:avLst/>
          </a:prstGeom>
          <a:noFill/>
        </p:spPr>
        <p:txBody>
          <a:bodyPr wrap="square" lIns="91311" tIns="45657" rIns="91311" bIns="45657" rtlCol="0">
            <a:spAutoFit/>
          </a:bodyPr>
          <a:lstStyle/>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Calibri"/>
                <a:ea typeface="+mn-ea"/>
                <a:cs typeface="+mn-cs"/>
              </a:rPr>
              <a:t>Liquid ethane</a:t>
            </a:r>
          </a:p>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Calibri"/>
                <a:ea typeface="+mn-ea"/>
                <a:cs typeface="+mn-cs"/>
              </a:rPr>
              <a:t>-188 °C </a:t>
            </a:r>
          </a:p>
        </p:txBody>
      </p:sp>
      <p:sp>
        <p:nvSpPr>
          <p:cNvPr id="12" name="TextBox 11"/>
          <p:cNvSpPr txBox="1"/>
          <p:nvPr/>
        </p:nvSpPr>
        <p:spPr>
          <a:xfrm>
            <a:off x="367227" y="5230948"/>
            <a:ext cx="964413" cy="646204"/>
          </a:xfrm>
          <a:prstGeom prst="rect">
            <a:avLst/>
          </a:prstGeom>
          <a:noFill/>
        </p:spPr>
        <p:txBody>
          <a:bodyPr wrap="square" lIns="91311" tIns="45657" rIns="91311" bIns="45657" rtlCol="0">
            <a:spAutoFit/>
          </a:bodyPr>
          <a:lstStyle/>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Calibri"/>
                <a:ea typeface="+mn-ea"/>
                <a:cs typeface="+mn-cs"/>
              </a:rPr>
              <a:t>FEI Titan </a:t>
            </a:r>
            <a:r>
              <a:rPr kumimoji="0" lang="en-ZA" sz="1200" b="0" i="0" u="none" strike="noStrike" kern="1200" cap="none" spc="0" normalizeH="0" baseline="0" noProof="0" dirty="0" err="1">
                <a:ln>
                  <a:noFill/>
                </a:ln>
                <a:solidFill>
                  <a:prstClr val="black"/>
                </a:solidFill>
                <a:effectLst/>
                <a:uLnTx/>
                <a:uFillTx/>
                <a:latin typeface="Calibri"/>
                <a:ea typeface="+mn-ea"/>
                <a:cs typeface="+mn-cs"/>
              </a:rPr>
              <a:t>Krios</a:t>
            </a:r>
            <a:r>
              <a:rPr kumimoji="0" lang="en-ZA" sz="1200" b="0" i="0" u="none" strike="noStrike" kern="1200" cap="none" spc="0" normalizeH="0" baseline="0" noProof="0" dirty="0">
                <a:ln>
                  <a:noFill/>
                </a:ln>
                <a:solidFill>
                  <a:prstClr val="black"/>
                </a:solidFill>
                <a:effectLst/>
                <a:uLnTx/>
                <a:uFillTx/>
                <a:latin typeface="Calibri"/>
                <a:ea typeface="+mn-ea"/>
                <a:cs typeface="+mn-cs"/>
              </a:rPr>
              <a:t> microscope</a:t>
            </a:r>
          </a:p>
        </p:txBody>
      </p:sp>
      <p:pic>
        <p:nvPicPr>
          <p:cNvPr id="13"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1365" y="2510698"/>
            <a:ext cx="1683571" cy="1683571"/>
          </a:xfrm>
          <a:prstGeom prst="rect">
            <a:avLst/>
          </a:prstGeom>
        </p:spPr>
      </p:pic>
      <p:pic>
        <p:nvPicPr>
          <p:cNvPr id="14"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89611" y="5018576"/>
            <a:ext cx="2218165" cy="1246006"/>
          </a:xfrm>
          <a:prstGeom prst="rect">
            <a:avLst/>
          </a:prstGeom>
        </p:spPr>
      </p:pic>
      <p:sp>
        <p:nvSpPr>
          <p:cNvPr id="15" name="TextBox 14"/>
          <p:cNvSpPr txBox="1"/>
          <p:nvPr/>
        </p:nvSpPr>
        <p:spPr>
          <a:xfrm>
            <a:off x="3617814" y="1036844"/>
            <a:ext cx="2200598" cy="369332"/>
          </a:xfrm>
          <a:prstGeom prst="rect">
            <a:avLst/>
          </a:prstGeom>
          <a:noFill/>
        </p:spPr>
        <p:txBody>
          <a:bodyPr wrap="square" lIns="91311" tIns="45657" rIns="91311" bIns="45657" rtlCol="0">
            <a:spAutoFit/>
          </a:bodyPr>
          <a:lstStyle/>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a:ea typeface="+mn-ea"/>
                <a:cs typeface="+mn-cs"/>
              </a:rPr>
              <a:t>Protein Purification</a:t>
            </a:r>
          </a:p>
        </p:txBody>
      </p:sp>
      <p:sp>
        <p:nvSpPr>
          <p:cNvPr id="16" name="TextBox 15"/>
          <p:cNvSpPr txBox="1"/>
          <p:nvPr/>
        </p:nvSpPr>
        <p:spPr>
          <a:xfrm>
            <a:off x="3491880" y="3078431"/>
            <a:ext cx="2637125" cy="369332"/>
          </a:xfrm>
          <a:prstGeom prst="rect">
            <a:avLst/>
          </a:prstGeom>
          <a:noFill/>
        </p:spPr>
        <p:txBody>
          <a:bodyPr wrap="square" lIns="91311" tIns="45657" rIns="91311" bIns="45657" rtlCol="0">
            <a:spAutoFit/>
          </a:bodyPr>
          <a:lstStyle/>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err="1">
                <a:ln>
                  <a:noFill/>
                </a:ln>
                <a:solidFill>
                  <a:prstClr val="black"/>
                </a:solidFill>
                <a:effectLst/>
                <a:uLnTx/>
                <a:uFillTx/>
                <a:latin typeface="Calibri"/>
                <a:ea typeface="+mn-ea"/>
                <a:cs typeface="+mn-cs"/>
              </a:rPr>
              <a:t>Cryo</a:t>
            </a:r>
            <a:r>
              <a:rPr kumimoji="0" lang="en-ZA" sz="1800" b="0" i="0" u="none" strike="noStrike" kern="1200" cap="none" spc="0" normalizeH="0" baseline="0" noProof="0" dirty="0">
                <a:ln>
                  <a:noFill/>
                </a:ln>
                <a:solidFill>
                  <a:prstClr val="black"/>
                </a:solidFill>
                <a:effectLst/>
                <a:uLnTx/>
                <a:uFillTx/>
                <a:latin typeface="Calibri"/>
                <a:ea typeface="+mn-ea"/>
                <a:cs typeface="+mn-cs"/>
              </a:rPr>
              <a:t> grids preparation</a:t>
            </a:r>
          </a:p>
        </p:txBody>
      </p:sp>
      <p:sp>
        <p:nvSpPr>
          <p:cNvPr id="17" name="TextBox 16"/>
          <p:cNvSpPr txBox="1"/>
          <p:nvPr/>
        </p:nvSpPr>
        <p:spPr>
          <a:xfrm>
            <a:off x="3835596" y="5367061"/>
            <a:ext cx="1672509" cy="369332"/>
          </a:xfrm>
          <a:prstGeom prst="rect">
            <a:avLst/>
          </a:prstGeom>
          <a:noFill/>
        </p:spPr>
        <p:txBody>
          <a:bodyPr wrap="square" lIns="91311" tIns="45657" rIns="91311" bIns="45657" rtlCol="0">
            <a:spAutoFit/>
          </a:bodyPr>
          <a:lstStyle/>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a:ea typeface="+mn-ea"/>
                <a:cs typeface="+mn-cs"/>
              </a:rPr>
              <a:t>Data collection</a:t>
            </a:r>
          </a:p>
        </p:txBody>
      </p:sp>
      <p:sp>
        <p:nvSpPr>
          <p:cNvPr id="18" name="TextBox 17"/>
          <p:cNvSpPr txBox="1"/>
          <p:nvPr/>
        </p:nvSpPr>
        <p:spPr>
          <a:xfrm>
            <a:off x="268322" y="2924944"/>
            <a:ext cx="775286" cy="276999"/>
          </a:xfrm>
          <a:prstGeom prst="rect">
            <a:avLst/>
          </a:prstGeom>
          <a:noFill/>
        </p:spPr>
        <p:txBody>
          <a:bodyPr wrap="square" lIns="91311" tIns="45657" rIns="91311" bIns="45657" rtlCol="0">
            <a:spAutoFit/>
          </a:bodyPr>
          <a:lstStyle/>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err="1">
                <a:ln>
                  <a:noFill/>
                </a:ln>
                <a:solidFill>
                  <a:prstClr val="black"/>
                </a:solidFill>
                <a:effectLst/>
                <a:uLnTx/>
                <a:uFillTx/>
                <a:latin typeface="Calibri"/>
                <a:ea typeface="+mn-ea"/>
                <a:cs typeface="+mn-cs"/>
              </a:rPr>
              <a:t>Vitrobot</a:t>
            </a: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3682" y="4980648"/>
            <a:ext cx="1731250" cy="168706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759180" y="5017844"/>
            <a:ext cx="1349335" cy="646204"/>
          </a:xfrm>
          <a:prstGeom prst="rect">
            <a:avLst/>
          </a:prstGeom>
          <a:noFill/>
        </p:spPr>
        <p:txBody>
          <a:bodyPr wrap="square" lIns="91311" tIns="45657" rIns="91311" bIns="45657" rtlCol="0">
            <a:spAutoFit/>
          </a:bodyPr>
          <a:lstStyle/>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Calibri"/>
                <a:ea typeface="+mn-ea"/>
                <a:cs typeface="+mn-cs"/>
              </a:rPr>
              <a:t>Images collected at a magnification of 165 000 X</a:t>
            </a:r>
          </a:p>
        </p:txBody>
      </p:sp>
      <p:sp>
        <p:nvSpPr>
          <p:cNvPr id="21" name="Down Arrow 20"/>
          <p:cNvSpPr/>
          <p:nvPr/>
        </p:nvSpPr>
        <p:spPr>
          <a:xfrm>
            <a:off x="4305730" y="1828427"/>
            <a:ext cx="360040" cy="72008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lIns="91311" tIns="45657" rIns="91311" bIns="45657" rtlCol="0" anchor="ctr"/>
          <a:lstStyle/>
          <a:p>
            <a:pPr marL="0" marR="0" lvl="0" indent="0" algn="ctr" defTabSz="913117"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Down Arrow 21"/>
          <p:cNvSpPr/>
          <p:nvPr/>
        </p:nvSpPr>
        <p:spPr>
          <a:xfrm>
            <a:off x="4398386" y="4077886"/>
            <a:ext cx="360040" cy="72008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lIns="91311" tIns="45657" rIns="91311" bIns="45657" rtlCol="0" anchor="ctr"/>
          <a:lstStyle/>
          <a:p>
            <a:pPr marL="0" marR="0" lvl="0" indent="0" algn="ctr" defTabSz="913117"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883613" y="74418"/>
            <a:ext cx="2248239" cy="276999"/>
          </a:xfrm>
          <a:prstGeom prst="rect">
            <a:avLst/>
          </a:prstGeom>
          <a:noFill/>
        </p:spPr>
        <p:txBody>
          <a:bodyPr wrap="square" lIns="91311" tIns="45657" rIns="91311" bIns="45657" rtlCol="0">
            <a:spAutoFit/>
          </a:bodyPr>
          <a:lstStyle/>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Calibri"/>
                <a:ea typeface="+mn-ea"/>
                <a:cs typeface="+mn-cs"/>
              </a:rPr>
              <a:t>Gel filtration chromatography</a:t>
            </a:r>
          </a:p>
        </p:txBody>
      </p:sp>
      <p:sp>
        <p:nvSpPr>
          <p:cNvPr id="24" name="TextBox 23"/>
          <p:cNvSpPr txBox="1"/>
          <p:nvPr/>
        </p:nvSpPr>
        <p:spPr>
          <a:xfrm>
            <a:off x="6217806" y="44628"/>
            <a:ext cx="1162506" cy="276999"/>
          </a:xfrm>
          <a:prstGeom prst="rect">
            <a:avLst/>
          </a:prstGeom>
          <a:noFill/>
        </p:spPr>
        <p:txBody>
          <a:bodyPr wrap="square" lIns="91311" tIns="45657" rIns="91311" bIns="45657" rtlCol="0">
            <a:spAutoFit/>
          </a:bodyPr>
          <a:lstStyle/>
          <a:p>
            <a:pPr marL="0" marR="0" lvl="0" indent="0" algn="l" defTabSz="913117"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Calibri"/>
                <a:ea typeface="+mn-ea"/>
                <a:cs typeface="+mn-cs"/>
              </a:rPr>
              <a:t>SDS PAGE gel</a:t>
            </a:r>
          </a:p>
        </p:txBody>
      </p:sp>
    </p:spTree>
    <p:extLst>
      <p:ext uri="{BB962C8B-B14F-4D97-AF65-F5344CB8AC3E}">
        <p14:creationId xmlns:p14="http://schemas.microsoft.com/office/powerpoint/2010/main" val="3518033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79387DE-D95F-AE41-80E5-E8BC29CF7EAE}"/>
                  </a:ext>
                </a:extLst>
              </p:cNvPr>
              <p:cNvSpPr/>
              <p:nvPr/>
            </p:nvSpPr>
            <p:spPr>
              <a:xfrm>
                <a:off x="755576" y="668314"/>
                <a:ext cx="4163191" cy="631455"/>
              </a:xfrm>
              <a:prstGeom prst="rect">
                <a:avLst/>
              </a:prstGeom>
            </p:spPr>
            <p:txBody>
              <a:bodyPr wrap="none">
                <a:spAutoFit/>
              </a:bodyPr>
              <a:lstStyle/>
              <a:p>
                <a:pPr algn="just" defTabSz="685800">
                  <a:lnSpc>
                    <a:spcPct val="150000"/>
                  </a:lnSpc>
                  <a:spcAft>
                    <a:spcPts val="600"/>
                  </a:spcAft>
                </a:pPr>
                <a14:m>
                  <m:oMathPara xmlns:m="http://schemas.openxmlformats.org/officeDocument/2006/math">
                    <m:oMathParaPr>
                      <m:jc m:val="centerGroup"/>
                    </m:oMathParaPr>
                    <m:oMath xmlns:m="http://schemas.openxmlformats.org/officeDocument/2006/math">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𝐺𝑙𝑢𝑡𝑎𝑚𝑎𝑡𝑒</m:t>
                      </m:r>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𝐴𝑇𝑃</m:t>
                      </m:r>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𝑁𝐻</m:t>
                          </m:r>
                        </m:e>
                        <m:sub>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box>
                        <m:boxPr>
                          <m:ctrlP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boxPr>
                        <m:e>
                          <m:box>
                            <m:boxPr>
                              <m:ctrlP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boxPr>
                            <m:e>
                              <m:groupChr>
                                <m:groupChrPr>
                                  <m:chr m:val="↔"/>
                                  <m:vertJc m:val="bot"/>
                                  <m:ctrlP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groupChrPr>
                                <m:e>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m:t>
                                      </m:r>
                                    </m:e>
                                    <m:sup>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groupChr>
                            </m:e>
                          </m:box>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𝐺𝑙𝑢𝑡𝑎𝑚𝑖𝑛𝑒</m:t>
                          </m:r>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𝐴𝐷𝑃</m:t>
                          </m:r>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𝑃</m:t>
                              </m:r>
                            </m:e>
                            <m:sub>
                              <m:r>
                                <a:rPr lang="en-ZA" sz="135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𝑖</m:t>
                              </m:r>
                            </m:sub>
                          </m:sSub>
                        </m:e>
                      </m:box>
                    </m:oMath>
                  </m:oMathPara>
                </a14:m>
                <a:endParaRPr lang="en-ZA"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779387DE-D95F-AE41-80E5-E8BC29CF7EAE}"/>
                  </a:ext>
                </a:extLst>
              </p:cNvPr>
              <p:cNvSpPr>
                <a:spLocks noRot="1" noChangeAspect="1" noMove="1" noResize="1" noEditPoints="1" noAdjustHandles="1" noChangeArrowheads="1" noChangeShapeType="1" noTextEdit="1"/>
              </p:cNvSpPr>
              <p:nvPr/>
            </p:nvSpPr>
            <p:spPr>
              <a:xfrm>
                <a:off x="755576" y="668314"/>
                <a:ext cx="4163191" cy="631455"/>
              </a:xfrm>
              <a:prstGeom prst="rect">
                <a:avLst/>
              </a:prstGeom>
              <a:blipFill>
                <a:blip r:embed="rId2"/>
                <a:stretch>
                  <a:fillRect/>
                </a:stretch>
              </a:blipFill>
            </p:spPr>
            <p:txBody>
              <a:bodyPr/>
              <a:lstStyle/>
              <a:p>
                <a:r>
                  <a:rPr lang="en-ZA">
                    <a:noFill/>
                  </a:rPr>
                  <a:t> </a:t>
                </a:r>
              </a:p>
            </p:txBody>
          </p:sp>
        </mc:Fallback>
      </mc:AlternateContent>
      <p:sp>
        <p:nvSpPr>
          <p:cNvPr id="3" name="Rectangle 2">
            <a:extLst>
              <a:ext uri="{FF2B5EF4-FFF2-40B4-BE49-F238E27FC236}">
                <a16:creationId xmlns:a16="http://schemas.microsoft.com/office/drawing/2014/main" id="{90270BAB-0BED-F040-BB1B-7A9CD09D2EA5}"/>
              </a:ext>
            </a:extLst>
          </p:cNvPr>
          <p:cNvSpPr/>
          <p:nvPr/>
        </p:nvSpPr>
        <p:spPr>
          <a:xfrm>
            <a:off x="1493290" y="176707"/>
            <a:ext cx="6457217" cy="400110"/>
          </a:xfrm>
          <a:prstGeom prst="rect">
            <a:avLst/>
          </a:prstGeom>
        </p:spPr>
        <p:txBody>
          <a:bodyPr wrap="none">
            <a:spAutoFit/>
          </a:bodyPr>
          <a:lstStyle/>
          <a:p>
            <a:pPr defTabSz="685800"/>
            <a:r>
              <a:rPr lang="en-ZA" sz="2000" b="1" i="1" dirty="0">
                <a:solidFill>
                  <a:prstClr val="black"/>
                </a:solidFill>
                <a:latin typeface="Century Schoolbook" panose="02040604050505020304"/>
              </a:rPr>
              <a:t>Plasmodium falciparum </a:t>
            </a:r>
            <a:r>
              <a:rPr lang="en-ZA" sz="2000" b="1" dirty="0">
                <a:solidFill>
                  <a:prstClr val="black"/>
                </a:solidFill>
                <a:latin typeface="Century Schoolbook" panose="02040604050505020304"/>
              </a:rPr>
              <a:t>Glutamine Synthetase</a:t>
            </a:r>
            <a:endParaRPr lang="en-US" sz="2000" dirty="0">
              <a:solidFill>
                <a:prstClr val="black"/>
              </a:solidFill>
              <a:latin typeface="Century Schoolbook" panose="02040604050505020304"/>
            </a:endParaRPr>
          </a:p>
        </p:txBody>
      </p:sp>
      <p:pic>
        <p:nvPicPr>
          <p:cNvPr id="5" name="Content Placeholder 3">
            <a:extLst>
              <a:ext uri="{FF2B5EF4-FFF2-40B4-BE49-F238E27FC236}">
                <a16:creationId xmlns:a16="http://schemas.microsoft.com/office/drawing/2014/main" id="{F0A5944D-CC70-F24F-8B95-6CBA75896DA7}"/>
              </a:ext>
            </a:extLst>
          </p:cNvPr>
          <p:cNvPicPr>
            <a:picLocks noChangeAspect="1"/>
          </p:cNvPicPr>
          <p:nvPr/>
        </p:nvPicPr>
        <p:blipFill>
          <a:blip r:embed="rId3"/>
          <a:stretch>
            <a:fillRect/>
          </a:stretch>
        </p:blipFill>
        <p:spPr>
          <a:xfrm>
            <a:off x="6472717" y="2603760"/>
            <a:ext cx="1853984" cy="1988820"/>
          </a:xfrm>
          <a:prstGeom prst="rect">
            <a:avLst/>
          </a:prstGeom>
        </p:spPr>
      </p:pic>
      <p:pic>
        <p:nvPicPr>
          <p:cNvPr id="6" name="Picture 5">
            <a:extLst>
              <a:ext uri="{FF2B5EF4-FFF2-40B4-BE49-F238E27FC236}">
                <a16:creationId xmlns:a16="http://schemas.microsoft.com/office/drawing/2014/main" id="{3BFCD9D2-F62F-0C46-AC21-37CB4F454082}"/>
              </a:ext>
            </a:extLst>
          </p:cNvPr>
          <p:cNvPicPr>
            <a:picLocks noChangeAspect="1"/>
          </p:cNvPicPr>
          <p:nvPr/>
        </p:nvPicPr>
        <p:blipFill rotWithShape="1">
          <a:blip r:embed="rId4"/>
          <a:srcRect l="2084" r="-1039"/>
          <a:stretch/>
        </p:blipFill>
        <p:spPr>
          <a:xfrm>
            <a:off x="6322632" y="4560570"/>
            <a:ext cx="1959548" cy="1440180"/>
          </a:xfrm>
          <a:prstGeom prst="rect">
            <a:avLst/>
          </a:prstGeom>
        </p:spPr>
      </p:pic>
      <p:sp>
        <p:nvSpPr>
          <p:cNvPr id="7" name="Oval 6">
            <a:extLst>
              <a:ext uri="{FF2B5EF4-FFF2-40B4-BE49-F238E27FC236}">
                <a16:creationId xmlns:a16="http://schemas.microsoft.com/office/drawing/2014/main" id="{FBC559D1-7957-574E-8F5B-73423274D762}"/>
              </a:ext>
            </a:extLst>
          </p:cNvPr>
          <p:cNvSpPr/>
          <p:nvPr/>
        </p:nvSpPr>
        <p:spPr>
          <a:xfrm>
            <a:off x="7447156" y="3075491"/>
            <a:ext cx="521840" cy="507707"/>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defTabSz="685800"/>
            <a:endParaRPr lang="en-US" sz="1350" dirty="0">
              <a:solidFill>
                <a:prstClr val="black"/>
              </a:solidFill>
              <a:latin typeface="Century Schoolbook" panose="02040604050505020304"/>
            </a:endParaRPr>
          </a:p>
        </p:txBody>
      </p:sp>
      <p:sp>
        <p:nvSpPr>
          <p:cNvPr id="8" name="TextBox 7">
            <a:extLst>
              <a:ext uri="{FF2B5EF4-FFF2-40B4-BE49-F238E27FC236}">
                <a16:creationId xmlns:a16="http://schemas.microsoft.com/office/drawing/2014/main" id="{B8340A04-CB15-8745-B7FB-2C05458DD30A}"/>
              </a:ext>
            </a:extLst>
          </p:cNvPr>
          <p:cNvSpPr txBox="1"/>
          <p:nvPr/>
        </p:nvSpPr>
        <p:spPr>
          <a:xfrm>
            <a:off x="8189359" y="3047742"/>
            <a:ext cx="954641" cy="507831"/>
          </a:xfrm>
          <a:prstGeom prst="rect">
            <a:avLst/>
          </a:prstGeom>
          <a:noFill/>
        </p:spPr>
        <p:txBody>
          <a:bodyPr wrap="square" rtlCol="0">
            <a:spAutoFit/>
          </a:bodyPr>
          <a:lstStyle/>
          <a:p>
            <a:pPr defTabSz="685800"/>
            <a:r>
              <a:rPr lang="en-US" sz="1350" dirty="0">
                <a:solidFill>
                  <a:prstClr val="black"/>
                </a:solidFill>
                <a:latin typeface="Century Schoolbook" panose="02040604050505020304"/>
              </a:rPr>
              <a:t>Binding pocket</a:t>
            </a:r>
          </a:p>
        </p:txBody>
      </p:sp>
      <p:sp>
        <p:nvSpPr>
          <p:cNvPr id="11" name="Arrow: Right 18">
            <a:extLst>
              <a:ext uri="{FF2B5EF4-FFF2-40B4-BE49-F238E27FC236}">
                <a16:creationId xmlns:a16="http://schemas.microsoft.com/office/drawing/2014/main" id="{BAFBE1DE-4227-AF46-80C1-0573893AD443}"/>
              </a:ext>
            </a:extLst>
          </p:cNvPr>
          <p:cNvSpPr/>
          <p:nvPr/>
        </p:nvSpPr>
        <p:spPr>
          <a:xfrm>
            <a:off x="5610283" y="4558640"/>
            <a:ext cx="390210" cy="200714"/>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Century Schoolbook" panose="02040604050505020304"/>
            </a:endParaRPr>
          </a:p>
        </p:txBody>
      </p:sp>
      <p:sp>
        <p:nvSpPr>
          <p:cNvPr id="15" name="TextBox 14">
            <a:extLst>
              <a:ext uri="{FF2B5EF4-FFF2-40B4-BE49-F238E27FC236}">
                <a16:creationId xmlns:a16="http://schemas.microsoft.com/office/drawing/2014/main" id="{F67B6EC9-0ACC-F341-AB49-5F8CC42B2CF3}"/>
              </a:ext>
            </a:extLst>
          </p:cNvPr>
          <p:cNvSpPr txBox="1"/>
          <p:nvPr/>
        </p:nvSpPr>
        <p:spPr>
          <a:xfrm>
            <a:off x="6777660" y="2173432"/>
            <a:ext cx="1467198" cy="507831"/>
          </a:xfrm>
          <a:prstGeom prst="rect">
            <a:avLst/>
          </a:prstGeom>
          <a:noFill/>
        </p:spPr>
        <p:txBody>
          <a:bodyPr wrap="square" rtlCol="0">
            <a:spAutoFit/>
          </a:bodyPr>
          <a:lstStyle/>
          <a:p>
            <a:pPr defTabSz="685800"/>
            <a:r>
              <a:rPr lang="en-US" sz="1350" dirty="0">
                <a:solidFill>
                  <a:prstClr val="black"/>
                </a:solidFill>
                <a:latin typeface="Century Schoolbook" panose="02040604050505020304"/>
              </a:rPr>
              <a:t>Refined final atomic model</a:t>
            </a:r>
          </a:p>
        </p:txBody>
      </p:sp>
      <p:pic>
        <p:nvPicPr>
          <p:cNvPr id="17" name="Picture 16">
            <a:extLst>
              <a:ext uri="{FF2B5EF4-FFF2-40B4-BE49-F238E27FC236}">
                <a16:creationId xmlns:a16="http://schemas.microsoft.com/office/drawing/2014/main" id="{43B03675-DB02-0F4F-81CF-83D75A406862}"/>
              </a:ext>
            </a:extLst>
          </p:cNvPr>
          <p:cNvPicPr>
            <a:picLocks noChangeAspect="1"/>
          </p:cNvPicPr>
          <p:nvPr/>
        </p:nvPicPr>
        <p:blipFill>
          <a:blip r:embed="rId5"/>
          <a:stretch>
            <a:fillRect/>
          </a:stretch>
        </p:blipFill>
        <p:spPr>
          <a:xfrm rot="16200000">
            <a:off x="3435640" y="3626476"/>
            <a:ext cx="1620000" cy="2552828"/>
          </a:xfrm>
          <a:prstGeom prst="rect">
            <a:avLst/>
          </a:prstGeom>
        </p:spPr>
      </p:pic>
      <p:pic>
        <p:nvPicPr>
          <p:cNvPr id="21" name="Picture 20" descr="A person smiling next to a body of water&#10;&#10;Description automatically generated">
            <a:extLst>
              <a:ext uri="{FF2B5EF4-FFF2-40B4-BE49-F238E27FC236}">
                <a16:creationId xmlns:a16="http://schemas.microsoft.com/office/drawing/2014/main" id="{B94FBB36-1415-3D41-822B-D60DE2CA97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4834" y="668314"/>
            <a:ext cx="1754257" cy="1315693"/>
          </a:xfrm>
          <a:prstGeom prst="rect">
            <a:avLst/>
          </a:prstGeom>
        </p:spPr>
      </p:pic>
      <p:sp>
        <p:nvSpPr>
          <p:cNvPr id="22" name="TextBox 21">
            <a:extLst>
              <a:ext uri="{FF2B5EF4-FFF2-40B4-BE49-F238E27FC236}">
                <a16:creationId xmlns:a16="http://schemas.microsoft.com/office/drawing/2014/main" id="{647BFEB2-AFFB-D447-8DF5-B283561FE6E9}"/>
              </a:ext>
            </a:extLst>
          </p:cNvPr>
          <p:cNvSpPr txBox="1"/>
          <p:nvPr/>
        </p:nvSpPr>
        <p:spPr>
          <a:xfrm>
            <a:off x="7390924" y="1181530"/>
            <a:ext cx="1293944" cy="507831"/>
          </a:xfrm>
          <a:prstGeom prst="rect">
            <a:avLst/>
          </a:prstGeom>
          <a:noFill/>
        </p:spPr>
        <p:txBody>
          <a:bodyPr wrap="none" rtlCol="0">
            <a:spAutoFit/>
          </a:bodyPr>
          <a:lstStyle/>
          <a:p>
            <a:pPr defTabSz="685800"/>
            <a:r>
              <a:rPr lang="en-US" sz="1350" dirty="0" err="1">
                <a:solidFill>
                  <a:prstClr val="black"/>
                </a:solidFill>
                <a:latin typeface="Century Schoolbook" panose="02040604050505020304"/>
              </a:rPr>
              <a:t>Sinalo</a:t>
            </a:r>
            <a:r>
              <a:rPr lang="en-US" sz="1350" dirty="0">
                <a:solidFill>
                  <a:prstClr val="black"/>
                </a:solidFill>
                <a:latin typeface="Century Schoolbook" panose="02040604050505020304"/>
              </a:rPr>
              <a:t> </a:t>
            </a:r>
            <a:r>
              <a:rPr lang="en-US" sz="1350" dirty="0" err="1">
                <a:solidFill>
                  <a:prstClr val="black"/>
                </a:solidFill>
                <a:latin typeface="Century Schoolbook" panose="02040604050505020304"/>
              </a:rPr>
              <a:t>Gqunu</a:t>
            </a:r>
            <a:endParaRPr lang="en-US" sz="1350" dirty="0">
              <a:solidFill>
                <a:prstClr val="black"/>
              </a:solidFill>
              <a:latin typeface="Century Schoolbook" panose="02040604050505020304"/>
            </a:endParaRPr>
          </a:p>
          <a:p>
            <a:pPr defTabSz="685800"/>
            <a:r>
              <a:rPr lang="en-US" sz="1350" dirty="0">
                <a:solidFill>
                  <a:prstClr val="black"/>
                </a:solidFill>
                <a:latin typeface="Century Schoolbook" panose="02040604050505020304"/>
              </a:rPr>
              <a:t>Trevor Sewell</a:t>
            </a:r>
          </a:p>
        </p:txBody>
      </p:sp>
      <p:sp>
        <p:nvSpPr>
          <p:cNvPr id="23" name="Arrow: Right 18">
            <a:extLst>
              <a:ext uri="{FF2B5EF4-FFF2-40B4-BE49-F238E27FC236}">
                <a16:creationId xmlns:a16="http://schemas.microsoft.com/office/drawing/2014/main" id="{0E3407ED-EA17-E946-8591-D50880798829}"/>
              </a:ext>
            </a:extLst>
          </p:cNvPr>
          <p:cNvSpPr/>
          <p:nvPr/>
        </p:nvSpPr>
        <p:spPr>
          <a:xfrm>
            <a:off x="2277920" y="4553377"/>
            <a:ext cx="390210" cy="200714"/>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Century Schoolbook" panose="02040604050505020304"/>
            </a:endParaRPr>
          </a:p>
        </p:txBody>
      </p:sp>
      <p:pic>
        <p:nvPicPr>
          <p:cNvPr id="24" name="Picture 23">
            <a:extLst>
              <a:ext uri="{FF2B5EF4-FFF2-40B4-BE49-F238E27FC236}">
                <a16:creationId xmlns:a16="http://schemas.microsoft.com/office/drawing/2014/main" id="{1A098332-2F03-AA4B-8627-34450693DEE7}"/>
              </a:ext>
            </a:extLst>
          </p:cNvPr>
          <p:cNvPicPr>
            <a:picLocks noChangeAspect="1"/>
          </p:cNvPicPr>
          <p:nvPr/>
        </p:nvPicPr>
        <p:blipFill rotWithShape="1">
          <a:blip r:embed="rId7"/>
          <a:srcRect b="4918"/>
          <a:stretch/>
        </p:blipFill>
        <p:spPr>
          <a:xfrm>
            <a:off x="440281" y="3995270"/>
            <a:ext cx="1728366" cy="1512945"/>
          </a:xfrm>
          <a:prstGeom prst="rect">
            <a:avLst/>
          </a:prstGeom>
        </p:spPr>
      </p:pic>
      <p:pic>
        <p:nvPicPr>
          <p:cNvPr id="25" name="Picture 24">
            <a:extLst>
              <a:ext uri="{FF2B5EF4-FFF2-40B4-BE49-F238E27FC236}">
                <a16:creationId xmlns:a16="http://schemas.microsoft.com/office/drawing/2014/main" id="{58DA2E53-62BE-C240-A966-3FBFDC048C2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4197" t="41612" r="16170" b="7311"/>
          <a:stretch/>
        </p:blipFill>
        <p:spPr>
          <a:xfrm>
            <a:off x="245738" y="2058451"/>
            <a:ext cx="1797446" cy="1742504"/>
          </a:xfrm>
          <a:prstGeom prst="rect">
            <a:avLst/>
          </a:prstGeom>
        </p:spPr>
      </p:pic>
      <p:pic>
        <p:nvPicPr>
          <p:cNvPr id="26" name="Picture 25">
            <a:extLst>
              <a:ext uri="{FF2B5EF4-FFF2-40B4-BE49-F238E27FC236}">
                <a16:creationId xmlns:a16="http://schemas.microsoft.com/office/drawing/2014/main" id="{689A9F14-364F-AE49-84F2-94AFA7F4388B}"/>
              </a:ext>
            </a:extLst>
          </p:cNvPr>
          <p:cNvPicPr>
            <a:picLocks noChangeAspect="1"/>
          </p:cNvPicPr>
          <p:nvPr/>
        </p:nvPicPr>
        <p:blipFill>
          <a:blip r:embed="rId9"/>
          <a:stretch>
            <a:fillRect/>
          </a:stretch>
        </p:blipFill>
        <p:spPr>
          <a:xfrm>
            <a:off x="3644341" y="2323526"/>
            <a:ext cx="2860135" cy="1798439"/>
          </a:xfrm>
          <a:prstGeom prst="rect">
            <a:avLst/>
          </a:prstGeom>
        </p:spPr>
      </p:pic>
      <p:sp>
        <p:nvSpPr>
          <p:cNvPr id="28" name="Rectangle 27">
            <a:extLst>
              <a:ext uri="{FF2B5EF4-FFF2-40B4-BE49-F238E27FC236}">
                <a16:creationId xmlns:a16="http://schemas.microsoft.com/office/drawing/2014/main" id="{B2C522BA-7F9E-B64B-AF58-EAC20963F9C4}"/>
              </a:ext>
            </a:extLst>
          </p:cNvPr>
          <p:cNvSpPr/>
          <p:nvPr/>
        </p:nvSpPr>
        <p:spPr>
          <a:xfrm>
            <a:off x="2071017" y="2500178"/>
            <a:ext cx="1367147" cy="3497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685800"/>
            <a:r>
              <a:rPr lang="en-US" sz="1350" dirty="0" err="1">
                <a:solidFill>
                  <a:prstClr val="black"/>
                </a:solidFill>
                <a:latin typeface="Century Schoolbook" panose="02040604050505020304"/>
              </a:rPr>
              <a:t>Relion</a:t>
            </a:r>
            <a:r>
              <a:rPr lang="en-US" sz="1350" dirty="0">
                <a:solidFill>
                  <a:prstClr val="black"/>
                </a:solidFill>
                <a:latin typeface="Century Schoolbook" panose="02040604050505020304"/>
              </a:rPr>
              <a:t> processing</a:t>
            </a:r>
          </a:p>
        </p:txBody>
      </p:sp>
      <p:sp>
        <p:nvSpPr>
          <p:cNvPr id="29" name="TextBox 28">
            <a:extLst>
              <a:ext uri="{FF2B5EF4-FFF2-40B4-BE49-F238E27FC236}">
                <a16:creationId xmlns:a16="http://schemas.microsoft.com/office/drawing/2014/main" id="{F69AE0B1-AE59-FE41-8813-8B378C18D61E}"/>
              </a:ext>
            </a:extLst>
          </p:cNvPr>
          <p:cNvSpPr txBox="1"/>
          <p:nvPr/>
        </p:nvSpPr>
        <p:spPr>
          <a:xfrm>
            <a:off x="405220" y="5470516"/>
            <a:ext cx="1798488" cy="507831"/>
          </a:xfrm>
          <a:prstGeom prst="rect">
            <a:avLst/>
          </a:prstGeom>
          <a:noFill/>
        </p:spPr>
        <p:txBody>
          <a:bodyPr wrap="square" rtlCol="0">
            <a:spAutoFit/>
          </a:bodyPr>
          <a:lstStyle/>
          <a:p>
            <a:pPr defTabSz="685800"/>
            <a:r>
              <a:rPr lang="en-US" sz="1350" dirty="0">
                <a:solidFill>
                  <a:prstClr val="black"/>
                </a:solidFill>
                <a:latin typeface="Century Schoolbook" panose="02040604050505020304"/>
              </a:rPr>
              <a:t>3.2 </a:t>
            </a:r>
            <a:r>
              <a:rPr lang="en-US" sz="1350" dirty="0" err="1">
                <a:solidFill>
                  <a:prstClr val="black"/>
                </a:solidFill>
                <a:latin typeface="Times New Roman" panose="02020603050405020304" pitchFamily="18" charset="0"/>
                <a:cs typeface="Times New Roman" panose="02020603050405020304" pitchFamily="18" charset="0"/>
              </a:rPr>
              <a:t>Å</a:t>
            </a:r>
            <a:r>
              <a:rPr lang="en-US" sz="1350" dirty="0">
                <a:solidFill>
                  <a:prstClr val="black"/>
                </a:solidFill>
                <a:latin typeface="Times New Roman" panose="02020603050405020304" pitchFamily="18" charset="0"/>
                <a:cs typeface="Times New Roman" panose="02020603050405020304" pitchFamily="18" charset="0"/>
              </a:rPr>
              <a:t> Resolution map!</a:t>
            </a:r>
            <a:endParaRPr lang="en-US" sz="1350" dirty="0">
              <a:solidFill>
                <a:prstClr val="black"/>
              </a:solidFill>
              <a:latin typeface="Century Schoolbook" panose="02040604050505020304"/>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p:txBody>
      </p:sp>
      <p:sp>
        <p:nvSpPr>
          <p:cNvPr id="30" name="Arrow: Right 18">
            <a:extLst>
              <a:ext uri="{FF2B5EF4-FFF2-40B4-BE49-F238E27FC236}">
                <a16:creationId xmlns:a16="http://schemas.microsoft.com/office/drawing/2014/main" id="{210BB167-AF0B-A74D-98DB-C87DF5343B0B}"/>
              </a:ext>
            </a:extLst>
          </p:cNvPr>
          <p:cNvSpPr/>
          <p:nvPr/>
        </p:nvSpPr>
        <p:spPr>
          <a:xfrm>
            <a:off x="2549590" y="3170342"/>
            <a:ext cx="390210" cy="200714"/>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Century Schoolbook" panose="02040604050505020304"/>
            </a:endParaRPr>
          </a:p>
        </p:txBody>
      </p:sp>
    </p:spTree>
    <p:extLst>
      <p:ext uri="{BB962C8B-B14F-4D97-AF65-F5344CB8AC3E}">
        <p14:creationId xmlns:p14="http://schemas.microsoft.com/office/powerpoint/2010/main" val="3459810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4888" y="836712"/>
            <a:ext cx="8641212" cy="646331"/>
          </a:xfrm>
          <a:prstGeom prst="rect">
            <a:avLst/>
          </a:prstGeom>
          <a:noFill/>
        </p:spPr>
        <p:txBody>
          <a:bodyPr wrap="none" rtlCol="0">
            <a:spAutoFit/>
          </a:bodyPr>
          <a:lstStyle/>
          <a:p>
            <a:r>
              <a:rPr lang="en-ZA" sz="3600" b="1" dirty="0"/>
              <a:t>What has to happen to ensure sustainability</a:t>
            </a:r>
          </a:p>
        </p:txBody>
      </p:sp>
      <p:sp>
        <p:nvSpPr>
          <p:cNvPr id="3" name="TextBox 2"/>
          <p:cNvSpPr txBox="1"/>
          <p:nvPr/>
        </p:nvSpPr>
        <p:spPr>
          <a:xfrm>
            <a:off x="782276" y="1772815"/>
            <a:ext cx="7579447" cy="461665"/>
          </a:xfrm>
          <a:prstGeom prst="rect">
            <a:avLst/>
          </a:prstGeom>
          <a:noFill/>
        </p:spPr>
        <p:txBody>
          <a:bodyPr wrap="none" rtlCol="0">
            <a:spAutoFit/>
          </a:bodyPr>
          <a:lstStyle/>
          <a:p>
            <a:r>
              <a:rPr lang="en-ZA" sz="2400" b="1" dirty="0"/>
              <a:t>Separate the functions of Education, Research and Service</a:t>
            </a:r>
          </a:p>
        </p:txBody>
      </p:sp>
      <p:sp>
        <p:nvSpPr>
          <p:cNvPr id="4" name="TextBox 3"/>
          <p:cNvSpPr txBox="1"/>
          <p:nvPr/>
        </p:nvSpPr>
        <p:spPr>
          <a:xfrm>
            <a:off x="1187623" y="2946921"/>
            <a:ext cx="6768752" cy="2246769"/>
          </a:xfrm>
          <a:prstGeom prst="rect">
            <a:avLst/>
          </a:prstGeom>
          <a:noFill/>
        </p:spPr>
        <p:txBody>
          <a:bodyPr wrap="square" rtlCol="0">
            <a:spAutoFit/>
          </a:bodyPr>
          <a:lstStyle/>
          <a:p>
            <a:pPr algn="ctr"/>
            <a:r>
              <a:rPr lang="en-ZA" sz="2800" dirty="0"/>
              <a:t>Unlike Materials Engineering , Chemical Engineering, Physics and Chemistry, the discipline of </a:t>
            </a:r>
            <a:r>
              <a:rPr lang="en-ZA" sz="2800" b="1" dirty="0"/>
              <a:t>structural biology</a:t>
            </a:r>
            <a:r>
              <a:rPr lang="en-ZA" sz="2800" dirty="0"/>
              <a:t> had </a:t>
            </a:r>
            <a:r>
              <a:rPr lang="en-ZA" sz="2800" b="1" dirty="0"/>
              <a:t>no established departmental home and no infrastructure for research</a:t>
            </a:r>
            <a:endParaRPr lang="en-ZA" sz="2800" dirty="0"/>
          </a:p>
        </p:txBody>
      </p:sp>
    </p:spTree>
    <p:extLst>
      <p:ext uri="{BB962C8B-B14F-4D97-AF65-F5344CB8AC3E}">
        <p14:creationId xmlns:p14="http://schemas.microsoft.com/office/powerpoint/2010/main" val="252545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2196" y="1628800"/>
            <a:ext cx="7118552" cy="954107"/>
          </a:xfrm>
          <a:prstGeom prst="rect">
            <a:avLst/>
          </a:prstGeom>
          <a:noFill/>
        </p:spPr>
        <p:txBody>
          <a:bodyPr wrap="none" rtlCol="0">
            <a:spAutoFit/>
          </a:bodyPr>
          <a:lstStyle/>
          <a:p>
            <a:r>
              <a:rPr lang="en-ZA" sz="2800" b="1" dirty="0"/>
              <a:t>The future infrastructure will have three parts:</a:t>
            </a:r>
          </a:p>
          <a:p>
            <a:endParaRPr lang="en-ZA" sz="2800" b="1" dirty="0"/>
          </a:p>
        </p:txBody>
      </p:sp>
      <p:sp>
        <p:nvSpPr>
          <p:cNvPr id="7" name="TextBox 6"/>
          <p:cNvSpPr txBox="1"/>
          <p:nvPr/>
        </p:nvSpPr>
        <p:spPr>
          <a:xfrm>
            <a:off x="443398" y="2294027"/>
            <a:ext cx="7739042" cy="954107"/>
          </a:xfrm>
          <a:prstGeom prst="rect">
            <a:avLst/>
          </a:prstGeom>
          <a:noFill/>
        </p:spPr>
        <p:txBody>
          <a:bodyPr wrap="none" rtlCol="0">
            <a:spAutoFit/>
          </a:bodyPr>
          <a:lstStyle/>
          <a:p>
            <a:r>
              <a:rPr lang="en-ZA" sz="2800" b="1" dirty="0"/>
              <a:t>A new department:</a:t>
            </a:r>
            <a:r>
              <a:rPr lang="en-ZA" sz="2800" b="1" dirty="0">
                <a:solidFill>
                  <a:prstClr val="black"/>
                </a:solidFill>
              </a:rPr>
              <a:t> </a:t>
            </a:r>
            <a:r>
              <a:rPr lang="en-ZA" altLang="en-US" sz="2800" dirty="0">
                <a:solidFill>
                  <a:prstClr val="black"/>
                </a:solidFill>
              </a:rPr>
              <a:t>Integrative Biomedical Sciences</a:t>
            </a:r>
          </a:p>
          <a:p>
            <a:r>
              <a:rPr lang="en-ZA" sz="2800" dirty="0"/>
              <a:t> </a:t>
            </a:r>
          </a:p>
        </p:txBody>
      </p:sp>
      <p:sp>
        <p:nvSpPr>
          <p:cNvPr id="8" name="TextBox 7"/>
          <p:cNvSpPr txBox="1"/>
          <p:nvPr/>
        </p:nvSpPr>
        <p:spPr>
          <a:xfrm>
            <a:off x="443398" y="2996944"/>
            <a:ext cx="8676350" cy="954107"/>
          </a:xfrm>
          <a:prstGeom prst="rect">
            <a:avLst/>
          </a:prstGeom>
          <a:noFill/>
        </p:spPr>
        <p:txBody>
          <a:bodyPr wrap="none" rtlCol="0">
            <a:spAutoFit/>
          </a:bodyPr>
          <a:lstStyle/>
          <a:p>
            <a:r>
              <a:rPr lang="en-ZA" sz="2800" b="1" dirty="0"/>
              <a:t>A new research unit: </a:t>
            </a:r>
            <a:r>
              <a:rPr lang="en-ZA" altLang="en-US" sz="2800" dirty="0"/>
              <a:t>The </a:t>
            </a:r>
            <a:r>
              <a:rPr lang="en-ZA" altLang="en-US" sz="2800" b="1" dirty="0">
                <a:solidFill>
                  <a:srgbClr val="7C77DB"/>
                </a:solidFill>
              </a:rPr>
              <a:t>S</a:t>
            </a:r>
            <a:r>
              <a:rPr lang="en-ZA" altLang="en-US" sz="2800" dirty="0"/>
              <a:t>tructural </a:t>
            </a:r>
            <a:r>
              <a:rPr lang="en-ZA" altLang="en-US" sz="2800" b="1" dirty="0">
                <a:solidFill>
                  <a:srgbClr val="7C77DB"/>
                </a:solidFill>
              </a:rPr>
              <a:t>B</a:t>
            </a:r>
            <a:r>
              <a:rPr lang="en-ZA" altLang="en-US" sz="2800" dirty="0"/>
              <a:t>iology </a:t>
            </a:r>
            <a:r>
              <a:rPr lang="en-ZA" altLang="en-US" sz="2800" b="1" dirty="0">
                <a:solidFill>
                  <a:srgbClr val="7C77DB"/>
                </a:solidFill>
              </a:rPr>
              <a:t>R</a:t>
            </a:r>
            <a:r>
              <a:rPr lang="en-ZA" altLang="en-US" sz="2800" dirty="0"/>
              <a:t>esearch </a:t>
            </a:r>
            <a:r>
              <a:rPr lang="en-ZA" altLang="en-US" sz="2800" b="1" dirty="0">
                <a:solidFill>
                  <a:srgbClr val="7C77DB"/>
                </a:solidFill>
              </a:rPr>
              <a:t>U</a:t>
            </a:r>
            <a:r>
              <a:rPr lang="en-ZA" altLang="en-US" sz="2800" dirty="0"/>
              <a:t>nit</a:t>
            </a:r>
          </a:p>
          <a:p>
            <a:r>
              <a:rPr lang="en-ZA" sz="2800" dirty="0"/>
              <a:t> </a:t>
            </a:r>
          </a:p>
        </p:txBody>
      </p:sp>
      <p:sp>
        <p:nvSpPr>
          <p:cNvPr id="9" name="TextBox 8"/>
          <p:cNvSpPr txBox="1"/>
          <p:nvPr/>
        </p:nvSpPr>
        <p:spPr>
          <a:xfrm>
            <a:off x="428677" y="3789268"/>
            <a:ext cx="6575300" cy="1815882"/>
          </a:xfrm>
          <a:prstGeom prst="rect">
            <a:avLst/>
          </a:prstGeom>
          <a:noFill/>
        </p:spPr>
        <p:txBody>
          <a:bodyPr wrap="square" rtlCol="0">
            <a:spAutoFit/>
          </a:bodyPr>
          <a:lstStyle/>
          <a:p>
            <a:r>
              <a:rPr lang="en-ZA" sz="2800" b="1" dirty="0">
                <a:latin typeface="+mj-lt"/>
              </a:rPr>
              <a:t>A new service facility : </a:t>
            </a:r>
            <a:r>
              <a:rPr lang="en-ZA" sz="2800" dirty="0">
                <a:latin typeface="+mj-lt"/>
              </a:rPr>
              <a:t>The</a:t>
            </a:r>
            <a:r>
              <a:rPr lang="en-ZA" altLang="en-US" sz="2800" dirty="0">
                <a:solidFill>
                  <a:srgbClr val="000000"/>
                </a:solidFill>
                <a:latin typeface="+mj-lt"/>
                <a:cs typeface="Osaka"/>
              </a:rPr>
              <a:t> Aaron Klug Centre for Imaging and Analysis (AKCIA)</a:t>
            </a:r>
          </a:p>
          <a:p>
            <a:endParaRPr lang="en-ZA" altLang="en-US" sz="2800" dirty="0">
              <a:solidFill>
                <a:srgbClr val="000000"/>
              </a:solidFill>
              <a:latin typeface="+mj-lt"/>
              <a:cs typeface="Osaka"/>
            </a:endParaRPr>
          </a:p>
          <a:p>
            <a:endParaRPr lang="en-ZA" sz="2800" b="1" dirty="0"/>
          </a:p>
        </p:txBody>
      </p:sp>
      <p:sp>
        <p:nvSpPr>
          <p:cNvPr id="3" name="TextBox 2"/>
          <p:cNvSpPr txBox="1"/>
          <p:nvPr/>
        </p:nvSpPr>
        <p:spPr>
          <a:xfrm>
            <a:off x="125826" y="404664"/>
            <a:ext cx="9018174" cy="646331"/>
          </a:xfrm>
          <a:prstGeom prst="rect">
            <a:avLst/>
          </a:prstGeom>
          <a:noFill/>
        </p:spPr>
        <p:txBody>
          <a:bodyPr wrap="none" rtlCol="0">
            <a:spAutoFit/>
          </a:bodyPr>
          <a:lstStyle/>
          <a:p>
            <a:r>
              <a:rPr lang="en-ZA" sz="3600" b="1" dirty="0"/>
              <a:t>UCT is in the process of creating infrastructure</a:t>
            </a:r>
          </a:p>
        </p:txBody>
      </p:sp>
    </p:spTree>
    <p:extLst>
      <p:ext uri="{BB962C8B-B14F-4D97-AF65-F5344CB8AC3E}">
        <p14:creationId xmlns:p14="http://schemas.microsoft.com/office/powerpoint/2010/main" val="3233651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352928" cy="2308324"/>
          </a:xfrm>
          <a:prstGeom prst="rect">
            <a:avLst/>
          </a:prstGeom>
          <a:noFill/>
        </p:spPr>
        <p:txBody>
          <a:bodyPr wrap="square" rtlCol="0">
            <a:spAutoFit/>
          </a:bodyPr>
          <a:lstStyle/>
          <a:p>
            <a:pPr algn="ctr"/>
            <a:r>
              <a:rPr lang="en-ZA" sz="2400" b="1" dirty="0"/>
              <a:t>Existing and New Research Units and Departments will supply projects that will fund the Aaron Klug Centre for Imaging and Analysis (AKCIA).</a:t>
            </a:r>
          </a:p>
          <a:p>
            <a:pPr algn="ctr"/>
            <a:endParaRPr lang="en-ZA" sz="2400" b="1" dirty="0"/>
          </a:p>
          <a:p>
            <a:pPr algn="ctr"/>
            <a:r>
              <a:rPr lang="en-ZA" sz="2400" b="1" dirty="0"/>
              <a:t>A sympathetic management structure will ensure that everyone’s interests are met.</a:t>
            </a:r>
          </a:p>
        </p:txBody>
      </p:sp>
      <p:sp>
        <p:nvSpPr>
          <p:cNvPr id="3" name="Rectangle 2"/>
          <p:cNvSpPr/>
          <p:nvPr/>
        </p:nvSpPr>
        <p:spPr>
          <a:xfrm>
            <a:off x="1619672" y="29718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059832" y="295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p:cNvSpPr/>
          <p:nvPr/>
        </p:nvSpPr>
        <p:spPr>
          <a:xfrm>
            <a:off x="4499992" y="29718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5940152" y="2971800"/>
            <a:ext cx="1728192" cy="9182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p:cNvSpPr/>
          <p:nvPr/>
        </p:nvSpPr>
        <p:spPr>
          <a:xfrm>
            <a:off x="1768133" y="4437112"/>
            <a:ext cx="5832648" cy="10081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2900036" y="5941105"/>
            <a:ext cx="3600400"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p:cNvSpPr txBox="1"/>
          <p:nvPr/>
        </p:nvSpPr>
        <p:spPr>
          <a:xfrm>
            <a:off x="1768133" y="3247987"/>
            <a:ext cx="617477" cy="369332"/>
          </a:xfrm>
          <a:prstGeom prst="rect">
            <a:avLst/>
          </a:prstGeom>
          <a:noFill/>
        </p:spPr>
        <p:txBody>
          <a:bodyPr wrap="none" rtlCol="0">
            <a:spAutoFit/>
          </a:bodyPr>
          <a:lstStyle/>
          <a:p>
            <a:r>
              <a:rPr lang="en-ZA" dirty="0"/>
              <a:t>CME</a:t>
            </a:r>
          </a:p>
        </p:txBody>
      </p:sp>
      <p:sp>
        <p:nvSpPr>
          <p:cNvPr id="10" name="TextBox 9"/>
          <p:cNvSpPr txBox="1"/>
          <p:nvPr/>
        </p:nvSpPr>
        <p:spPr>
          <a:xfrm>
            <a:off x="3201881" y="3247987"/>
            <a:ext cx="630301" cy="369332"/>
          </a:xfrm>
          <a:prstGeom prst="rect">
            <a:avLst/>
          </a:prstGeom>
          <a:noFill/>
        </p:spPr>
        <p:txBody>
          <a:bodyPr wrap="none" rtlCol="0">
            <a:spAutoFit/>
          </a:bodyPr>
          <a:lstStyle/>
          <a:p>
            <a:r>
              <a:rPr lang="en-ZA" dirty="0"/>
              <a:t>CMR</a:t>
            </a:r>
          </a:p>
        </p:txBody>
      </p:sp>
      <p:sp>
        <p:nvSpPr>
          <p:cNvPr id="11" name="TextBox 10"/>
          <p:cNvSpPr txBox="1"/>
          <p:nvPr/>
        </p:nvSpPr>
        <p:spPr>
          <a:xfrm>
            <a:off x="4613187" y="3247987"/>
            <a:ext cx="688009" cy="369332"/>
          </a:xfrm>
          <a:prstGeom prst="rect">
            <a:avLst/>
          </a:prstGeom>
          <a:noFill/>
        </p:spPr>
        <p:txBody>
          <a:bodyPr wrap="none" rtlCol="0">
            <a:spAutoFit/>
          </a:bodyPr>
          <a:lstStyle/>
          <a:p>
            <a:r>
              <a:rPr lang="en-ZA" dirty="0"/>
              <a:t>SBRU</a:t>
            </a:r>
          </a:p>
        </p:txBody>
      </p:sp>
      <p:sp>
        <p:nvSpPr>
          <p:cNvPr id="12" name="TextBox 11"/>
          <p:cNvSpPr txBox="1"/>
          <p:nvPr/>
        </p:nvSpPr>
        <p:spPr>
          <a:xfrm>
            <a:off x="6053338" y="3247987"/>
            <a:ext cx="1501821" cy="369332"/>
          </a:xfrm>
          <a:prstGeom prst="rect">
            <a:avLst/>
          </a:prstGeom>
          <a:noFill/>
        </p:spPr>
        <p:txBody>
          <a:bodyPr wrap="none" rtlCol="0">
            <a:spAutoFit/>
          </a:bodyPr>
          <a:lstStyle/>
          <a:p>
            <a:r>
              <a:rPr lang="en-ZA" dirty="0"/>
              <a:t>Department X</a:t>
            </a:r>
          </a:p>
        </p:txBody>
      </p:sp>
      <p:sp>
        <p:nvSpPr>
          <p:cNvPr id="13" name="TextBox 12"/>
          <p:cNvSpPr txBox="1"/>
          <p:nvPr/>
        </p:nvSpPr>
        <p:spPr>
          <a:xfrm>
            <a:off x="4001480" y="4599467"/>
            <a:ext cx="1554593" cy="769441"/>
          </a:xfrm>
          <a:prstGeom prst="rect">
            <a:avLst/>
          </a:prstGeom>
          <a:noFill/>
        </p:spPr>
        <p:txBody>
          <a:bodyPr wrap="none" rtlCol="0">
            <a:spAutoFit/>
          </a:bodyPr>
          <a:lstStyle/>
          <a:p>
            <a:r>
              <a:rPr lang="en-ZA" sz="4400" dirty="0"/>
              <a:t>AKCIA</a:t>
            </a:r>
          </a:p>
        </p:txBody>
      </p:sp>
      <p:cxnSp>
        <p:nvCxnSpPr>
          <p:cNvPr id="15" name="Straight Arrow Connector 14"/>
          <p:cNvCxnSpPr>
            <a:stCxn id="3" idx="2"/>
          </p:cNvCxnSpPr>
          <p:nvPr/>
        </p:nvCxnSpPr>
        <p:spPr>
          <a:xfrm>
            <a:off x="2076872" y="3886200"/>
            <a:ext cx="0" cy="5509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a:stCxn id="4" idx="2"/>
          </p:cNvCxnSpPr>
          <p:nvPr/>
        </p:nvCxnSpPr>
        <p:spPr>
          <a:xfrm flipH="1">
            <a:off x="3517031" y="3866518"/>
            <a:ext cx="1" cy="57059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5" idx="2"/>
          </p:cNvCxnSpPr>
          <p:nvPr/>
        </p:nvCxnSpPr>
        <p:spPr>
          <a:xfrm flipH="1">
            <a:off x="4957191" y="3886200"/>
            <a:ext cx="1" cy="5509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6" idx="2"/>
          </p:cNvCxnSpPr>
          <p:nvPr/>
        </p:nvCxnSpPr>
        <p:spPr>
          <a:xfrm>
            <a:off x="6804248" y="3890036"/>
            <a:ext cx="0" cy="5470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7" idx="2"/>
            <a:endCxn id="8" idx="0"/>
          </p:cNvCxnSpPr>
          <p:nvPr/>
        </p:nvCxnSpPr>
        <p:spPr>
          <a:xfrm>
            <a:off x="4684457" y="5445224"/>
            <a:ext cx="15779" cy="49588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3760678" y="5988379"/>
            <a:ext cx="1847557" cy="369332"/>
          </a:xfrm>
          <a:prstGeom prst="rect">
            <a:avLst/>
          </a:prstGeom>
          <a:noFill/>
        </p:spPr>
        <p:txBody>
          <a:bodyPr wrap="none" rtlCol="0">
            <a:spAutoFit/>
          </a:bodyPr>
          <a:lstStyle/>
          <a:p>
            <a:r>
              <a:rPr lang="en-ZA" dirty="0"/>
              <a:t>Research Outputs</a:t>
            </a:r>
          </a:p>
        </p:txBody>
      </p:sp>
    </p:spTree>
    <p:extLst>
      <p:ext uri="{BB962C8B-B14F-4D97-AF65-F5344CB8AC3E}">
        <p14:creationId xmlns:p14="http://schemas.microsoft.com/office/powerpoint/2010/main" val="277339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Date Placeholder 3"/>
          <p:cNvSpPr>
            <a:spLocks noGrp="1"/>
          </p:cNvSpPr>
          <p:nvPr>
            <p:ph type="dt" sz="quarter" idx="10"/>
          </p:nvPr>
        </p:nvSpPr>
        <p:spPr>
          <a:noFill/>
        </p:spPr>
        <p:txBody>
          <a:bodyPr/>
          <a:lstStyle>
            <a:lvl1pPr eaLnBrk="0" hangingPunct="0">
              <a:tabLst>
                <a:tab pos="722313" algn="l"/>
                <a:tab pos="1446213" algn="l"/>
              </a:tabLst>
              <a:defRPr>
                <a:solidFill>
                  <a:schemeClr val="tx1"/>
                </a:solidFill>
                <a:latin typeface="Calibri" pitchFamily="34" charset="0"/>
                <a:cs typeface="Arial" pitchFamily="34" charset="0"/>
              </a:defRPr>
            </a:lvl1pPr>
            <a:lvl2pPr marL="742950" indent="-285750" eaLnBrk="0" hangingPunct="0">
              <a:tabLst>
                <a:tab pos="722313" algn="l"/>
                <a:tab pos="1446213" algn="l"/>
              </a:tabLst>
              <a:defRPr>
                <a:solidFill>
                  <a:schemeClr val="tx1"/>
                </a:solidFill>
                <a:latin typeface="Calibri" pitchFamily="34" charset="0"/>
                <a:cs typeface="Arial" pitchFamily="34" charset="0"/>
              </a:defRPr>
            </a:lvl2pPr>
            <a:lvl3pPr marL="1143000" indent="-228600" eaLnBrk="0" hangingPunct="0">
              <a:tabLst>
                <a:tab pos="722313" algn="l"/>
                <a:tab pos="1446213" algn="l"/>
              </a:tabLst>
              <a:defRPr>
                <a:solidFill>
                  <a:schemeClr val="tx1"/>
                </a:solidFill>
                <a:latin typeface="Calibri" pitchFamily="34" charset="0"/>
                <a:cs typeface="Arial" pitchFamily="34" charset="0"/>
              </a:defRPr>
            </a:lvl3pPr>
            <a:lvl4pPr marL="1600200" indent="-228600" eaLnBrk="0" hangingPunct="0">
              <a:tabLst>
                <a:tab pos="722313" algn="l"/>
                <a:tab pos="1446213" algn="l"/>
              </a:tabLst>
              <a:defRPr>
                <a:solidFill>
                  <a:schemeClr val="tx1"/>
                </a:solidFill>
                <a:latin typeface="Calibri" pitchFamily="34" charset="0"/>
                <a:cs typeface="Arial" pitchFamily="34" charset="0"/>
              </a:defRPr>
            </a:lvl4pPr>
            <a:lvl5pPr marL="2057400" indent="-228600" eaLnBrk="0" hangingPunct="0">
              <a:tabLst>
                <a:tab pos="722313" algn="l"/>
                <a:tab pos="1446213" algn="l"/>
              </a:tabLst>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tabLst>
                <a:tab pos="722313" algn="l"/>
                <a:tab pos="1446213" algn="l"/>
              </a:tabLs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tabLst>
                <a:tab pos="722313" algn="l"/>
                <a:tab pos="1446213" algn="l"/>
              </a:tabLs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tabLst>
                <a:tab pos="722313" algn="l"/>
                <a:tab pos="1446213" algn="l"/>
              </a:tabLs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tabLst>
                <a:tab pos="722313" algn="l"/>
                <a:tab pos="1446213" algn="l"/>
              </a:tabLst>
              <a:defRPr>
                <a:solidFill>
                  <a:schemeClr val="tx1"/>
                </a:solidFill>
                <a:latin typeface="Calibri" pitchFamily="34" charset="0"/>
                <a:cs typeface="Arial" pitchFamily="34" charset="0"/>
              </a:defRPr>
            </a:lvl9pPr>
          </a:lstStyle>
          <a:p>
            <a:pPr fontAlgn="base">
              <a:spcBef>
                <a:spcPct val="0"/>
              </a:spcBef>
              <a:spcAft>
                <a:spcPct val="0"/>
              </a:spcAft>
            </a:pPr>
            <a:endParaRPr lang="en-US" altLang="en-US">
              <a:solidFill>
                <a:srgbClr val="000000"/>
              </a:solidFill>
              <a:latin typeface="Arial" pitchFamily="34" charset="0"/>
              <a:cs typeface="Osaka"/>
            </a:endParaRPr>
          </a:p>
          <a:p>
            <a:pPr fontAlgn="base">
              <a:spcBef>
                <a:spcPct val="0"/>
              </a:spcBef>
              <a:spcAft>
                <a:spcPct val="0"/>
              </a:spcAft>
            </a:pPr>
            <a:endParaRPr lang="en-US" altLang="en-US">
              <a:solidFill>
                <a:srgbClr val="000000"/>
              </a:solidFill>
              <a:latin typeface="Arial" pitchFamily="34" charset="0"/>
              <a:cs typeface="Osaka"/>
            </a:endParaRPr>
          </a:p>
        </p:txBody>
      </p:sp>
      <p:pic>
        <p:nvPicPr>
          <p:cNvPr id="114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3241675"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341438"/>
            <a:ext cx="3798888"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4" name="TextBox 7"/>
          <p:cNvSpPr txBox="1">
            <a:spLocks noChangeArrowheads="1"/>
          </p:cNvSpPr>
          <p:nvPr/>
        </p:nvSpPr>
        <p:spPr bwMode="auto">
          <a:xfrm>
            <a:off x="1692275" y="404813"/>
            <a:ext cx="57023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defTabSz="912813" eaLnBrk="0" hangingPunct="0">
              <a:defRPr>
                <a:solidFill>
                  <a:schemeClr val="tx1"/>
                </a:solidFill>
                <a:latin typeface="Calibri" pitchFamily="34" charset="0"/>
                <a:cs typeface="Arial" pitchFamily="34" charset="0"/>
              </a:defRPr>
            </a:lvl1pPr>
            <a:lvl2pPr marL="742950" indent="-285750" defTabSz="912813" eaLnBrk="0" hangingPunct="0">
              <a:defRPr>
                <a:solidFill>
                  <a:schemeClr val="tx1"/>
                </a:solidFill>
                <a:latin typeface="Calibri" pitchFamily="34" charset="0"/>
                <a:cs typeface="Arial" pitchFamily="34" charset="0"/>
              </a:defRPr>
            </a:lvl2pPr>
            <a:lvl3pPr marL="1143000" indent="-228600" defTabSz="912813" eaLnBrk="0" hangingPunct="0">
              <a:defRPr>
                <a:solidFill>
                  <a:schemeClr val="tx1"/>
                </a:solidFill>
                <a:latin typeface="Calibri" pitchFamily="34" charset="0"/>
                <a:cs typeface="Arial" pitchFamily="34" charset="0"/>
              </a:defRPr>
            </a:lvl3pPr>
            <a:lvl4pPr marL="1600200" indent="-228600" defTabSz="912813" eaLnBrk="0" hangingPunct="0">
              <a:defRPr>
                <a:solidFill>
                  <a:schemeClr val="tx1"/>
                </a:solidFill>
                <a:latin typeface="Calibri" pitchFamily="34" charset="0"/>
                <a:cs typeface="Arial" pitchFamily="34" charset="0"/>
              </a:defRPr>
            </a:lvl4pPr>
            <a:lvl5pPr marL="2057400" indent="-228600" defTabSz="912813"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ZA" altLang="en-US" sz="2400" b="1" dirty="0">
                <a:solidFill>
                  <a:srgbClr val="000000"/>
                </a:solidFill>
                <a:latin typeface="Arial" pitchFamily="34" charset="0"/>
                <a:cs typeface="Osaka"/>
              </a:rPr>
              <a:t>The Aaron Klug Centre</a:t>
            </a:r>
          </a:p>
          <a:p>
            <a:pPr algn="ctr" eaLnBrk="1" hangingPunct="1"/>
            <a:r>
              <a:rPr lang="en-ZA" altLang="en-US" sz="2400" b="1" dirty="0">
                <a:solidFill>
                  <a:srgbClr val="000000"/>
                </a:solidFill>
                <a:latin typeface="Arial" pitchFamily="34" charset="0"/>
                <a:cs typeface="Osaka"/>
              </a:rPr>
              <a:t> for Imaging and Analysis</a:t>
            </a:r>
          </a:p>
        </p:txBody>
      </p:sp>
      <p:sp>
        <p:nvSpPr>
          <p:cNvPr id="7" name="TextBox 3"/>
          <p:cNvSpPr txBox="1">
            <a:spLocks noChangeArrowheads="1"/>
          </p:cNvSpPr>
          <p:nvPr/>
        </p:nvSpPr>
        <p:spPr bwMode="auto">
          <a:xfrm>
            <a:off x="438943" y="3861048"/>
            <a:ext cx="820896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ZA" altLang="en-US" sz="2400" b="1" dirty="0">
                <a:solidFill>
                  <a:srgbClr val="000000"/>
                </a:solidFill>
                <a:cs typeface="Osaka"/>
              </a:rPr>
              <a:t>Purpose: </a:t>
            </a:r>
            <a:r>
              <a:rPr lang="en-ZA" altLang="en-US" sz="2400" dirty="0">
                <a:solidFill>
                  <a:srgbClr val="000000"/>
                </a:solidFill>
                <a:cs typeface="Osaka"/>
              </a:rPr>
              <a:t>To provide the instrumental resources and expertise for structural analysis in all disciplines including structural biology for all as part of the National Research Infrastructure</a:t>
            </a:r>
          </a:p>
        </p:txBody>
      </p:sp>
    </p:spTree>
    <p:extLst>
      <p:ext uri="{BB962C8B-B14F-4D97-AF65-F5344CB8AC3E}">
        <p14:creationId xmlns:p14="http://schemas.microsoft.com/office/powerpoint/2010/main" val="3565151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51" y="2420888"/>
            <a:ext cx="7435850" cy="283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Screen Shot 2013-06-24 at 10.21.25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5080" y="4614960"/>
            <a:ext cx="2305396" cy="1106305"/>
          </a:xfrm>
          <a:prstGeom prst="rect">
            <a:avLst/>
          </a:prstGeom>
        </p:spPr>
      </p:pic>
      <p:cxnSp>
        <p:nvCxnSpPr>
          <p:cNvPr id="14" name="Straight Arrow Connector 13"/>
          <p:cNvCxnSpPr/>
          <p:nvPr/>
        </p:nvCxnSpPr>
        <p:spPr bwMode="auto">
          <a:xfrm flipH="1" flipV="1">
            <a:off x="5524913" y="4837461"/>
            <a:ext cx="269751" cy="303381"/>
          </a:xfrm>
          <a:prstGeom prst="straightConnector1">
            <a:avLst/>
          </a:prstGeom>
          <a:solidFill>
            <a:srgbClr val="00B8FF"/>
          </a:solidFill>
          <a:ln w="28575" cap="flat" cmpd="sng" algn="ctr">
            <a:solidFill>
              <a:srgbClr val="3366F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 name="Rectangle 2"/>
          <p:cNvSpPr/>
          <p:nvPr/>
        </p:nvSpPr>
        <p:spPr>
          <a:xfrm>
            <a:off x="4427984" y="5712197"/>
            <a:ext cx="4572000" cy="923330"/>
          </a:xfrm>
          <a:prstGeom prst="rect">
            <a:avLst/>
          </a:prstGeom>
        </p:spPr>
        <p:txBody>
          <a:bodyPr>
            <a:spAutoFit/>
          </a:bodyPr>
          <a:lstStyle/>
          <a:p>
            <a:pPr marL="285750" indent="-285750">
              <a:buFont typeface="Arial" panose="020B0604020202020204" pitchFamily="34" charset="0"/>
              <a:buChar char="•"/>
            </a:pPr>
            <a:r>
              <a:rPr lang="en-ZA" altLang="en-US" b="1" dirty="0">
                <a:solidFill>
                  <a:srgbClr val="0070C0"/>
                </a:solidFill>
                <a:cs typeface="Osaka"/>
              </a:rPr>
              <a:t>Automated acquisition systems</a:t>
            </a:r>
          </a:p>
          <a:p>
            <a:pPr marL="285750" indent="-285750">
              <a:buFont typeface="Arial" panose="020B0604020202020204" pitchFamily="34" charset="0"/>
              <a:buChar char="•"/>
            </a:pPr>
            <a:r>
              <a:rPr lang="en-ZA" altLang="en-US" b="1" dirty="0">
                <a:solidFill>
                  <a:srgbClr val="0070C0"/>
                </a:solidFill>
                <a:cs typeface="Osaka"/>
              </a:rPr>
              <a:t>Web-based image processing interfaces</a:t>
            </a:r>
          </a:p>
          <a:p>
            <a:pPr marL="285750" indent="-285750">
              <a:buFont typeface="Arial" panose="020B0604020202020204" pitchFamily="34" charset="0"/>
              <a:buChar char="•"/>
            </a:pPr>
            <a:r>
              <a:rPr lang="en-ZA" altLang="en-US" b="1" dirty="0">
                <a:solidFill>
                  <a:srgbClr val="0070C0"/>
                </a:solidFill>
                <a:cs typeface="Osaka"/>
              </a:rPr>
              <a:t>Integration with UCT HPC</a:t>
            </a:r>
            <a:endParaRPr lang="en-ZA" altLang="en-US" dirty="0">
              <a:solidFill>
                <a:srgbClr val="0070C0"/>
              </a:solidFill>
              <a:cs typeface="Osaka"/>
            </a:endParaRPr>
          </a:p>
        </p:txBody>
      </p:sp>
      <p:sp>
        <p:nvSpPr>
          <p:cNvPr id="8" name="TextBox 4"/>
          <p:cNvSpPr txBox="1">
            <a:spLocks noChangeArrowheads="1"/>
          </p:cNvSpPr>
          <p:nvPr/>
        </p:nvSpPr>
        <p:spPr bwMode="auto">
          <a:xfrm>
            <a:off x="467544" y="404663"/>
            <a:ext cx="8424863"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ZA" altLang="en-US" sz="2400" b="1" dirty="0">
                <a:solidFill>
                  <a:srgbClr val="000000"/>
                </a:solidFill>
                <a:cs typeface="Osaka"/>
              </a:rPr>
              <a:t>Space: </a:t>
            </a:r>
            <a:r>
              <a:rPr lang="en-ZA" altLang="en-US" sz="2400" dirty="0">
                <a:solidFill>
                  <a:srgbClr val="000000"/>
                </a:solidFill>
                <a:cs typeface="Osaka"/>
              </a:rPr>
              <a:t>660m</a:t>
            </a:r>
            <a:r>
              <a:rPr lang="en-ZA" altLang="en-US" sz="2400" baseline="30000" dirty="0">
                <a:solidFill>
                  <a:srgbClr val="000000"/>
                </a:solidFill>
                <a:cs typeface="Osaka"/>
              </a:rPr>
              <a:t>2,</a:t>
            </a:r>
            <a:r>
              <a:rPr lang="en-ZA" altLang="en-US" sz="2400" dirty="0">
                <a:solidFill>
                  <a:srgbClr val="000000"/>
                </a:solidFill>
                <a:cs typeface="Osaka"/>
              </a:rPr>
              <a:t>, vibration free, magnetic field compensated, temperature controlled, humidity controlled</a:t>
            </a:r>
            <a:endParaRPr lang="en-ZA" altLang="en-US" sz="2400" baseline="30000" dirty="0">
              <a:solidFill>
                <a:srgbClr val="000000"/>
              </a:solidFill>
              <a:cs typeface="Osaka"/>
            </a:endParaRPr>
          </a:p>
          <a:p>
            <a:pPr eaLnBrk="1" hangingPunct="1"/>
            <a:r>
              <a:rPr lang="en-ZA" altLang="en-US" sz="2400" b="1" dirty="0">
                <a:solidFill>
                  <a:srgbClr val="000000"/>
                </a:solidFill>
                <a:cs typeface="Osaka"/>
              </a:rPr>
              <a:t>Equipment: </a:t>
            </a:r>
            <a:r>
              <a:rPr lang="en-ZA" altLang="en-US" sz="2400" dirty="0">
                <a:solidFill>
                  <a:srgbClr val="000000"/>
                </a:solidFill>
                <a:cs typeface="Osaka"/>
              </a:rPr>
              <a:t>3 TEMs, 4 SEMs, Protein </a:t>
            </a:r>
            <a:r>
              <a:rPr lang="en-ZA" altLang="en-US" sz="2400" dirty="0" err="1">
                <a:solidFill>
                  <a:srgbClr val="000000"/>
                </a:solidFill>
                <a:cs typeface="Osaka"/>
              </a:rPr>
              <a:t>Diffractometer</a:t>
            </a:r>
            <a:r>
              <a:rPr lang="en-ZA" altLang="en-US" sz="2400" dirty="0">
                <a:solidFill>
                  <a:srgbClr val="000000"/>
                </a:solidFill>
                <a:cs typeface="Osaka"/>
              </a:rPr>
              <a:t>, Preparative equipment, computer infrastructure</a:t>
            </a:r>
          </a:p>
          <a:p>
            <a:pPr eaLnBrk="1" hangingPunct="1"/>
            <a:r>
              <a:rPr lang="en-ZA" altLang="en-US" sz="2400" b="1" dirty="0">
                <a:solidFill>
                  <a:srgbClr val="000000"/>
                </a:solidFill>
                <a:cs typeface="Osaka"/>
              </a:rPr>
              <a:t>Staff: </a:t>
            </a:r>
            <a:r>
              <a:rPr lang="en-ZA" altLang="en-US" sz="2400">
                <a:solidFill>
                  <a:srgbClr val="000000"/>
                </a:solidFill>
                <a:cs typeface="Osaka"/>
              </a:rPr>
              <a:t>Total 15: </a:t>
            </a:r>
            <a:r>
              <a:rPr lang="en-ZA" altLang="en-US" sz="2400" dirty="0">
                <a:solidFill>
                  <a:srgbClr val="000000"/>
                </a:solidFill>
                <a:cs typeface="Osaka"/>
              </a:rPr>
              <a:t>Director, scientists, technicians , data professional, administrator</a:t>
            </a:r>
          </a:p>
        </p:txBody>
      </p:sp>
    </p:spTree>
    <p:extLst>
      <p:ext uri="{BB962C8B-B14F-4D97-AF65-F5344CB8AC3E}">
        <p14:creationId xmlns:p14="http://schemas.microsoft.com/office/powerpoint/2010/main" val="760793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endParaRPr lang="en-US"/>
          </a:p>
          <a:p>
            <a:pPr>
              <a:defRPr/>
            </a:pPr>
            <a:endParaRPr lang="en-US"/>
          </a:p>
        </p:txBody>
      </p:sp>
      <p:sp>
        <p:nvSpPr>
          <p:cNvPr id="116739" name="TextBox 3"/>
          <p:cNvSpPr txBox="1">
            <a:spLocks noChangeArrowheads="1"/>
          </p:cNvSpPr>
          <p:nvPr/>
        </p:nvSpPr>
        <p:spPr bwMode="auto">
          <a:xfrm>
            <a:off x="2696791" y="143203"/>
            <a:ext cx="356309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ZA" altLang="en-US" sz="2800" dirty="0">
                <a:solidFill>
                  <a:srgbClr val="000000"/>
                </a:solidFill>
                <a:cs typeface="Osaka"/>
              </a:rPr>
              <a:t>What is in place today?</a:t>
            </a:r>
          </a:p>
        </p:txBody>
      </p:sp>
      <p:sp>
        <p:nvSpPr>
          <p:cNvPr id="116740" name="TextBox 4"/>
          <p:cNvSpPr txBox="1">
            <a:spLocks noChangeArrowheads="1"/>
          </p:cNvSpPr>
          <p:nvPr/>
        </p:nvSpPr>
        <p:spPr bwMode="auto">
          <a:xfrm>
            <a:off x="514535" y="602442"/>
            <a:ext cx="47041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ZA" altLang="en-US" b="1" dirty="0">
                <a:solidFill>
                  <a:srgbClr val="000000"/>
                </a:solidFill>
                <a:cs typeface="Osaka"/>
              </a:rPr>
              <a:t>Building: </a:t>
            </a:r>
            <a:r>
              <a:rPr lang="en-ZA" altLang="en-US" dirty="0">
                <a:solidFill>
                  <a:srgbClr val="000000"/>
                </a:solidFill>
                <a:cs typeface="Osaka"/>
              </a:rPr>
              <a:t>Complete,  all but one rooms occupied</a:t>
            </a:r>
          </a:p>
        </p:txBody>
      </p:sp>
      <p:sp>
        <p:nvSpPr>
          <p:cNvPr id="116741" name="TextBox 5"/>
          <p:cNvSpPr txBox="1">
            <a:spLocks noChangeArrowheads="1"/>
          </p:cNvSpPr>
          <p:nvPr/>
        </p:nvSpPr>
        <p:spPr bwMode="auto">
          <a:xfrm>
            <a:off x="480705" y="866777"/>
            <a:ext cx="748982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ZA" altLang="en-US" b="1" dirty="0">
                <a:solidFill>
                  <a:srgbClr val="000000"/>
                </a:solidFill>
                <a:cs typeface="Osaka"/>
              </a:rPr>
              <a:t>Instruments</a:t>
            </a:r>
            <a:r>
              <a:rPr lang="en-ZA" altLang="en-US" dirty="0">
                <a:solidFill>
                  <a:srgbClr val="000000"/>
                </a:solidFill>
                <a:cs typeface="Osaka"/>
              </a:rPr>
              <a:t>: 4 Scanning Electron Microscopes and 2 Transmission Electron Microscopes operational, Raman Confocal microscope, X-ray diffractometer operational, crystallization facility operational , most preparative equipment operational</a:t>
            </a:r>
          </a:p>
        </p:txBody>
      </p:sp>
      <p:sp>
        <p:nvSpPr>
          <p:cNvPr id="116742" name="TextBox 6"/>
          <p:cNvSpPr txBox="1">
            <a:spLocks noChangeArrowheads="1"/>
          </p:cNvSpPr>
          <p:nvPr/>
        </p:nvSpPr>
        <p:spPr bwMode="auto">
          <a:xfrm>
            <a:off x="488950" y="2060575"/>
            <a:ext cx="83693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ZA" altLang="en-US" b="1" dirty="0">
                <a:solidFill>
                  <a:srgbClr val="000000"/>
                </a:solidFill>
                <a:cs typeface="Osaka"/>
              </a:rPr>
              <a:t>Staff: </a:t>
            </a:r>
            <a:r>
              <a:rPr lang="en-ZA" altLang="en-US" dirty="0">
                <a:solidFill>
                  <a:srgbClr val="000000"/>
                </a:solidFill>
                <a:cs typeface="Osaka"/>
              </a:rPr>
              <a:t>Half-time Director, 4 scientific officers, 2 technical officers  employed by UCT</a:t>
            </a:r>
          </a:p>
          <a:p>
            <a:pPr eaLnBrk="1" hangingPunct="1"/>
            <a:r>
              <a:rPr lang="en-ZA" altLang="en-US" dirty="0">
                <a:solidFill>
                  <a:srgbClr val="000000"/>
                </a:solidFill>
                <a:cs typeface="Osaka"/>
              </a:rPr>
              <a:t>Scientist and two technical officers on secondment from Centre for Minerals Processing</a:t>
            </a:r>
          </a:p>
          <a:p>
            <a:pPr eaLnBrk="1" hangingPunct="1"/>
            <a:r>
              <a:rPr lang="en-ZA" altLang="en-US" dirty="0">
                <a:solidFill>
                  <a:srgbClr val="000000"/>
                </a:solidFill>
                <a:cs typeface="Osaka"/>
              </a:rPr>
              <a:t>Data processing technician and Principal Scientific Officer employed by START</a:t>
            </a:r>
          </a:p>
        </p:txBody>
      </p:sp>
      <p:pic>
        <p:nvPicPr>
          <p:cNvPr id="11674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994025"/>
            <a:ext cx="20907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6800" y="2984500"/>
            <a:ext cx="2141538" cy="171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2963863"/>
            <a:ext cx="2168525" cy="173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2955925"/>
            <a:ext cx="2178050" cy="174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7"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89188" y="4875213"/>
            <a:ext cx="2176462"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8"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7488" y="4875213"/>
            <a:ext cx="2178050"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9"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60888" y="4875213"/>
            <a:ext cx="2176462"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50"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32588" y="4875213"/>
            <a:ext cx="2178050"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6277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44" y="138752"/>
            <a:ext cx="8763000" cy="6572250"/>
          </a:xfrm>
          <a:prstGeom prst="rect">
            <a:avLst/>
          </a:prstGeom>
        </p:spPr>
      </p:pic>
      <p:sp>
        <p:nvSpPr>
          <p:cNvPr id="7" name="Rounded Rectangle 6"/>
          <p:cNvSpPr/>
          <p:nvPr/>
        </p:nvSpPr>
        <p:spPr>
          <a:xfrm>
            <a:off x="2476500" y="533400"/>
            <a:ext cx="4229100" cy="1371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b="1" dirty="0"/>
              <a:t>Protein Expression</a:t>
            </a:r>
          </a:p>
          <a:p>
            <a:pPr marL="285750" indent="-285750" algn="ctr">
              <a:buFont typeface="Arial" panose="020B0604020202020204" pitchFamily="34" charset="0"/>
              <a:buChar char="•"/>
            </a:pPr>
            <a:r>
              <a:rPr lang="en-ZA" dirty="0"/>
              <a:t>Gerhardt Incubator</a:t>
            </a:r>
          </a:p>
          <a:p>
            <a:pPr marL="285750" indent="-285750" algn="ctr">
              <a:buFont typeface="Arial" panose="020B0604020202020204" pitchFamily="34" charset="0"/>
              <a:buChar char="•"/>
            </a:pPr>
            <a:r>
              <a:rPr lang="en-ZA" dirty="0"/>
              <a:t>New Brunswick refrigerated Incubator</a:t>
            </a:r>
          </a:p>
        </p:txBody>
      </p:sp>
    </p:spTree>
    <p:extLst>
      <p:ext uri="{BB962C8B-B14F-4D97-AF65-F5344CB8AC3E}">
        <p14:creationId xmlns:p14="http://schemas.microsoft.com/office/powerpoint/2010/main" val="2322090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sktop"/>
          <p:cNvPicPr>
            <a:picLocks noChangeAspect="1" noChangeArrowheads="1"/>
          </p:cNvPicPr>
          <p:nvPr/>
        </p:nvPicPr>
        <p:blipFill>
          <a:blip r:embed="rId4"/>
          <a:srcRect/>
          <a:stretch>
            <a:fillRect/>
          </a:stretch>
        </p:blipFill>
        <p:spPr bwMode="auto">
          <a:xfrm>
            <a:off x="0" y="-230188"/>
            <a:ext cx="9144000" cy="731520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pic>
        <p:nvPicPr>
          <p:cNvPr id="207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98296">
            <a:off x="5645150" y="3476625"/>
            <a:ext cx="246697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01769">
            <a:off x="569913" y="838200"/>
            <a:ext cx="2443162"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908050"/>
            <a:ext cx="10652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 name="Text Box 5"/>
          <p:cNvSpPr txBox="1">
            <a:spLocks noChangeArrowheads="1"/>
          </p:cNvSpPr>
          <p:nvPr/>
        </p:nvSpPr>
        <p:spPr bwMode="auto">
          <a:xfrm>
            <a:off x="296863" y="-39688"/>
            <a:ext cx="8528050"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uLnTx/>
                <a:uFillTx/>
                <a:latin typeface="Arial" charset="0"/>
                <a:ea typeface="ヒラギノ角ゴ Pro W3" charset="-128"/>
                <a:cs typeface="Arial" pitchFamily="34" charset="0"/>
              </a:rPr>
              <a:t>Structural Biology at UCT</a:t>
            </a:r>
            <a:endParaRPr kumimoji="0" lang="en-US" altLang="en-US" sz="5400" b="0" i="0" u="none" strike="noStrike" kern="1200" cap="none" spc="0" normalizeH="0" baseline="0" noProof="0" dirty="0">
              <a:ln>
                <a:noFill/>
              </a:ln>
              <a:solidFill>
                <a:prstClr val="black"/>
              </a:solidFill>
              <a:effectLst/>
              <a:uLnTx/>
              <a:uFillTx/>
              <a:latin typeface="Arial" charset="0"/>
              <a:ea typeface="ヒラギノ角ゴ Pro W3" charset="-128"/>
              <a:cs typeface="Arial" pitchFamily="34" charset="0"/>
            </a:endParaRPr>
          </a:p>
        </p:txBody>
      </p:sp>
      <p:pic>
        <p:nvPicPr>
          <p:cNvPr id="20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81901">
            <a:off x="1004888" y="3490913"/>
            <a:ext cx="245903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68" name="Object 20"/>
          <p:cNvGraphicFramePr>
            <a:graphicFrameLocks noChangeAspect="1"/>
          </p:cNvGraphicFramePr>
          <p:nvPr>
            <p:extLst/>
          </p:nvPr>
        </p:nvGraphicFramePr>
        <p:xfrm>
          <a:off x="442947" y="5088731"/>
          <a:ext cx="923925" cy="1273175"/>
        </p:xfrm>
        <a:graphic>
          <a:graphicData uri="http://schemas.openxmlformats.org/presentationml/2006/ole">
            <mc:AlternateContent xmlns:mc="http://schemas.openxmlformats.org/markup-compatibility/2006">
              <mc:Choice xmlns:v="urn:schemas-microsoft-com:vml" Requires="v">
                <p:oleObj spid="_x0000_s1044" name="Image" r:id="rId9" imgW="5082951" imgH="6989058" progId="">
                  <p:embed/>
                </p:oleObj>
              </mc:Choice>
              <mc:Fallback>
                <p:oleObj name="Image" r:id="rId9" imgW="5082951" imgH="6989058" progId="">
                  <p:embed/>
                  <p:pic>
                    <p:nvPicPr>
                      <p:cNvPr id="2068"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47" y="5088731"/>
                        <a:ext cx="923925"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9" name="Object 21"/>
          <p:cNvGraphicFramePr>
            <a:graphicFrameLocks/>
          </p:cNvGraphicFramePr>
          <p:nvPr/>
        </p:nvGraphicFramePr>
        <p:xfrm>
          <a:off x="7715250" y="5072063"/>
          <a:ext cx="890588" cy="1309687"/>
        </p:xfrm>
        <a:graphic>
          <a:graphicData uri="http://schemas.openxmlformats.org/presentationml/2006/ole">
            <mc:AlternateContent xmlns:mc="http://schemas.openxmlformats.org/markup-compatibility/2006">
              <mc:Choice xmlns:v="urn:schemas-microsoft-com:vml" Requires="v">
                <p:oleObj spid="_x0000_s1045" name="Image" r:id="rId11" imgW="5082951" imgH="6963643" progId="">
                  <p:embed/>
                </p:oleObj>
              </mc:Choice>
              <mc:Fallback>
                <p:oleObj name="Image" r:id="rId11" imgW="5082951" imgH="6963643" progId="">
                  <p:embed/>
                  <p:pic>
                    <p:nvPicPr>
                      <p:cNvPr id="2069" name="Object 2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5250" y="5072063"/>
                        <a:ext cx="890588"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7" name="TextBox 1"/>
          <p:cNvSpPr txBox="1">
            <a:spLocks noChangeArrowheads="1"/>
          </p:cNvSpPr>
          <p:nvPr/>
        </p:nvSpPr>
        <p:spPr bwMode="auto">
          <a:xfrm>
            <a:off x="258419" y="6488668"/>
            <a:ext cx="14395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dirty="0">
                <a:ln>
                  <a:noFill/>
                </a:ln>
                <a:solidFill>
                  <a:srgbClr val="C0504D">
                    <a:lumMod val="20000"/>
                    <a:lumOff val="80000"/>
                  </a:srgbClr>
                </a:solidFill>
                <a:effectLst/>
                <a:uLnTx/>
                <a:uFillTx/>
                <a:latin typeface="Calibri" charset="0"/>
                <a:ea typeface="ヒラギノ角ゴ Pro W3" charset="-128"/>
                <a:cs typeface="Arial" pitchFamily="34" charset="0"/>
              </a:rPr>
              <a:t>Serah Kimani</a:t>
            </a:r>
          </a:p>
        </p:txBody>
      </p:sp>
      <p:sp>
        <p:nvSpPr>
          <p:cNvPr id="2078" name="TextBox 2"/>
          <p:cNvSpPr txBox="1">
            <a:spLocks noChangeArrowheads="1"/>
          </p:cNvSpPr>
          <p:nvPr/>
        </p:nvSpPr>
        <p:spPr bwMode="auto">
          <a:xfrm>
            <a:off x="7451725" y="6502400"/>
            <a:ext cx="1480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dirty="0" err="1">
                <a:ln>
                  <a:noFill/>
                </a:ln>
                <a:solidFill>
                  <a:prstClr val="white"/>
                </a:solidFill>
                <a:effectLst/>
                <a:uLnTx/>
                <a:uFillTx/>
                <a:latin typeface="Calibri" charset="0"/>
                <a:ea typeface="ヒラギノ角ゴ Pro W3" charset="-128"/>
                <a:cs typeface="Arial" pitchFamily="34" charset="0"/>
              </a:rPr>
              <a:t>Ndoria</a:t>
            </a:r>
            <a:r>
              <a:rPr kumimoji="0" lang="en-ZA" altLang="en-US" sz="1800" b="1" i="0" u="none" strike="noStrike" kern="1200" cap="none" spc="0" normalizeH="0" baseline="0" noProof="0" dirty="0">
                <a:ln>
                  <a:noFill/>
                </a:ln>
                <a:solidFill>
                  <a:prstClr val="white"/>
                </a:solidFill>
                <a:effectLst/>
                <a:uLnTx/>
                <a:uFillTx/>
                <a:latin typeface="Calibri" charset="0"/>
                <a:ea typeface="ヒラギノ角ゴ Pro W3" charset="-128"/>
                <a:cs typeface="Arial" pitchFamily="34" charset="0"/>
              </a:rPr>
              <a:t> </a:t>
            </a:r>
            <a:r>
              <a:rPr kumimoji="0" lang="en-ZA" altLang="en-US" sz="1800" b="1" i="0" u="none" strike="noStrike" kern="1200" cap="none" spc="0" normalizeH="0" baseline="0" noProof="0" dirty="0" err="1">
                <a:ln>
                  <a:noFill/>
                </a:ln>
                <a:solidFill>
                  <a:prstClr val="white"/>
                </a:solidFill>
                <a:effectLst/>
                <a:uLnTx/>
                <a:uFillTx/>
                <a:latin typeface="Calibri" charset="0"/>
                <a:ea typeface="ヒラギノ角ゴ Pro W3" charset="-128"/>
                <a:cs typeface="Arial" pitchFamily="34" charset="0"/>
              </a:rPr>
              <a:t>Thuku</a:t>
            </a:r>
            <a:endParaRPr kumimoji="0" lang="en-ZA" altLang="en-US" sz="1800" b="1" i="0" u="none" strike="noStrike" kern="1200" cap="none" spc="0" normalizeH="0" baseline="0" noProof="0" dirty="0">
              <a:ln>
                <a:noFill/>
              </a:ln>
              <a:solidFill>
                <a:prstClr val="white"/>
              </a:solidFill>
              <a:effectLst/>
              <a:uLnTx/>
              <a:uFillTx/>
              <a:latin typeface="Calibri" charset="0"/>
              <a:ea typeface="ヒラギノ角ゴ Pro W3" charset="-128"/>
              <a:cs typeface="Arial" pitchFamily="34" charset="0"/>
            </a:endParaRPr>
          </a:p>
        </p:txBody>
      </p:sp>
      <p:sp>
        <p:nvSpPr>
          <p:cNvPr id="2079" name="TextBox 3"/>
          <p:cNvSpPr txBox="1">
            <a:spLocks noChangeArrowheads="1"/>
          </p:cNvSpPr>
          <p:nvPr/>
        </p:nvSpPr>
        <p:spPr bwMode="auto">
          <a:xfrm>
            <a:off x="869950" y="2092325"/>
            <a:ext cx="187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1" i="0" u="none" strike="noStrike" kern="1200" cap="none" spc="0" normalizeH="0" baseline="0" noProof="0" dirty="0">
                <a:ln>
                  <a:noFill/>
                </a:ln>
                <a:solidFill>
                  <a:prstClr val="black"/>
                </a:solidFill>
                <a:effectLst/>
                <a:uLnTx/>
                <a:uFillTx/>
                <a:latin typeface="Calibri" charset="0"/>
                <a:ea typeface="ヒラギノ角ゴ Pro W3" charset="-128"/>
                <a:cs typeface="Arial" pitchFamily="34" charset="0"/>
              </a:rPr>
              <a:t>Jason van </a:t>
            </a:r>
            <a:r>
              <a:rPr kumimoji="0" lang="en-ZA" altLang="en-US" sz="1800" b="1" i="0" u="none" strike="noStrike" kern="1200" cap="none" spc="0" normalizeH="0" baseline="0" noProof="0" dirty="0" err="1">
                <a:ln>
                  <a:noFill/>
                </a:ln>
                <a:solidFill>
                  <a:prstClr val="black"/>
                </a:solidFill>
                <a:effectLst/>
                <a:uLnTx/>
                <a:uFillTx/>
                <a:latin typeface="Calibri" charset="0"/>
                <a:ea typeface="ヒラギノ角ゴ Pro W3" charset="-128"/>
                <a:cs typeface="Arial" pitchFamily="34" charset="0"/>
              </a:rPr>
              <a:t>Rooyen</a:t>
            </a:r>
            <a:endParaRPr kumimoji="0" lang="en-ZA" altLang="en-US" sz="1800" b="1" i="0" u="none" strike="noStrike" kern="1200" cap="none" spc="0" normalizeH="0" baseline="0" noProof="0" dirty="0">
              <a:ln>
                <a:noFill/>
              </a:ln>
              <a:solidFill>
                <a:prstClr val="black"/>
              </a:solidFill>
              <a:effectLst/>
              <a:uLnTx/>
              <a:uFillTx/>
              <a:latin typeface="Calibri" charset="0"/>
              <a:ea typeface="ヒラギノ角ゴ Pro W3" charset="-128"/>
              <a:cs typeface="Arial" pitchFamily="34" charset="0"/>
            </a:endParaRPr>
          </a:p>
        </p:txBody>
      </p:sp>
      <p:sp>
        <p:nvSpPr>
          <p:cNvPr id="2" name="TextBox 1"/>
          <p:cNvSpPr txBox="1"/>
          <p:nvPr/>
        </p:nvSpPr>
        <p:spPr>
          <a:xfrm>
            <a:off x="6084168" y="908050"/>
            <a:ext cx="305983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Calibri"/>
                <a:ea typeface="+mn-ea"/>
                <a:cs typeface="Arial" pitchFamily="34" charset="0"/>
              </a:rPr>
              <a:t>Papers written by our students have been given front cover prominence in major journals</a:t>
            </a:r>
          </a:p>
        </p:txBody>
      </p:sp>
    </p:spTree>
    <p:extLst>
      <p:ext uri="{BB962C8B-B14F-4D97-AF65-F5344CB8AC3E}">
        <p14:creationId xmlns:p14="http://schemas.microsoft.com/office/powerpoint/2010/main" val="187116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44" y="138752"/>
            <a:ext cx="8763000" cy="6572250"/>
          </a:xfrm>
          <a:prstGeom prst="rect">
            <a:avLst/>
          </a:prstGeom>
        </p:spPr>
      </p:pic>
      <p:sp>
        <p:nvSpPr>
          <p:cNvPr id="5" name="Rounded Rectangle 4"/>
          <p:cNvSpPr/>
          <p:nvPr/>
        </p:nvSpPr>
        <p:spPr>
          <a:xfrm>
            <a:off x="1981200" y="3497240"/>
            <a:ext cx="4876800" cy="22098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b="1" dirty="0"/>
              <a:t>Protein Purification</a:t>
            </a:r>
          </a:p>
          <a:p>
            <a:pPr marL="285750" indent="-285750" algn="ctr">
              <a:buFont typeface="Arial" panose="020B0604020202020204" pitchFamily="34" charset="0"/>
              <a:buChar char="•"/>
            </a:pPr>
            <a:r>
              <a:rPr lang="en-ZA" dirty="0" err="1"/>
              <a:t>Äkta</a:t>
            </a:r>
            <a:r>
              <a:rPr lang="en-ZA" dirty="0"/>
              <a:t> Explorer and </a:t>
            </a:r>
            <a:r>
              <a:rPr lang="en-ZA" dirty="0" err="1"/>
              <a:t>Äkta</a:t>
            </a:r>
            <a:r>
              <a:rPr lang="en-ZA" dirty="0"/>
              <a:t> Prime</a:t>
            </a:r>
          </a:p>
          <a:p>
            <a:pPr marL="285750" indent="-285750" algn="ctr">
              <a:buFont typeface="Arial" panose="020B0604020202020204" pitchFamily="34" charset="0"/>
              <a:buChar char="•"/>
            </a:pPr>
            <a:r>
              <a:rPr lang="en-ZA" dirty="0"/>
              <a:t>Gilson chromatography systems (X3) </a:t>
            </a:r>
          </a:p>
          <a:p>
            <a:pPr marL="742950" lvl="1" indent="-285750" algn="ctr">
              <a:buFont typeface="Arial" panose="020B0604020202020204" pitchFamily="34" charset="0"/>
              <a:buChar char="•"/>
            </a:pPr>
            <a:r>
              <a:rPr lang="en-ZA" dirty="0"/>
              <a:t>Preparative 321</a:t>
            </a:r>
          </a:p>
          <a:p>
            <a:pPr marL="742950" lvl="1" indent="-285750" algn="ctr">
              <a:buFont typeface="Arial" panose="020B0604020202020204" pitchFamily="34" charset="0"/>
              <a:buChar char="•"/>
            </a:pPr>
            <a:r>
              <a:rPr lang="en-ZA" dirty="0"/>
              <a:t>HPLC SEC</a:t>
            </a:r>
          </a:p>
          <a:p>
            <a:pPr marL="742950" lvl="1" indent="-285750" algn="ctr">
              <a:buFont typeface="Arial" panose="020B0604020202020204" pitchFamily="34" charset="0"/>
              <a:buChar char="•"/>
            </a:pPr>
            <a:r>
              <a:rPr lang="en-ZA" dirty="0"/>
              <a:t>Preparative SEC </a:t>
            </a:r>
          </a:p>
        </p:txBody>
      </p:sp>
    </p:spTree>
    <p:extLst>
      <p:ext uri="{BB962C8B-B14F-4D97-AF65-F5344CB8AC3E}">
        <p14:creationId xmlns:p14="http://schemas.microsoft.com/office/powerpoint/2010/main" val="348598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44" y="138752"/>
            <a:ext cx="8763000" cy="6572250"/>
          </a:xfrm>
          <a:prstGeom prst="rect">
            <a:avLst/>
          </a:prstGeom>
        </p:spPr>
      </p:pic>
      <p:sp>
        <p:nvSpPr>
          <p:cNvPr id="8" name="Rounded Rectangle 7"/>
          <p:cNvSpPr/>
          <p:nvPr/>
        </p:nvSpPr>
        <p:spPr>
          <a:xfrm>
            <a:off x="381000" y="5018964"/>
            <a:ext cx="3733800" cy="13818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t>Macromolecular Crystallization</a:t>
            </a:r>
          </a:p>
          <a:p>
            <a:pPr marL="285750" indent="-285750" algn="ctr">
              <a:buFont typeface="Arial" panose="020B0604020202020204" pitchFamily="34" charset="0"/>
              <a:buChar char="•"/>
            </a:pPr>
            <a:r>
              <a:rPr lang="en-ZA" dirty="0"/>
              <a:t>Mosquito</a:t>
            </a:r>
          </a:p>
          <a:p>
            <a:pPr marL="285750" indent="-285750" algn="ctr">
              <a:buFont typeface="Arial" panose="020B0604020202020204" pitchFamily="34" charset="0"/>
              <a:buChar char="•"/>
            </a:pPr>
            <a:r>
              <a:rPr lang="en-ZA" dirty="0" err="1"/>
              <a:t>Rigaku</a:t>
            </a:r>
            <a:r>
              <a:rPr lang="en-ZA" dirty="0"/>
              <a:t> diffractometer</a:t>
            </a:r>
          </a:p>
        </p:txBody>
      </p:sp>
      <p:sp>
        <p:nvSpPr>
          <p:cNvPr id="10" name="Rounded Rectangle 9"/>
          <p:cNvSpPr/>
          <p:nvPr/>
        </p:nvSpPr>
        <p:spPr>
          <a:xfrm>
            <a:off x="5181600" y="5018964"/>
            <a:ext cx="3581400" cy="13818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err="1"/>
              <a:t>Cryo</a:t>
            </a:r>
            <a:r>
              <a:rPr lang="en-ZA" sz="2000" b="1" dirty="0"/>
              <a:t>-Electron Microscopy</a:t>
            </a:r>
          </a:p>
        </p:txBody>
      </p:sp>
    </p:spTree>
    <p:extLst>
      <p:ext uri="{BB962C8B-B14F-4D97-AF65-F5344CB8AC3E}">
        <p14:creationId xmlns:p14="http://schemas.microsoft.com/office/powerpoint/2010/main" val="2422678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p>
            <a:pPr>
              <a:defRPr/>
            </a:pPr>
            <a:endParaRPr lang="en-US"/>
          </a:p>
          <a:p>
            <a:pPr>
              <a:defRPr/>
            </a:pPr>
            <a:endParaRPr lang="en-US"/>
          </a:p>
        </p:txBody>
      </p:sp>
      <p:grpSp>
        <p:nvGrpSpPr>
          <p:cNvPr id="23" name="Group 22"/>
          <p:cNvGrpSpPr/>
          <p:nvPr/>
        </p:nvGrpSpPr>
        <p:grpSpPr>
          <a:xfrm>
            <a:off x="949263" y="4365104"/>
            <a:ext cx="898525" cy="1422705"/>
            <a:chOff x="467421" y="4348045"/>
            <a:chExt cx="898525" cy="1422705"/>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21" y="4348045"/>
              <a:ext cx="898525" cy="95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84514" y="5401418"/>
              <a:ext cx="864339" cy="369332"/>
            </a:xfrm>
            <a:prstGeom prst="rect">
              <a:avLst/>
            </a:prstGeom>
            <a:noFill/>
          </p:spPr>
          <p:txBody>
            <a:bodyPr wrap="none" rtlCol="0">
              <a:spAutoFit/>
            </a:bodyPr>
            <a:lstStyle/>
            <a:p>
              <a:r>
                <a:rPr lang="en-ZA" dirty="0"/>
                <a:t>Sewell</a:t>
              </a:r>
            </a:p>
          </p:txBody>
        </p:sp>
      </p:grpSp>
      <p:grpSp>
        <p:nvGrpSpPr>
          <p:cNvPr id="24" name="Group 23"/>
          <p:cNvGrpSpPr/>
          <p:nvPr/>
        </p:nvGrpSpPr>
        <p:grpSpPr>
          <a:xfrm>
            <a:off x="1778060" y="4371451"/>
            <a:ext cx="1035283" cy="1422705"/>
            <a:chOff x="1461801" y="4348045"/>
            <a:chExt cx="1035283" cy="1422705"/>
          </a:xfrm>
        </p:grpSpPr>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180" y="4348045"/>
              <a:ext cx="898525" cy="89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461801" y="5401418"/>
              <a:ext cx="1035283" cy="369332"/>
            </a:xfrm>
            <a:prstGeom prst="rect">
              <a:avLst/>
            </a:prstGeom>
            <a:noFill/>
          </p:spPr>
          <p:txBody>
            <a:bodyPr wrap="none" rtlCol="0">
              <a:spAutoFit/>
            </a:bodyPr>
            <a:lstStyle/>
            <a:p>
              <a:r>
                <a:rPr lang="en-ZA" dirty="0"/>
                <a:t>Waldron</a:t>
              </a:r>
            </a:p>
          </p:txBody>
        </p:sp>
      </p:grpSp>
      <p:grpSp>
        <p:nvGrpSpPr>
          <p:cNvPr id="25" name="Group 24"/>
          <p:cNvGrpSpPr/>
          <p:nvPr/>
        </p:nvGrpSpPr>
        <p:grpSpPr>
          <a:xfrm>
            <a:off x="2743615" y="4383136"/>
            <a:ext cx="898525" cy="1422705"/>
            <a:chOff x="2592939" y="4348045"/>
            <a:chExt cx="898525" cy="1422705"/>
          </a:xfrm>
        </p:grpSpPr>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939" y="4348045"/>
              <a:ext cx="898525" cy="89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2620611" y="5401418"/>
              <a:ext cx="843180" cy="369332"/>
            </a:xfrm>
            <a:prstGeom prst="rect">
              <a:avLst/>
            </a:prstGeom>
            <a:noFill/>
          </p:spPr>
          <p:txBody>
            <a:bodyPr wrap="none" rtlCol="0">
              <a:spAutoFit/>
            </a:bodyPr>
            <a:lstStyle/>
            <a:p>
              <a:r>
                <a:rPr lang="en-ZA" dirty="0"/>
                <a:t>Yorath</a:t>
              </a:r>
            </a:p>
          </p:txBody>
        </p:sp>
      </p:grpSp>
      <p:grpSp>
        <p:nvGrpSpPr>
          <p:cNvPr id="26" name="Group 25"/>
          <p:cNvGrpSpPr/>
          <p:nvPr/>
        </p:nvGrpSpPr>
        <p:grpSpPr>
          <a:xfrm>
            <a:off x="3572412" y="4371451"/>
            <a:ext cx="898525" cy="1422705"/>
            <a:chOff x="3587319" y="4348045"/>
            <a:chExt cx="898525" cy="1422705"/>
          </a:xfrm>
        </p:grpSpPr>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319" y="4348045"/>
              <a:ext cx="898525" cy="89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657791" y="5401418"/>
              <a:ext cx="757580" cy="369332"/>
            </a:xfrm>
            <a:prstGeom prst="rect">
              <a:avLst/>
            </a:prstGeom>
            <a:noFill/>
          </p:spPr>
          <p:txBody>
            <a:bodyPr wrap="none" rtlCol="0">
              <a:spAutoFit/>
            </a:bodyPr>
            <a:lstStyle/>
            <a:p>
              <a:r>
                <a:rPr lang="en-ZA" dirty="0"/>
                <a:t>Jaffer</a:t>
              </a:r>
            </a:p>
          </p:txBody>
        </p:sp>
      </p:grpSp>
      <p:grpSp>
        <p:nvGrpSpPr>
          <p:cNvPr id="28" name="Group 27"/>
          <p:cNvGrpSpPr/>
          <p:nvPr/>
        </p:nvGrpSpPr>
        <p:grpSpPr>
          <a:xfrm>
            <a:off x="4401209" y="4348045"/>
            <a:ext cx="992579" cy="1422705"/>
            <a:chOff x="4581699" y="4348045"/>
            <a:chExt cx="992579" cy="1422705"/>
          </a:xfrm>
        </p:grpSpPr>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8726" y="4348045"/>
              <a:ext cx="898525" cy="89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4581699" y="5401418"/>
              <a:ext cx="992579" cy="369332"/>
            </a:xfrm>
            <a:prstGeom prst="rect">
              <a:avLst/>
            </a:prstGeom>
            <a:noFill/>
          </p:spPr>
          <p:txBody>
            <a:bodyPr wrap="none" rtlCol="0">
              <a:spAutoFit/>
            </a:bodyPr>
            <a:lstStyle/>
            <a:p>
              <a:r>
                <a:rPr lang="en-ZA" dirty="0"/>
                <a:t>Karriem</a:t>
              </a:r>
            </a:p>
          </p:txBody>
        </p:sp>
      </p:grpSp>
      <p:sp>
        <p:nvSpPr>
          <p:cNvPr id="8" name="TextBox 7"/>
          <p:cNvSpPr txBox="1"/>
          <p:nvPr/>
        </p:nvSpPr>
        <p:spPr>
          <a:xfrm>
            <a:off x="5868144" y="5373216"/>
            <a:ext cx="864339" cy="369332"/>
          </a:xfrm>
          <a:prstGeom prst="rect">
            <a:avLst/>
          </a:prstGeom>
          <a:noFill/>
        </p:spPr>
        <p:txBody>
          <a:bodyPr wrap="none" rtlCol="0">
            <a:spAutoFit/>
          </a:bodyPr>
          <a:lstStyle/>
          <a:p>
            <a:r>
              <a:rPr lang="en-ZA" dirty="0"/>
              <a:t>Hanief</a:t>
            </a:r>
          </a:p>
        </p:txBody>
      </p:sp>
      <p:grpSp>
        <p:nvGrpSpPr>
          <p:cNvPr id="30" name="Group 29"/>
          <p:cNvGrpSpPr/>
          <p:nvPr/>
        </p:nvGrpSpPr>
        <p:grpSpPr>
          <a:xfrm>
            <a:off x="7029671" y="4368613"/>
            <a:ext cx="898525" cy="1422705"/>
            <a:chOff x="6664513" y="4348045"/>
            <a:chExt cx="898525" cy="1422705"/>
          </a:xfrm>
        </p:grpSpPr>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4513" y="4348045"/>
              <a:ext cx="898525" cy="89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6683689" y="5401418"/>
              <a:ext cx="860172" cy="369332"/>
            </a:xfrm>
            <a:prstGeom prst="rect">
              <a:avLst/>
            </a:prstGeom>
            <a:noFill/>
          </p:spPr>
          <p:txBody>
            <a:bodyPr wrap="none" rtlCol="0">
              <a:spAutoFit/>
            </a:bodyPr>
            <a:lstStyle/>
            <a:p>
              <a:r>
                <a:rPr lang="en-ZA" dirty="0"/>
                <a:t>Weber</a:t>
              </a:r>
            </a:p>
          </p:txBody>
        </p:sp>
      </p:grpSp>
      <p:grpSp>
        <p:nvGrpSpPr>
          <p:cNvPr id="31" name="Group 30"/>
          <p:cNvGrpSpPr/>
          <p:nvPr/>
        </p:nvGrpSpPr>
        <p:grpSpPr>
          <a:xfrm>
            <a:off x="7858467" y="4348045"/>
            <a:ext cx="1283365" cy="1422705"/>
            <a:chOff x="7658893" y="4348045"/>
            <a:chExt cx="1283365" cy="1422705"/>
          </a:xfrm>
        </p:grpSpPr>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1313" y="4348045"/>
              <a:ext cx="898525" cy="89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7658893" y="5401418"/>
              <a:ext cx="1283365" cy="369332"/>
            </a:xfrm>
            <a:prstGeom prst="rect">
              <a:avLst/>
            </a:prstGeom>
            <a:noFill/>
          </p:spPr>
          <p:txBody>
            <a:bodyPr wrap="none" rtlCol="0">
              <a:spAutoFit/>
            </a:bodyPr>
            <a:lstStyle/>
            <a:p>
              <a:r>
                <a:rPr lang="en-ZA" dirty="0"/>
                <a:t>Woodward</a:t>
              </a:r>
            </a:p>
          </p:txBody>
        </p:sp>
      </p:grpSp>
      <p:sp>
        <p:nvSpPr>
          <p:cNvPr id="19" name="TextBox 18"/>
          <p:cNvSpPr txBox="1"/>
          <p:nvPr/>
        </p:nvSpPr>
        <p:spPr>
          <a:xfrm>
            <a:off x="3918697" y="476672"/>
            <a:ext cx="1326004" cy="707886"/>
          </a:xfrm>
          <a:prstGeom prst="rect">
            <a:avLst/>
          </a:prstGeom>
          <a:noFill/>
        </p:spPr>
        <p:txBody>
          <a:bodyPr wrap="none" rtlCol="0">
            <a:spAutoFit/>
          </a:bodyPr>
          <a:lstStyle/>
          <a:p>
            <a:r>
              <a:rPr lang="en-ZA" sz="4000" b="1" dirty="0"/>
              <a:t>Staff</a:t>
            </a:r>
          </a:p>
        </p:txBody>
      </p:sp>
      <p:sp>
        <p:nvSpPr>
          <p:cNvPr id="32" name="TextBox 31"/>
          <p:cNvSpPr txBox="1"/>
          <p:nvPr/>
        </p:nvSpPr>
        <p:spPr>
          <a:xfrm>
            <a:off x="1952327" y="1398534"/>
            <a:ext cx="5439310" cy="523220"/>
          </a:xfrm>
          <a:prstGeom prst="rect">
            <a:avLst/>
          </a:prstGeom>
          <a:noFill/>
        </p:spPr>
        <p:txBody>
          <a:bodyPr wrap="none" rtlCol="0">
            <a:spAutoFit/>
          </a:bodyPr>
          <a:lstStyle/>
          <a:p>
            <a:r>
              <a:rPr lang="en-ZA" sz="2800" b="1" dirty="0">
                <a:solidFill>
                  <a:srgbClr val="FF0000"/>
                </a:solidFill>
              </a:rPr>
              <a:t>The Centre depends on people</a:t>
            </a:r>
          </a:p>
        </p:txBody>
      </p:sp>
      <p:sp>
        <p:nvSpPr>
          <p:cNvPr id="33" name="TextBox 32"/>
          <p:cNvSpPr txBox="1"/>
          <p:nvPr/>
        </p:nvSpPr>
        <p:spPr>
          <a:xfrm>
            <a:off x="754852" y="2132856"/>
            <a:ext cx="7488832" cy="1200329"/>
          </a:xfrm>
          <a:prstGeom prst="rect">
            <a:avLst/>
          </a:prstGeom>
          <a:noFill/>
        </p:spPr>
        <p:txBody>
          <a:bodyPr wrap="square" rtlCol="0">
            <a:spAutoFit/>
          </a:bodyPr>
          <a:lstStyle/>
          <a:p>
            <a:r>
              <a:rPr lang="en-ZA" sz="2400" b="1" dirty="0"/>
              <a:t>It will ultimately have fifteen people comprising a mix of scientists and </a:t>
            </a:r>
            <a:r>
              <a:rPr lang="en-ZA" sz="2400" b="1" dirty="0" err="1"/>
              <a:t>techncians</a:t>
            </a:r>
            <a:r>
              <a:rPr lang="en-ZA" sz="2400" b="1" dirty="0"/>
              <a:t> supported by engineering, administrative and computer staff</a:t>
            </a:r>
          </a:p>
        </p:txBody>
      </p:sp>
      <p:pic>
        <p:nvPicPr>
          <p:cNvPr id="12" name="Picture 11" descr="Nasheeta.jp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68752" y="4365104"/>
            <a:ext cx="936104" cy="936104"/>
          </a:xfrm>
          <a:prstGeom prst="rect">
            <a:avLst/>
          </a:prstGeom>
        </p:spPr>
      </p:pic>
    </p:spTree>
    <p:extLst>
      <p:ext uri="{BB962C8B-B14F-4D97-AF65-F5344CB8AC3E}">
        <p14:creationId xmlns:p14="http://schemas.microsoft.com/office/powerpoint/2010/main" val="3294644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0442" y="548680"/>
            <a:ext cx="1894621" cy="584775"/>
          </a:xfrm>
          <a:prstGeom prst="rect">
            <a:avLst/>
          </a:prstGeom>
          <a:noFill/>
        </p:spPr>
        <p:txBody>
          <a:bodyPr wrap="none" rtlCol="0">
            <a:spAutoFit/>
          </a:bodyPr>
          <a:lstStyle/>
          <a:p>
            <a:r>
              <a:rPr lang="en-ZA" sz="3200" dirty="0" err="1"/>
              <a:t>eResearch</a:t>
            </a:r>
            <a:endParaRPr lang="en-ZA" sz="3200" dirty="0"/>
          </a:p>
        </p:txBody>
      </p:sp>
      <p:sp>
        <p:nvSpPr>
          <p:cNvPr id="3" name="TextBox 2"/>
          <p:cNvSpPr txBox="1"/>
          <p:nvPr/>
        </p:nvSpPr>
        <p:spPr>
          <a:xfrm>
            <a:off x="1401091" y="1412776"/>
            <a:ext cx="6336703" cy="1815882"/>
          </a:xfrm>
          <a:prstGeom prst="rect">
            <a:avLst/>
          </a:prstGeom>
          <a:noFill/>
        </p:spPr>
        <p:txBody>
          <a:bodyPr wrap="square" rtlCol="0">
            <a:spAutoFit/>
          </a:bodyPr>
          <a:lstStyle/>
          <a:p>
            <a:pPr algn="ctr"/>
            <a:r>
              <a:rPr lang="en-ZA" sz="2800" dirty="0"/>
              <a:t>Computer technology will permeate every aspect of the Centre</a:t>
            </a:r>
          </a:p>
          <a:p>
            <a:pPr algn="ctr"/>
            <a:endParaRPr lang="en-ZA" sz="2800" dirty="0"/>
          </a:p>
          <a:p>
            <a:pPr algn="ctr"/>
            <a:endParaRPr lang="en-ZA" sz="2800" dirty="0"/>
          </a:p>
        </p:txBody>
      </p:sp>
      <p:sp>
        <p:nvSpPr>
          <p:cNvPr id="4" name="TextBox 3"/>
          <p:cNvSpPr txBox="1"/>
          <p:nvPr/>
        </p:nvSpPr>
        <p:spPr>
          <a:xfrm>
            <a:off x="2495294" y="2564904"/>
            <a:ext cx="3904915" cy="3108543"/>
          </a:xfrm>
          <a:prstGeom prst="rect">
            <a:avLst/>
          </a:prstGeom>
          <a:noFill/>
        </p:spPr>
        <p:txBody>
          <a:bodyPr wrap="none" rtlCol="0">
            <a:spAutoFit/>
          </a:bodyPr>
          <a:lstStyle/>
          <a:p>
            <a:pPr marL="285750" indent="-285750">
              <a:buFont typeface="Arial" panose="020B0604020202020204" pitchFamily="34" charset="0"/>
              <a:buChar char="•"/>
            </a:pPr>
            <a:r>
              <a:rPr lang="en-ZA" sz="2800" dirty="0"/>
              <a:t>User management</a:t>
            </a:r>
          </a:p>
          <a:p>
            <a:pPr marL="285750" indent="-285750">
              <a:buFont typeface="Arial" panose="020B0604020202020204" pitchFamily="34" charset="0"/>
              <a:buChar char="•"/>
            </a:pPr>
            <a:r>
              <a:rPr lang="en-ZA" sz="2800" dirty="0"/>
              <a:t>Workflow management</a:t>
            </a:r>
          </a:p>
          <a:p>
            <a:pPr marL="285750" indent="-285750">
              <a:buFont typeface="Arial" panose="020B0604020202020204" pitchFamily="34" charset="0"/>
              <a:buChar char="•"/>
            </a:pPr>
            <a:r>
              <a:rPr lang="en-ZA" sz="2800" dirty="0"/>
              <a:t>Instrument control</a:t>
            </a:r>
          </a:p>
          <a:p>
            <a:pPr marL="285750" indent="-285750">
              <a:buFont typeface="Arial" panose="020B0604020202020204" pitchFamily="34" charset="0"/>
              <a:buChar char="•"/>
            </a:pPr>
            <a:r>
              <a:rPr lang="en-ZA" sz="2800" dirty="0"/>
              <a:t>Data acquisition</a:t>
            </a:r>
          </a:p>
          <a:p>
            <a:pPr marL="285750" indent="-285750">
              <a:buFont typeface="Arial" panose="020B0604020202020204" pitchFamily="34" charset="0"/>
              <a:buChar char="•"/>
            </a:pPr>
            <a:r>
              <a:rPr lang="en-ZA" sz="2800" dirty="0"/>
              <a:t>Data storage</a:t>
            </a:r>
          </a:p>
          <a:p>
            <a:pPr marL="285750" indent="-285750">
              <a:buFont typeface="Arial" panose="020B0604020202020204" pitchFamily="34" charset="0"/>
              <a:buChar char="•"/>
            </a:pPr>
            <a:r>
              <a:rPr lang="en-ZA" sz="2800" dirty="0"/>
              <a:t>Data processing</a:t>
            </a:r>
          </a:p>
          <a:p>
            <a:pPr marL="285750" indent="-285750">
              <a:buFont typeface="Arial" panose="020B0604020202020204" pitchFamily="34" charset="0"/>
              <a:buChar char="•"/>
            </a:pPr>
            <a:r>
              <a:rPr lang="en-ZA" sz="2800" dirty="0"/>
              <a:t>Data dissemination</a:t>
            </a:r>
          </a:p>
        </p:txBody>
      </p:sp>
      <p:sp>
        <p:nvSpPr>
          <p:cNvPr id="5" name="TextBox 4"/>
          <p:cNvSpPr txBox="1"/>
          <p:nvPr/>
        </p:nvSpPr>
        <p:spPr>
          <a:xfrm>
            <a:off x="257793" y="5877272"/>
            <a:ext cx="8621545" cy="646331"/>
          </a:xfrm>
          <a:prstGeom prst="rect">
            <a:avLst/>
          </a:prstGeom>
          <a:noFill/>
        </p:spPr>
        <p:txBody>
          <a:bodyPr wrap="square" rtlCol="0">
            <a:spAutoFit/>
          </a:bodyPr>
          <a:lstStyle/>
          <a:p>
            <a:pPr algn="ctr"/>
            <a:r>
              <a:rPr lang="en-ZA" b="1" dirty="0">
                <a:solidFill>
                  <a:srgbClr val="FF0000"/>
                </a:solidFill>
              </a:rPr>
              <a:t>Automatic data collection with direct electron detectors produces multiple terabytes of data per experiment, with today’s technology</a:t>
            </a:r>
          </a:p>
        </p:txBody>
      </p:sp>
    </p:spTree>
    <p:extLst>
      <p:ext uri="{BB962C8B-B14F-4D97-AF65-F5344CB8AC3E}">
        <p14:creationId xmlns:p14="http://schemas.microsoft.com/office/powerpoint/2010/main" val="1185925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9598" y="2595578"/>
            <a:ext cx="3394401" cy="2427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p:cNvPicPr>
            <a:picLocks noChangeAspect="1"/>
          </p:cNvPicPr>
          <p:nvPr/>
        </p:nvPicPr>
        <p:blipFill>
          <a:blip r:embed="rId4">
            <a:extLst>
              <a:ext uri="{28A0092B-C50C-407E-A947-70E740481C1C}">
                <a14:useLocalDpi xmlns:a14="http://schemas.microsoft.com/office/drawing/2010/main" val="0"/>
              </a:ext>
            </a:extLst>
          </a:blip>
          <a:srcRect r="21648"/>
          <a:stretch>
            <a:fillRect/>
          </a:stretch>
        </p:blipFill>
        <p:spPr bwMode="auto">
          <a:xfrm>
            <a:off x="3156749" y="0"/>
            <a:ext cx="2925295" cy="278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p:cNvPicPr>
            <a:picLocks noChangeAspect="1"/>
          </p:cNvPicPr>
          <p:nvPr/>
        </p:nvPicPr>
        <p:blipFill>
          <a:blip r:embed="rId5">
            <a:extLst>
              <a:ext uri="{28A0092B-C50C-407E-A947-70E740481C1C}">
                <a14:useLocalDpi xmlns:a14="http://schemas.microsoft.com/office/drawing/2010/main" val="0"/>
              </a:ext>
            </a:extLst>
          </a:blip>
          <a:srcRect r="17493"/>
          <a:stretch>
            <a:fillRect/>
          </a:stretch>
        </p:blipFill>
        <p:spPr bwMode="auto">
          <a:xfrm>
            <a:off x="6078931" y="-62788"/>
            <a:ext cx="3062680" cy="2784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01358" y="4941168"/>
            <a:ext cx="3542642" cy="2356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5227863"/>
            <a:ext cx="2173515" cy="163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9595" y="3985330"/>
            <a:ext cx="1930004" cy="2901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4"/>
          <p:cNvPicPr>
            <a:picLocks noChangeAspect="1"/>
          </p:cNvPicPr>
          <p:nvPr/>
        </p:nvPicPr>
        <p:blipFill>
          <a:blip r:embed="rId9">
            <a:extLst>
              <a:ext uri="{28A0092B-C50C-407E-A947-70E740481C1C}">
                <a14:useLocalDpi xmlns:a14="http://schemas.microsoft.com/office/drawing/2010/main" val="0"/>
              </a:ext>
            </a:extLst>
          </a:blip>
          <a:srcRect b="12103"/>
          <a:stretch>
            <a:fillRect/>
          </a:stretch>
        </p:blipFill>
        <p:spPr bwMode="auto">
          <a:xfrm>
            <a:off x="1944619" y="3999630"/>
            <a:ext cx="2176775" cy="2858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7"/>
          <p:cNvSpPr txBox="1">
            <a:spLocks noChangeArrowheads="1"/>
          </p:cNvSpPr>
          <p:nvPr/>
        </p:nvSpPr>
        <p:spPr bwMode="auto">
          <a:xfrm>
            <a:off x="2246313" y="58769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37931725" indent="-37474525"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altLang="en-US" sz="1800" b="0" i="0" u="none" strike="noStrike" kern="1200" cap="none" spc="0" normalizeH="0" baseline="0" noProof="0">
              <a:ln>
                <a:noFill/>
              </a:ln>
              <a:solidFill>
                <a:srgbClr val="000000"/>
              </a:solidFill>
              <a:effectLst/>
              <a:uLnTx/>
              <a:uFillTx/>
              <a:latin typeface="Calibri" pitchFamily="34" charset="0"/>
              <a:ea typeface="ヒラギノ角ゴ Pro W3"/>
              <a:cs typeface="ヒラギノ角ゴ Pro W3"/>
            </a:endParaRPr>
          </a:p>
        </p:txBody>
      </p:sp>
      <p:pic>
        <p:nvPicPr>
          <p:cNvPr id="9"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2122487"/>
            <a:ext cx="2075543" cy="3112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2303"/>
            <a:ext cx="4111831" cy="2735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2081743" y="2721620"/>
            <a:ext cx="5087512" cy="1240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8743" y="2184870"/>
            <a:ext cx="5527528" cy="2551167"/>
          </a:xfrm>
          <a:prstGeom prst="rect">
            <a:avLst/>
          </a:prstGeom>
        </p:spPr>
      </p:pic>
      <p:sp>
        <p:nvSpPr>
          <p:cNvPr id="19" name="Rectangle 18"/>
          <p:cNvSpPr/>
          <p:nvPr/>
        </p:nvSpPr>
        <p:spPr>
          <a:xfrm>
            <a:off x="44710" y="949115"/>
            <a:ext cx="8816927" cy="489364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50" normalizeH="0" baseline="0" noProof="0" dirty="0">
                <a:ln w="11430"/>
                <a:solidFill>
                  <a:srgbClr val="0099FF"/>
                </a:solidFill>
                <a:effectLst>
                  <a:outerShdw blurRad="76200" dist="50800" dir="5400000" algn="tl" rotWithShape="0">
                    <a:srgbClr val="000000">
                      <a:alpha val="65000"/>
                    </a:srgbClr>
                  </a:outerShdw>
                </a:effectLst>
                <a:uLnTx/>
                <a:uFillTx/>
                <a:latin typeface="Calibri" pitchFamily="34" charset="0"/>
                <a:ea typeface="+mn-ea"/>
                <a:cs typeface="Arial" pitchFamily="34" charset="0"/>
              </a:rPr>
              <a:t>Crossing the Potential Barrier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50" normalizeH="0" baseline="0" noProof="0" dirty="0">
              <a:ln w="11430"/>
              <a:solidFill>
                <a:srgbClr val="0099FF"/>
              </a:solidFill>
              <a:effectLst>
                <a:outerShdw blurRad="76200" dist="50800" dir="5400000" algn="tl" rotWithShape="0">
                  <a:srgbClr val="000000">
                    <a:alpha val="65000"/>
                  </a:srgbClr>
                </a:outerShdw>
              </a:effectLst>
              <a:uLnTx/>
              <a:uFillTx/>
              <a:latin typeface="Calibri"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50" normalizeH="0" baseline="0" noProof="0" dirty="0">
              <a:ln w="11430"/>
              <a:solidFill>
                <a:srgbClr val="0099FF"/>
              </a:solidFill>
              <a:effectLst>
                <a:outerShdw blurRad="76200" dist="50800" dir="5400000" algn="tl" rotWithShape="0">
                  <a:srgbClr val="000000">
                    <a:alpha val="65000"/>
                  </a:srgbClr>
                </a:outerShdw>
              </a:effectLst>
              <a:uLnTx/>
              <a:uFillTx/>
              <a:latin typeface="Calibri"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50" normalizeH="0" baseline="0" noProof="0" dirty="0">
                <a:ln w="11430"/>
                <a:solidFill>
                  <a:srgbClr val="0099FF"/>
                </a:solidFill>
                <a:effectLst>
                  <a:outerShdw blurRad="76200" dist="50800" dir="5400000" algn="tl" rotWithShape="0">
                    <a:srgbClr val="000000">
                      <a:alpha val="65000"/>
                    </a:srgbClr>
                  </a:outerShdw>
                </a:effectLst>
                <a:uLnTx/>
                <a:uFillTx/>
                <a:latin typeface="Calibri" pitchFamily="34" charset="0"/>
                <a:ea typeface="+mn-ea"/>
                <a:cs typeface="Arial" pitchFamily="34" charset="0"/>
              </a:rPr>
              <a:t>How START stimulated Structural Biology in South Africa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412776"/>
            <a:ext cx="7488832" cy="415498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START aims to create a UK-Africa partnership to develop a </a:t>
            </a: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programme</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of world class research based around energy materials (strand 1) and protein structure determination (strand 2).</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The grant will fund:</a:t>
            </a:r>
          </a:p>
          <a:p>
            <a:pPr marL="285750" marR="0" lvl="0" indent="-285750" algn="l" defTabSz="914400" rtl="0" eaLnBrk="1" fontAlgn="base" latinLnBrk="0" hangingPunct="1">
              <a:lnSpc>
                <a:spcPct val="100000"/>
              </a:lnSpc>
              <a:spcBef>
                <a:spcPct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Extended training in Synchrotron techniques - The nexus of START is Diamond Light Source, the UK synchrotron. </a:t>
            </a:r>
          </a:p>
          <a:p>
            <a:pPr marL="285750" marR="0" lvl="0" indent="-285750" algn="l" defTabSz="914400" rtl="0" eaLnBrk="1" fontAlgn="base" latinLnBrk="0" hangingPunct="1">
              <a:lnSpc>
                <a:spcPct val="100000"/>
              </a:lnSpc>
              <a:spcBef>
                <a:spcPct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Researchers who will study emerging and neglected diseases of direct importance to the African continent through an extensive </a:t>
            </a: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programme</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of structural biology.</a:t>
            </a:r>
            <a:endParaRPr kumimoji="0" lang="en-US" sz="2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p:txBody>
      </p:sp>
    </p:spTree>
    <p:extLst>
      <p:ext uri="{BB962C8B-B14F-4D97-AF65-F5344CB8AC3E}">
        <p14:creationId xmlns:p14="http://schemas.microsoft.com/office/powerpoint/2010/main" val="270890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7" y="1340768"/>
            <a:ext cx="7704856" cy="37548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What will be funded for three years: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Nine Research Assistants (post-docs), including a research budget and travel costs</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 local resource </a:t>
            </a: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centre</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in Cape Town</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Two posts in the resource </a:t>
            </a: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centre</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Annual  workshops in South Africa</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Annual meetings in South Africa</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Travel between Diamond and South Africa for both South African and British participants</a:t>
            </a:r>
          </a:p>
        </p:txBody>
      </p:sp>
    </p:spTree>
    <p:extLst>
      <p:ext uri="{BB962C8B-B14F-4D97-AF65-F5344CB8AC3E}">
        <p14:creationId xmlns:p14="http://schemas.microsoft.com/office/powerpoint/2010/main" val="379780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404664"/>
            <a:ext cx="714330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9 South African co-investigators at </a:t>
            </a:r>
            <a:r>
              <a:rPr kumimoji="0" lang="en-US" sz="2800" b="0" i="0" u="none" strike="noStrike" kern="1200" cap="none" spc="0" normalizeH="0" baseline="0" noProof="0">
                <a:ln>
                  <a:noFill/>
                </a:ln>
                <a:solidFill>
                  <a:prstClr val="black"/>
                </a:solidFill>
                <a:effectLst/>
                <a:uLnTx/>
                <a:uFillTx/>
                <a:latin typeface="Calibri" pitchFamily="34" charset="0"/>
                <a:ea typeface="+mn-ea"/>
                <a:cs typeface="Arial" pitchFamily="34" charset="0"/>
              </a:rPr>
              <a:t>7 institutions</a:t>
            </a:r>
          </a:p>
        </p:txBody>
      </p:sp>
      <p:sp>
        <p:nvSpPr>
          <p:cNvPr id="3" name="Rectangle 2"/>
          <p:cNvSpPr/>
          <p:nvPr/>
        </p:nvSpPr>
        <p:spPr>
          <a:xfrm>
            <a:off x="1288516" y="1412776"/>
            <a:ext cx="7517581" cy="4248471"/>
          </a:xfrm>
          <a:prstGeom prst="rect">
            <a:avLst/>
          </a:prstGeom>
        </p:spPr>
        <p:txBody>
          <a:bodyPr wrap="square" numCol="2">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Trevor Sewell</a:t>
            </a:r>
            <a:endPar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University of Cape Town</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Ed </a:t>
            </a:r>
            <a:r>
              <a:rPr kumimoji="0" lang="en-US" sz="1800" b="1" i="0" u="none" strike="noStrike" kern="1200" cap="none" spc="0" normalizeH="0" baseline="0" noProof="0" dirty="0" err="1">
                <a:ln>
                  <a:noFill/>
                </a:ln>
                <a:solidFill>
                  <a:prstClr val="black"/>
                </a:solidFill>
                <a:effectLst/>
                <a:uLnTx/>
                <a:uFillTx/>
                <a:latin typeface="Cambria" charset="0"/>
                <a:ea typeface="ＭＳ 明朝" charset="-128"/>
                <a:cs typeface="Times New Roman" charset="0"/>
              </a:rPr>
              <a:t>Sturrock</a:t>
            </a:r>
            <a:endPar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University of Cape Town</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Jeremy Woodward </a:t>
            </a:r>
            <a:endPar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University of Cape Town</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Wolf-Dieter Schubert</a:t>
            </a:r>
            <a:endPar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University of Pretoria</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ＭＳ 明朝" charset="-128"/>
                <a:cs typeface="Times New Roman" charset="0"/>
              </a:rPr>
              <a:t>Yasien</a:t>
            </a: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Sayed</a:t>
            </a:r>
            <a:endPar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University of the Witwatersrand</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Dirk </a:t>
            </a:r>
            <a:r>
              <a:rPr kumimoji="0" lang="en-US" sz="1800" b="1" i="0" u="none" strike="noStrike" kern="1200" cap="none" spc="0" normalizeH="0" baseline="0" noProof="0" dirty="0" err="1">
                <a:ln>
                  <a:noFill/>
                </a:ln>
                <a:solidFill>
                  <a:prstClr val="black"/>
                </a:solidFill>
                <a:effectLst/>
                <a:uLnTx/>
                <a:uFillTx/>
                <a:latin typeface="Cambria" charset="0"/>
                <a:ea typeface="ＭＳ 明朝" charset="-128"/>
                <a:cs typeface="Times New Roman" charset="0"/>
              </a:rPr>
              <a:t>Opperman</a:t>
            </a: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a:t>
            </a:r>
            <a:endPar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University of the Free State</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Erick Strauss </a:t>
            </a:r>
            <a:endPar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Stellenbosch University</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Lynn Morris</a:t>
            </a:r>
            <a:endPar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National Inst for Communicable Diseases</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Albie van </a:t>
            </a:r>
            <a:r>
              <a:rPr kumimoji="0" lang="en-US" sz="1800" b="1" i="0" u="none" strike="noStrike" kern="1200" cap="none" spc="0" normalizeH="0" baseline="0" noProof="0" dirty="0" err="1">
                <a:ln>
                  <a:noFill/>
                </a:ln>
                <a:solidFill>
                  <a:prstClr val="black"/>
                </a:solidFill>
                <a:effectLst/>
                <a:uLnTx/>
                <a:uFillTx/>
                <a:latin typeface="Cambria" charset="0"/>
                <a:ea typeface="ＭＳ 明朝" charset="-128"/>
                <a:cs typeface="Times New Roman" charset="0"/>
              </a:rPr>
              <a:t>Dijk</a:t>
            </a:r>
            <a:endPar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rPr>
              <a:t>North West University</a:t>
            </a:r>
          </a:p>
        </p:txBody>
      </p:sp>
    </p:spTree>
    <p:extLst>
      <p:ext uri="{BB962C8B-B14F-4D97-AF65-F5344CB8AC3E}">
        <p14:creationId xmlns:p14="http://schemas.microsoft.com/office/powerpoint/2010/main" val="1569148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10459E-8DBE-463D-83F5-BA874C6EE19C}"/>
              </a:ext>
            </a:extLst>
          </p:cNvPr>
          <p:cNvSpPr txBox="1"/>
          <p:nvPr/>
        </p:nvSpPr>
        <p:spPr>
          <a:xfrm>
            <a:off x="1187624" y="332656"/>
            <a:ext cx="11131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Extension</a:t>
            </a:r>
          </a:p>
        </p:txBody>
      </p:sp>
      <p:sp>
        <p:nvSpPr>
          <p:cNvPr id="4" name="TextBox 3">
            <a:extLst>
              <a:ext uri="{FF2B5EF4-FFF2-40B4-BE49-F238E27FC236}">
                <a16:creationId xmlns:a16="http://schemas.microsoft.com/office/drawing/2014/main" id="{8A9A9101-2B10-4B1C-8507-0891B5F98948}"/>
              </a:ext>
            </a:extLst>
          </p:cNvPr>
          <p:cNvSpPr txBox="1"/>
          <p:nvPr/>
        </p:nvSpPr>
        <p:spPr>
          <a:xfrm>
            <a:off x="1187624" y="836712"/>
            <a:ext cx="2501390" cy="59093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Paul </a:t>
            </a:r>
            <a:r>
              <a:rPr kumimoji="0" lang="en-ZA" sz="18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Kappo</a:t>
            </a: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Zululand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Kevin Naidoo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Cape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Anwar Jardine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Cape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Addmore</a:t>
            </a: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en-ZA" sz="18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Shonhai</a:t>
            </a: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Venda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Penny Moore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NICD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Post docs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Ana </a:t>
            </a:r>
            <a:r>
              <a:rPr kumimoji="0" lang="en-ZA" sz="18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Ebrecht</a:t>
            </a: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North West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No appointment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Pretoria</a:t>
            </a:r>
          </a:p>
        </p:txBody>
      </p:sp>
      <p:sp>
        <p:nvSpPr>
          <p:cNvPr id="6" name="TextBox 5">
            <a:extLst>
              <a:ext uri="{FF2B5EF4-FFF2-40B4-BE49-F238E27FC236}">
                <a16:creationId xmlns:a16="http://schemas.microsoft.com/office/drawing/2014/main" id="{77E616C1-F413-4DFB-9DFD-FE9227E0B6AF}"/>
              </a:ext>
            </a:extLst>
          </p:cNvPr>
          <p:cNvSpPr txBox="1"/>
          <p:nvPr/>
        </p:nvSpPr>
        <p:spPr>
          <a:xfrm>
            <a:off x="4355976" y="868410"/>
            <a:ext cx="4297541" cy="59093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Lauren Arendse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Cape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Andani Mulelu, Stanley </a:t>
            </a:r>
            <a:r>
              <a:rPr kumimoji="0" lang="en-ZA" sz="18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Makumire</a:t>
            </a: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Cape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Lizelle Lubbe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Cape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Thandeka </a:t>
            </a:r>
            <a:r>
              <a:rPr kumimoji="0" lang="en-ZA" sz="18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Moyo</a:t>
            </a: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NICD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Carmien</a:t>
            </a: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Tolmie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the Free State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Ramesh Pandian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the Witwatersrand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sng"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Anton Hamann, Blake </a:t>
            </a:r>
            <a:r>
              <a:rPr kumimoji="0" lang="en-ZA" sz="18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Balcomb</a:t>
            </a:r>
            <a:endPar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University of Stellenbosch</a:t>
            </a:r>
          </a:p>
        </p:txBody>
      </p:sp>
    </p:spTree>
    <p:extLst>
      <p:ext uri="{BB962C8B-B14F-4D97-AF65-F5344CB8AC3E}">
        <p14:creationId xmlns:p14="http://schemas.microsoft.com/office/powerpoint/2010/main" val="608587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53D94C-455F-4BC9-925C-5BCDDE373E25}"/>
              </a:ext>
            </a:extLst>
          </p:cNvPr>
          <p:cNvSpPr/>
          <p:nvPr/>
        </p:nvSpPr>
        <p:spPr>
          <a:xfrm>
            <a:off x="827584" y="1196752"/>
            <a:ext cx="7632848" cy="1631216"/>
          </a:xfrm>
          <a:prstGeom prst="rect">
            <a:avLst/>
          </a:prstGeom>
        </p:spPr>
        <p:txBody>
          <a:bodyPr wrap="square">
            <a:spAutoFit/>
          </a:bodyPr>
          <a:lstStyle/>
          <a:p>
            <a:pPr algn="ctr"/>
            <a:r>
              <a:rPr lang="en-ZA" sz="2800" b="1" dirty="0">
                <a:solidFill>
                  <a:srgbClr val="92D050"/>
                </a:solidFill>
              </a:rPr>
              <a:t>CCP4 Crystallographic School in South Africa</a:t>
            </a:r>
          </a:p>
          <a:p>
            <a:pPr algn="ctr"/>
            <a:r>
              <a:rPr lang="en-ZA" dirty="0"/>
              <a:t>Data Collection to Structure Refinement and Beyond </a:t>
            </a:r>
          </a:p>
          <a:p>
            <a:pPr algn="ctr"/>
            <a:r>
              <a:rPr lang="en-ZA" dirty="0"/>
              <a:t>University of Cape Town, South Africa</a:t>
            </a:r>
          </a:p>
          <a:p>
            <a:pPr algn="ctr"/>
            <a:r>
              <a:rPr lang="en-ZA" dirty="0"/>
              <a:t>31 March 2020 - 08 April 2020</a:t>
            </a:r>
          </a:p>
          <a:p>
            <a:pPr algn="ctr"/>
            <a:r>
              <a:rPr lang="en-ZA" dirty="0"/>
              <a:t>Organizers: Trevor Sewell, Carmien Tolmie</a:t>
            </a:r>
          </a:p>
        </p:txBody>
      </p:sp>
      <p:sp>
        <p:nvSpPr>
          <p:cNvPr id="3" name="TextBox 2">
            <a:extLst>
              <a:ext uri="{FF2B5EF4-FFF2-40B4-BE49-F238E27FC236}">
                <a16:creationId xmlns:a16="http://schemas.microsoft.com/office/drawing/2014/main" id="{47F5D695-764C-4613-A55B-8026354805D5}"/>
              </a:ext>
            </a:extLst>
          </p:cNvPr>
          <p:cNvSpPr txBox="1"/>
          <p:nvPr/>
        </p:nvSpPr>
        <p:spPr>
          <a:xfrm>
            <a:off x="3347864" y="476672"/>
            <a:ext cx="2975815" cy="523220"/>
          </a:xfrm>
          <a:prstGeom prst="rect">
            <a:avLst/>
          </a:prstGeom>
          <a:noFill/>
        </p:spPr>
        <p:txBody>
          <a:bodyPr wrap="none" rtlCol="0">
            <a:spAutoFit/>
          </a:bodyPr>
          <a:lstStyle/>
          <a:p>
            <a:r>
              <a:rPr lang="en-ZA" sz="2800" b="1" dirty="0"/>
              <a:t>Upcoming projects</a:t>
            </a:r>
          </a:p>
        </p:txBody>
      </p:sp>
      <p:sp>
        <p:nvSpPr>
          <p:cNvPr id="4" name="TextBox 3">
            <a:extLst>
              <a:ext uri="{FF2B5EF4-FFF2-40B4-BE49-F238E27FC236}">
                <a16:creationId xmlns:a16="http://schemas.microsoft.com/office/drawing/2014/main" id="{F9C26C8E-3E1A-467E-985C-36391B5C968B}"/>
              </a:ext>
            </a:extLst>
          </p:cNvPr>
          <p:cNvSpPr txBox="1"/>
          <p:nvPr/>
        </p:nvSpPr>
        <p:spPr>
          <a:xfrm>
            <a:off x="256054" y="3429000"/>
            <a:ext cx="8887946" cy="2523768"/>
          </a:xfrm>
          <a:prstGeom prst="rect">
            <a:avLst/>
          </a:prstGeom>
          <a:noFill/>
        </p:spPr>
        <p:txBody>
          <a:bodyPr wrap="none" rtlCol="0">
            <a:spAutoFit/>
          </a:bodyPr>
          <a:lstStyle/>
          <a:p>
            <a:r>
              <a:rPr lang="en-ZA" dirty="0"/>
              <a:t>Formation of the </a:t>
            </a:r>
          </a:p>
          <a:p>
            <a:r>
              <a:rPr lang="en-ZA" sz="2800" b="1" dirty="0">
                <a:solidFill>
                  <a:srgbClr val="92D050"/>
                </a:solidFill>
              </a:rPr>
              <a:t>South African Society for Biophysics and Structural Biology</a:t>
            </a:r>
          </a:p>
          <a:p>
            <a:endParaRPr lang="en-ZA" sz="2800" b="1" dirty="0">
              <a:solidFill>
                <a:srgbClr val="92D050"/>
              </a:solidFill>
            </a:endParaRPr>
          </a:p>
          <a:p>
            <a:r>
              <a:rPr lang="en-ZA" sz="2800" b="1" dirty="0">
                <a:solidFill>
                  <a:srgbClr val="92D050"/>
                </a:solidFill>
              </a:rPr>
              <a:t>Raise funds for the continued membership of IUPAB</a:t>
            </a:r>
          </a:p>
          <a:p>
            <a:endParaRPr lang="en-ZA" sz="2800" b="1" dirty="0">
              <a:solidFill>
                <a:srgbClr val="92D050"/>
              </a:solidFill>
            </a:endParaRPr>
          </a:p>
          <a:p>
            <a:r>
              <a:rPr lang="en-ZA" sz="2800" b="1" dirty="0">
                <a:solidFill>
                  <a:srgbClr val="92D050"/>
                </a:solidFill>
              </a:rPr>
              <a:t>Establish an MoU with INSTRUCT</a:t>
            </a:r>
            <a:endParaRPr lang="en-ZA" sz="2800" b="1" dirty="0"/>
          </a:p>
        </p:txBody>
      </p:sp>
    </p:spTree>
    <p:extLst>
      <p:ext uri="{BB962C8B-B14F-4D97-AF65-F5344CB8AC3E}">
        <p14:creationId xmlns:p14="http://schemas.microsoft.com/office/powerpoint/2010/main" val="3391346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
          <p:cNvPicPr>
            <a:picLocks noChangeAspect="1"/>
          </p:cNvPicPr>
          <p:nvPr/>
        </p:nvPicPr>
        <p:blipFill>
          <a:blip r:embed="rId3" cstate="print">
            <a:extLst>
              <a:ext uri="{28A0092B-C50C-407E-A947-70E740481C1C}">
                <a14:useLocalDpi xmlns:a14="http://schemas.microsoft.com/office/drawing/2010/main" val="0"/>
              </a:ext>
            </a:extLst>
          </a:blip>
          <a:srcRect l="11070" t="11159" r="13704" b="11197"/>
          <a:stretch>
            <a:fillRect/>
          </a:stretch>
        </p:blipFill>
        <p:spPr bwMode="auto">
          <a:xfrm>
            <a:off x="2266950" y="4311650"/>
            <a:ext cx="22590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863" y="3844925"/>
            <a:ext cx="18827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3000" y="2332038"/>
            <a:ext cx="27368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4788" y="5084763"/>
            <a:ext cx="2427287"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2"/>
          <p:cNvPicPr>
            <a:picLocks noChangeAspect="1"/>
          </p:cNvPicPr>
          <p:nvPr/>
        </p:nvPicPr>
        <p:blipFill>
          <a:blip r:embed="rId7">
            <a:extLst>
              <a:ext uri="{28A0092B-C50C-407E-A947-70E740481C1C}">
                <a14:useLocalDpi xmlns:a14="http://schemas.microsoft.com/office/drawing/2010/main" val="0"/>
              </a:ext>
            </a:extLst>
          </a:blip>
          <a:srcRect l="5293" t="17033" r="2762"/>
          <a:stretch>
            <a:fillRect/>
          </a:stretch>
        </p:blipFill>
        <p:spPr bwMode="auto">
          <a:xfrm>
            <a:off x="6535738" y="157163"/>
            <a:ext cx="24701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Arc 8"/>
          <p:cNvSpPr>
            <a:spLocks/>
          </p:cNvSpPr>
          <p:nvPr/>
        </p:nvSpPr>
        <p:spPr bwMode="auto">
          <a:xfrm rot="2249923">
            <a:off x="6380163" y="3703638"/>
            <a:ext cx="177800" cy="336550"/>
          </a:xfrm>
          <a:custGeom>
            <a:avLst/>
            <a:gdLst>
              <a:gd name="T0" fmla="*/ 0 w 21600"/>
              <a:gd name="T1" fmla="*/ 0 h 21600"/>
              <a:gd name="T2" fmla="*/ 177800 w 21600"/>
              <a:gd name="T3" fmla="*/ 336550 h 21600"/>
              <a:gd name="T4" fmla="*/ 0 w 21600"/>
              <a:gd name="T5" fmla="*/ 3365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altLang="en-US" sz="1800" b="0" i="0" u="none" strike="noStrike" kern="1200" cap="none" spc="0" normalizeH="0" baseline="0" noProof="0">
              <a:ln>
                <a:noFill/>
              </a:ln>
              <a:solidFill>
                <a:prstClr val="black"/>
              </a:solidFill>
              <a:effectLst/>
              <a:uLnTx/>
              <a:uFillTx/>
              <a:latin typeface="Calibri" charset="0"/>
              <a:ea typeface="ヒラギノ角ゴ Pro W3" charset="-128"/>
              <a:cs typeface="Arial" pitchFamily="34" charset="0"/>
            </a:endParaRPr>
          </a:p>
        </p:txBody>
      </p:sp>
      <p:pic>
        <p:nvPicPr>
          <p:cNvPr id="18439" name="Picture 4"/>
          <p:cNvPicPr>
            <a:picLocks noChangeAspect="1" noChangeArrowheads="1"/>
          </p:cNvPicPr>
          <p:nvPr/>
        </p:nvPicPr>
        <p:blipFill>
          <a:blip r:embed="rId8">
            <a:extLst>
              <a:ext uri="{28A0092B-C50C-407E-A947-70E740481C1C}">
                <a14:useLocalDpi xmlns:a14="http://schemas.microsoft.com/office/drawing/2010/main" val="0"/>
              </a:ext>
            </a:extLst>
          </a:blip>
          <a:srcRect l="15358" t="16322" r="13557" b="11362"/>
          <a:stretch>
            <a:fillRect/>
          </a:stretch>
        </p:blipFill>
        <p:spPr bwMode="auto">
          <a:xfrm>
            <a:off x="104775" y="1450975"/>
            <a:ext cx="2941638" cy="2122488"/>
          </a:xfrm>
          <a:prstGeom prst="rect">
            <a:avLst/>
          </a:prstGeom>
          <a:noFill/>
          <a:ln w="222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37" name="Title 36"/>
          <p:cNvSpPr>
            <a:spLocks noGrp="1"/>
          </p:cNvSpPr>
          <p:nvPr>
            <p:ph type="title"/>
          </p:nvPr>
        </p:nvSpPr>
        <p:spPr>
          <a:xfrm>
            <a:off x="57150" y="157163"/>
            <a:ext cx="6584950" cy="1143000"/>
          </a:xfrm>
        </p:spPr>
        <p:txBody>
          <a:bodyPr>
            <a:normAutofit/>
          </a:bodyPr>
          <a:lstStyle/>
          <a:p>
            <a:r>
              <a:rPr lang="en-ZA" altLang="en-US" sz="4000" b="1">
                <a:solidFill>
                  <a:srgbClr val="92D050"/>
                </a:solidFill>
              </a:rPr>
              <a:t>Drug design for hypertension</a:t>
            </a:r>
          </a:p>
        </p:txBody>
      </p:sp>
      <p:pic>
        <p:nvPicPr>
          <p:cNvPr id="18441" name="Picture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18025" y="4311650"/>
            <a:ext cx="1985963"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4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513" y="5321300"/>
            <a:ext cx="18891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ontent Placeholder 39"/>
          <p:cNvSpPr>
            <a:spLocks noGrp="1"/>
          </p:cNvSpPr>
          <p:nvPr>
            <p:ph idx="1"/>
          </p:nvPr>
        </p:nvSpPr>
        <p:spPr>
          <a:xfrm>
            <a:off x="3276600" y="1395413"/>
            <a:ext cx="2708275" cy="2663825"/>
          </a:xfrm>
          <a:solidFill>
            <a:srgbClr val="92D050">
              <a:alpha val="35000"/>
            </a:srgbClr>
          </a:solidFill>
          <a:ln>
            <a:solidFill>
              <a:srgbClr val="92D050"/>
            </a:solidFill>
          </a:ln>
        </p:spPr>
        <p:txBody>
          <a:bodyPr>
            <a:normAutofit/>
          </a:bodyPr>
          <a:lstStyle/>
          <a:p>
            <a:pPr marL="0" indent="0">
              <a:lnSpc>
                <a:spcPct val="90000"/>
              </a:lnSpc>
              <a:buFont typeface="Arial" charset="0"/>
              <a:buNone/>
            </a:pPr>
            <a:endParaRPr lang="en-ZA" altLang="en-US" sz="1600">
              <a:solidFill>
                <a:srgbClr val="92D050"/>
              </a:solidFill>
            </a:endParaRPr>
          </a:p>
          <a:p>
            <a:pPr marL="0" indent="0">
              <a:lnSpc>
                <a:spcPct val="90000"/>
              </a:lnSpc>
              <a:buFont typeface="Arial" charset="0"/>
              <a:buNone/>
            </a:pPr>
            <a:r>
              <a:rPr lang="en-ZA" altLang="en-US" sz="1600">
                <a:solidFill>
                  <a:srgbClr val="92D050"/>
                </a:solidFill>
              </a:rPr>
              <a:t>High blood pressure is treated using inhibitors of angiotensin-converting enzyme.</a:t>
            </a:r>
          </a:p>
          <a:p>
            <a:pPr marL="0" indent="0">
              <a:lnSpc>
                <a:spcPct val="90000"/>
              </a:lnSpc>
              <a:buFont typeface="Arial" charset="0"/>
              <a:buNone/>
            </a:pPr>
            <a:endParaRPr lang="en-ZA" altLang="en-US" sz="1600">
              <a:solidFill>
                <a:srgbClr val="92D050"/>
              </a:solidFill>
            </a:endParaRPr>
          </a:p>
          <a:p>
            <a:pPr marL="0" indent="0">
              <a:lnSpc>
                <a:spcPct val="90000"/>
              </a:lnSpc>
              <a:buFont typeface="Arial" charset="0"/>
              <a:buNone/>
            </a:pPr>
            <a:r>
              <a:rPr lang="en-ZA" altLang="en-US" sz="1600" b="1" i="1">
                <a:solidFill>
                  <a:srgbClr val="92D050"/>
                </a:solidFill>
              </a:rPr>
              <a:t>X-ray crystallography </a:t>
            </a:r>
            <a:r>
              <a:rPr lang="en-ZA" altLang="en-US" sz="1600">
                <a:solidFill>
                  <a:srgbClr val="92D050"/>
                </a:solidFill>
              </a:rPr>
              <a:t>allows visualisation of  locally-designed, novel inhibitors binding to the enzyme.</a:t>
            </a:r>
          </a:p>
        </p:txBody>
      </p:sp>
      <p:sp>
        <p:nvSpPr>
          <p:cNvPr id="18444" name="TextBox 41"/>
          <p:cNvSpPr txBox="1">
            <a:spLocks noChangeArrowheads="1"/>
          </p:cNvSpPr>
          <p:nvPr/>
        </p:nvSpPr>
        <p:spPr bwMode="auto">
          <a:xfrm>
            <a:off x="6503988" y="1811338"/>
            <a:ext cx="2455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1800" b="0" i="0" u="none" strike="noStrike" kern="1200" cap="none" spc="0" normalizeH="0" baseline="0" noProof="0">
                <a:ln>
                  <a:noFill/>
                </a:ln>
                <a:solidFill>
                  <a:srgbClr val="92D050"/>
                </a:solidFill>
                <a:effectLst/>
                <a:uLnTx/>
                <a:uFillTx/>
                <a:latin typeface="Calibri" charset="0"/>
                <a:ea typeface="ヒラギノ角ゴ Pro W3" charset="-128"/>
                <a:cs typeface="Arial" pitchFamily="34" charset="0"/>
              </a:rPr>
              <a:t>Dr. Jean Watermeyer</a:t>
            </a:r>
          </a:p>
        </p:txBody>
      </p:sp>
    </p:spTree>
    <p:extLst>
      <p:ext uri="{BB962C8B-B14F-4D97-AF65-F5344CB8AC3E}">
        <p14:creationId xmlns:p14="http://schemas.microsoft.com/office/powerpoint/2010/main" val="4127439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85EED5-64E7-412A-982B-0CE68FAA2670}"/>
              </a:ext>
            </a:extLst>
          </p:cNvPr>
          <p:cNvSpPr txBox="1"/>
          <p:nvPr/>
        </p:nvSpPr>
        <p:spPr>
          <a:xfrm>
            <a:off x="1835696" y="1988840"/>
            <a:ext cx="5900783" cy="1384995"/>
          </a:xfrm>
          <a:prstGeom prst="rect">
            <a:avLst/>
          </a:prstGeom>
          <a:noFill/>
        </p:spPr>
        <p:txBody>
          <a:bodyPr wrap="none" rtlCol="0">
            <a:spAutoFit/>
          </a:bodyPr>
          <a:lstStyle/>
          <a:p>
            <a:r>
              <a:rPr lang="en-ZA" sz="2800" b="1" dirty="0"/>
              <a:t>MX BAG – led by Wolf-Dieter Schubert</a:t>
            </a:r>
          </a:p>
          <a:p>
            <a:endParaRPr lang="en-ZA" sz="2800" b="1" dirty="0"/>
          </a:p>
          <a:p>
            <a:r>
              <a:rPr lang="en-ZA" sz="2800" b="1" dirty="0" err="1"/>
              <a:t>eBIC</a:t>
            </a:r>
            <a:r>
              <a:rPr lang="en-ZA" sz="2800" b="1" dirty="0"/>
              <a:t> BAG – led by Jeremy Woodward</a:t>
            </a:r>
          </a:p>
        </p:txBody>
      </p:sp>
      <p:sp>
        <p:nvSpPr>
          <p:cNvPr id="3" name="TextBox 2">
            <a:extLst>
              <a:ext uri="{FF2B5EF4-FFF2-40B4-BE49-F238E27FC236}">
                <a16:creationId xmlns:a16="http://schemas.microsoft.com/office/drawing/2014/main" id="{1F9FB929-D707-4825-9C94-B566882D2101}"/>
              </a:ext>
            </a:extLst>
          </p:cNvPr>
          <p:cNvSpPr txBox="1"/>
          <p:nvPr/>
        </p:nvSpPr>
        <p:spPr>
          <a:xfrm>
            <a:off x="395536" y="836712"/>
            <a:ext cx="8622682" cy="461665"/>
          </a:xfrm>
          <a:prstGeom prst="rect">
            <a:avLst/>
          </a:prstGeom>
          <a:noFill/>
        </p:spPr>
        <p:txBody>
          <a:bodyPr wrap="none" rtlCol="0">
            <a:spAutoFit/>
          </a:bodyPr>
          <a:lstStyle/>
          <a:p>
            <a:r>
              <a:rPr lang="en-ZA" sz="2400" b="1" dirty="0"/>
              <a:t>National use of the Diamond Light Source is co-ordinated through:</a:t>
            </a:r>
          </a:p>
        </p:txBody>
      </p:sp>
      <p:sp>
        <p:nvSpPr>
          <p:cNvPr id="4" name="TextBox 3">
            <a:extLst>
              <a:ext uri="{FF2B5EF4-FFF2-40B4-BE49-F238E27FC236}">
                <a16:creationId xmlns:a16="http://schemas.microsoft.com/office/drawing/2014/main" id="{4D246034-436D-468C-BD09-144602246E0A}"/>
              </a:ext>
            </a:extLst>
          </p:cNvPr>
          <p:cNvSpPr txBox="1"/>
          <p:nvPr/>
        </p:nvSpPr>
        <p:spPr>
          <a:xfrm>
            <a:off x="531984" y="4293096"/>
            <a:ext cx="8216480" cy="954107"/>
          </a:xfrm>
          <a:prstGeom prst="rect">
            <a:avLst/>
          </a:prstGeom>
          <a:noFill/>
        </p:spPr>
        <p:txBody>
          <a:bodyPr wrap="square" rtlCol="0">
            <a:spAutoFit/>
          </a:bodyPr>
          <a:lstStyle/>
          <a:p>
            <a:pPr algn="ctr"/>
            <a:r>
              <a:rPr lang="en-ZA" sz="2800" b="1" dirty="0"/>
              <a:t>Have enabled the determination of over 200 crystal structures and 2 </a:t>
            </a:r>
            <a:r>
              <a:rPr lang="en-ZA" sz="2800" b="1" dirty="0" err="1"/>
              <a:t>cryoEM</a:t>
            </a:r>
            <a:r>
              <a:rPr lang="en-ZA" sz="2800" b="1" dirty="0"/>
              <a:t> structures</a:t>
            </a:r>
          </a:p>
        </p:txBody>
      </p:sp>
    </p:spTree>
    <p:extLst>
      <p:ext uri="{BB962C8B-B14F-4D97-AF65-F5344CB8AC3E}">
        <p14:creationId xmlns:p14="http://schemas.microsoft.com/office/powerpoint/2010/main" val="1946097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15782B-1C9D-436C-8F93-4391DB3CF7AB}"/>
              </a:ext>
            </a:extLst>
          </p:cNvPr>
          <p:cNvPicPr>
            <a:picLocks noChangeAspect="1"/>
          </p:cNvPicPr>
          <p:nvPr/>
        </p:nvPicPr>
        <p:blipFill>
          <a:blip r:embed="rId2"/>
          <a:stretch>
            <a:fillRect/>
          </a:stretch>
        </p:blipFill>
        <p:spPr>
          <a:xfrm>
            <a:off x="2051720" y="3695916"/>
            <a:ext cx="5332877" cy="2018775"/>
          </a:xfrm>
          <a:prstGeom prst="rect">
            <a:avLst/>
          </a:prstGeom>
        </p:spPr>
      </p:pic>
      <p:pic>
        <p:nvPicPr>
          <p:cNvPr id="3" name="Picture 2">
            <a:extLst>
              <a:ext uri="{FF2B5EF4-FFF2-40B4-BE49-F238E27FC236}">
                <a16:creationId xmlns:a16="http://schemas.microsoft.com/office/drawing/2014/main" id="{9111D04D-6015-48A2-83E3-7DD1D60A3913}"/>
              </a:ext>
            </a:extLst>
          </p:cNvPr>
          <p:cNvPicPr>
            <a:picLocks noChangeAspect="1"/>
          </p:cNvPicPr>
          <p:nvPr/>
        </p:nvPicPr>
        <p:blipFill>
          <a:blip r:embed="rId3"/>
          <a:stretch>
            <a:fillRect/>
          </a:stretch>
        </p:blipFill>
        <p:spPr>
          <a:xfrm>
            <a:off x="4572000" y="1470670"/>
            <a:ext cx="3686175" cy="1238250"/>
          </a:xfrm>
          <a:prstGeom prst="rect">
            <a:avLst/>
          </a:prstGeom>
        </p:spPr>
      </p:pic>
      <p:sp>
        <p:nvSpPr>
          <p:cNvPr id="4" name="TextBox 3">
            <a:extLst>
              <a:ext uri="{FF2B5EF4-FFF2-40B4-BE49-F238E27FC236}">
                <a16:creationId xmlns:a16="http://schemas.microsoft.com/office/drawing/2014/main" id="{51F1C4DB-43B6-430B-95EE-783CFF962678}"/>
              </a:ext>
            </a:extLst>
          </p:cNvPr>
          <p:cNvSpPr txBox="1"/>
          <p:nvPr/>
        </p:nvSpPr>
        <p:spPr>
          <a:xfrm>
            <a:off x="2987824" y="295975"/>
            <a:ext cx="4637633" cy="584775"/>
          </a:xfrm>
          <a:prstGeom prst="rect">
            <a:avLst/>
          </a:prstGeom>
          <a:noFill/>
        </p:spPr>
        <p:txBody>
          <a:bodyPr wrap="square" rtlCol="0">
            <a:spAutoFit/>
          </a:bodyPr>
          <a:lstStyle/>
          <a:p>
            <a:r>
              <a:rPr lang="en-ZA" sz="3200" dirty="0"/>
              <a:t>With sincere thanks</a:t>
            </a:r>
          </a:p>
        </p:txBody>
      </p:sp>
      <p:pic>
        <p:nvPicPr>
          <p:cNvPr id="5" name="Picture 4">
            <a:extLst>
              <a:ext uri="{FF2B5EF4-FFF2-40B4-BE49-F238E27FC236}">
                <a16:creationId xmlns:a16="http://schemas.microsoft.com/office/drawing/2014/main" id="{40A61976-BEEE-4161-8847-8EF25142B412}"/>
              </a:ext>
            </a:extLst>
          </p:cNvPr>
          <p:cNvPicPr>
            <a:picLocks noChangeAspect="1"/>
          </p:cNvPicPr>
          <p:nvPr/>
        </p:nvPicPr>
        <p:blipFill>
          <a:blip r:embed="rId4"/>
          <a:stretch>
            <a:fillRect/>
          </a:stretch>
        </p:blipFill>
        <p:spPr>
          <a:xfrm>
            <a:off x="179512" y="980728"/>
            <a:ext cx="3563888" cy="2124921"/>
          </a:xfrm>
          <a:prstGeom prst="rect">
            <a:avLst/>
          </a:prstGeom>
        </p:spPr>
      </p:pic>
    </p:spTree>
    <p:extLst>
      <p:ext uri="{BB962C8B-B14F-4D97-AF65-F5344CB8AC3E}">
        <p14:creationId xmlns:p14="http://schemas.microsoft.com/office/powerpoint/2010/main" val="69743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D:\IUCr Bloemfontein\IMG_4719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845622"/>
            <a:ext cx="3580904" cy="2870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5" name="Picture 4" descr="D:\IUCr Bloemfontein\_MG_64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681849"/>
            <a:ext cx="3580904" cy="2872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5" descr="D:\IUCr Bloemfontein\IMG_4726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8806" y="681849"/>
            <a:ext cx="3582377" cy="2872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7" name="Picture 6" descr="D:\IUCr Bloemfontein\IMG_4736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8806" y="3845622"/>
            <a:ext cx="3582377" cy="2870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8" name="TextBox 1"/>
          <p:cNvSpPr txBox="1">
            <a:spLocks noChangeArrowheads="1"/>
          </p:cNvSpPr>
          <p:nvPr/>
        </p:nvSpPr>
        <p:spPr bwMode="auto">
          <a:xfrm>
            <a:off x="1644052" y="3218369"/>
            <a:ext cx="192971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ZA" altLang="en-US" sz="1600" b="1" dirty="0">
                <a:solidFill>
                  <a:srgbClr val="FF0000"/>
                </a:solidFill>
                <a:cs typeface="Arial" pitchFamily="34" charset="0"/>
              </a:rPr>
              <a:t>Chromatography</a:t>
            </a:r>
          </a:p>
        </p:txBody>
      </p:sp>
      <p:sp>
        <p:nvSpPr>
          <p:cNvPr id="95239" name="TextBox 2"/>
          <p:cNvSpPr txBox="1">
            <a:spLocks noChangeArrowheads="1"/>
          </p:cNvSpPr>
          <p:nvPr/>
        </p:nvSpPr>
        <p:spPr bwMode="auto">
          <a:xfrm>
            <a:off x="6133127" y="3149992"/>
            <a:ext cx="147622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ZA" altLang="en-US" sz="1600" b="1" dirty="0">
                <a:solidFill>
                  <a:srgbClr val="FF0000"/>
                </a:solidFill>
                <a:cs typeface="Arial" pitchFamily="34" charset="0"/>
              </a:rPr>
              <a:t>Crystal trials</a:t>
            </a:r>
          </a:p>
        </p:txBody>
      </p:sp>
      <p:sp>
        <p:nvSpPr>
          <p:cNvPr id="95240" name="TextBox 3"/>
          <p:cNvSpPr txBox="1">
            <a:spLocks noChangeArrowheads="1"/>
          </p:cNvSpPr>
          <p:nvPr/>
        </p:nvSpPr>
        <p:spPr bwMode="auto">
          <a:xfrm>
            <a:off x="1942654" y="6372617"/>
            <a:ext cx="101134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ZA" altLang="en-US" sz="1600" b="1" dirty="0">
                <a:solidFill>
                  <a:srgbClr val="FF0000"/>
                </a:solidFill>
                <a:cs typeface="Arial" pitchFamily="34" charset="0"/>
              </a:rPr>
              <a:t>Crystals</a:t>
            </a:r>
          </a:p>
        </p:txBody>
      </p:sp>
      <p:sp>
        <p:nvSpPr>
          <p:cNvPr id="95241" name="TextBox 4"/>
          <p:cNvSpPr txBox="1">
            <a:spLocks noChangeArrowheads="1"/>
          </p:cNvSpPr>
          <p:nvPr/>
        </p:nvSpPr>
        <p:spPr bwMode="auto">
          <a:xfrm>
            <a:off x="5928378" y="6372617"/>
            <a:ext cx="173996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ZA" altLang="en-US" sz="1600" b="1" dirty="0">
                <a:solidFill>
                  <a:srgbClr val="FF0000"/>
                </a:solidFill>
                <a:cs typeface="Arial" pitchFamily="34" charset="0"/>
              </a:rPr>
              <a:t>Data collection</a:t>
            </a:r>
          </a:p>
        </p:txBody>
      </p:sp>
      <p:sp>
        <p:nvSpPr>
          <p:cNvPr id="11" name="Rectangle 10"/>
          <p:cNvSpPr/>
          <p:nvPr/>
        </p:nvSpPr>
        <p:spPr>
          <a:xfrm>
            <a:off x="197155" y="35518"/>
            <a:ext cx="8749690" cy="646331"/>
          </a:xfrm>
          <a:prstGeom prst="rect">
            <a:avLst/>
          </a:prstGeom>
        </p:spPr>
        <p:txBody>
          <a:bodyPr wrap="square">
            <a:spAutoFit/>
          </a:bodyPr>
          <a:lstStyle/>
          <a:p>
            <a:pPr algn="ctr" fontAlgn="base">
              <a:spcBef>
                <a:spcPct val="0"/>
              </a:spcBef>
              <a:spcAft>
                <a:spcPts val="500"/>
              </a:spcAft>
            </a:pPr>
            <a:r>
              <a:rPr lang="en-ZA" altLang="en-US" dirty="0">
                <a:solidFill>
                  <a:srgbClr val="000000"/>
                </a:solidFill>
                <a:latin typeface="Calibri" pitchFamily="34" charset="0"/>
                <a:cs typeface="Arial" pitchFamily="34" charset="0"/>
              </a:rPr>
              <a:t>The combined resources of the SBRU and the CIA make it possible to do structural biology experiments in one location</a:t>
            </a:r>
          </a:p>
        </p:txBody>
      </p:sp>
    </p:spTree>
    <p:extLst>
      <p:ext uri="{BB962C8B-B14F-4D97-AF65-F5344CB8AC3E}">
        <p14:creationId xmlns:p14="http://schemas.microsoft.com/office/powerpoint/2010/main" val="19831718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0"/>
            <a:ext cx="4483302" cy="6858000"/>
          </a:xfrm>
          <a:prstGeom prst="rect">
            <a:avLst/>
          </a:prstGeom>
        </p:spPr>
      </p:pic>
      <p:sp>
        <p:nvSpPr>
          <p:cNvPr id="2" name="TextBox 1"/>
          <p:cNvSpPr txBox="1"/>
          <p:nvPr/>
        </p:nvSpPr>
        <p:spPr>
          <a:xfrm>
            <a:off x="899592" y="692696"/>
            <a:ext cx="3384376" cy="923330"/>
          </a:xfrm>
          <a:prstGeom prst="rect">
            <a:avLst/>
          </a:prstGeom>
          <a:noFill/>
        </p:spPr>
        <p:txBody>
          <a:bodyPr wrap="square" rtlCol="0">
            <a:spAutoFit/>
          </a:bodyPr>
          <a:lstStyle/>
          <a:p>
            <a:r>
              <a:rPr lang="en-ZA" dirty="0"/>
              <a:t>An Example of what can be done:</a:t>
            </a:r>
          </a:p>
          <a:p>
            <a:r>
              <a:rPr lang="en-ZA" dirty="0"/>
              <a:t>Cyanide </a:t>
            </a:r>
            <a:r>
              <a:rPr lang="en-ZA" dirty="0" err="1"/>
              <a:t>dihydratases</a:t>
            </a:r>
            <a:r>
              <a:rPr lang="en-ZA" dirty="0"/>
              <a:t> – remove cyanide from mining wastewater.</a:t>
            </a:r>
          </a:p>
        </p:txBody>
      </p:sp>
    </p:spTree>
    <p:extLst>
      <p:ext uri="{BB962C8B-B14F-4D97-AF65-F5344CB8AC3E}">
        <p14:creationId xmlns:p14="http://schemas.microsoft.com/office/powerpoint/2010/main" val="3781430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80" y="-14777"/>
            <a:ext cx="4434921" cy="68580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692696"/>
            <a:ext cx="4932040" cy="2397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470301" y="3789040"/>
            <a:ext cx="3918123" cy="923330"/>
          </a:xfrm>
          <a:prstGeom prst="rect">
            <a:avLst/>
          </a:prstGeom>
          <a:noFill/>
        </p:spPr>
        <p:txBody>
          <a:bodyPr wrap="square" rtlCol="0">
            <a:spAutoFit/>
          </a:bodyPr>
          <a:lstStyle/>
          <a:p>
            <a:r>
              <a:rPr lang="en-ZA" dirty="0"/>
              <a:t>The three-dimensional images can be interpreted to give a location of every atom in the molecule </a:t>
            </a:r>
          </a:p>
        </p:txBody>
      </p:sp>
    </p:spTree>
    <p:extLst>
      <p:ext uri="{BB962C8B-B14F-4D97-AF65-F5344CB8AC3E}">
        <p14:creationId xmlns:p14="http://schemas.microsoft.com/office/powerpoint/2010/main" val="1190310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199" y="228600"/>
            <a:ext cx="7710889" cy="923330"/>
          </a:xfrm>
          <a:prstGeom prst="rect">
            <a:avLst/>
          </a:prstGeom>
          <a:noFill/>
        </p:spPr>
        <p:txBody>
          <a:bodyPr wrap="square" rtlCol="0">
            <a:spAutoFit/>
          </a:bodyPr>
          <a:lstStyle/>
          <a:p>
            <a:pPr defTabSz="913117"/>
            <a:r>
              <a:rPr lang="en-ZA" dirty="0">
                <a:solidFill>
                  <a:prstClr val="black"/>
                </a:solidFill>
              </a:rPr>
              <a:t>The polypeptide chain was fitted </a:t>
            </a:r>
            <a:r>
              <a:rPr lang="en-ZA" i="1" dirty="0">
                <a:solidFill>
                  <a:prstClr val="black"/>
                </a:solidFill>
              </a:rPr>
              <a:t>ab initio </a:t>
            </a:r>
            <a:r>
              <a:rPr lang="en-ZA" dirty="0">
                <a:solidFill>
                  <a:prstClr val="black"/>
                </a:solidFill>
              </a:rPr>
              <a:t>to the central 18 subunits with </a:t>
            </a:r>
            <a:r>
              <a:rPr lang="en-ZA" b="1" dirty="0">
                <a:solidFill>
                  <a:prstClr val="black"/>
                </a:solidFill>
              </a:rPr>
              <a:t>coot</a:t>
            </a:r>
            <a:r>
              <a:rPr lang="en-ZA" dirty="0">
                <a:solidFill>
                  <a:prstClr val="black"/>
                </a:solidFill>
              </a:rPr>
              <a:t> and refined using </a:t>
            </a:r>
            <a:r>
              <a:rPr lang="en-ZA" dirty="0" err="1">
                <a:solidFill>
                  <a:prstClr val="black"/>
                </a:solidFill>
              </a:rPr>
              <a:t>Refmac</a:t>
            </a:r>
            <a:r>
              <a:rPr lang="en-ZA" dirty="0">
                <a:solidFill>
                  <a:prstClr val="black"/>
                </a:solidFill>
              </a:rPr>
              <a:t> 2 as described by </a:t>
            </a:r>
            <a:r>
              <a:rPr lang="en-ZA" dirty="0" err="1">
                <a:solidFill>
                  <a:prstClr val="black"/>
                </a:solidFill>
              </a:rPr>
              <a:t>Murshudov</a:t>
            </a:r>
            <a:r>
              <a:rPr lang="en-ZA" dirty="0">
                <a:solidFill>
                  <a:prstClr val="black"/>
                </a:solidFill>
              </a:rPr>
              <a:t> (2016) </a:t>
            </a:r>
            <a:r>
              <a:rPr lang="en-ZA" dirty="0"/>
              <a:t>Methods </a:t>
            </a:r>
            <a:r>
              <a:rPr lang="en-ZA" dirty="0" err="1"/>
              <a:t>Enzymol</a:t>
            </a:r>
            <a:r>
              <a:rPr lang="en-ZA" dirty="0"/>
              <a:t>. 579:277</a:t>
            </a:r>
            <a:endParaRPr lang="en-ZA"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1580"/>
            <a:ext cx="9144000" cy="4434840"/>
          </a:xfrm>
          <a:prstGeom prst="rect">
            <a:avLst/>
          </a:prstGeom>
        </p:spPr>
      </p:pic>
    </p:spTree>
    <p:extLst>
      <p:ext uri="{BB962C8B-B14F-4D97-AF65-F5344CB8AC3E}">
        <p14:creationId xmlns:p14="http://schemas.microsoft.com/office/powerpoint/2010/main" val="3789880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006436"/>
            <a:ext cx="9144000" cy="5863139"/>
          </a:xfrm>
          <a:prstGeom prst="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2204455" y="79349"/>
            <a:ext cx="6832041" cy="805952"/>
          </a:xfrm>
          <a:prstGeom prst="rect">
            <a:avLst/>
          </a:prstGeom>
          <a:solidFill>
            <a:srgbClr val="545C9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8" name="Rectangle 17"/>
          <p:cNvSpPr/>
          <p:nvPr/>
        </p:nvSpPr>
        <p:spPr>
          <a:xfrm>
            <a:off x="80628" y="85298"/>
            <a:ext cx="1935497" cy="805952"/>
          </a:xfrm>
          <a:prstGeom prst="rect">
            <a:avLst/>
          </a:prstGeom>
          <a:solidFill>
            <a:srgbClr val="9FB8C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16" name="Subtitle 2"/>
          <p:cNvSpPr txBox="1">
            <a:spLocks/>
          </p:cNvSpPr>
          <p:nvPr/>
        </p:nvSpPr>
        <p:spPr>
          <a:xfrm>
            <a:off x="2408238" y="0"/>
            <a:ext cx="6705600" cy="914400"/>
          </a:xfrm>
          <a:prstGeom prst="rect">
            <a:avLst/>
          </a:prstGeom>
        </p:spPr>
        <p:txBody>
          <a:bodyPr vert="horz" anchor="ctr">
            <a:normAutofit fontScale="70000" lnSpcReduction="20000"/>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r">
              <a:spcBef>
                <a:spcPts val="300"/>
              </a:spcBef>
              <a:buClr>
                <a:srgbClr val="9FB8CD"/>
              </a:buClr>
              <a:defRPr/>
            </a:pPr>
            <a:r>
              <a:rPr lang="en-US" sz="4500" spc="300" dirty="0">
                <a:solidFill>
                  <a:prstClr val="white"/>
                </a:solidFill>
                <a:latin typeface="Tw Cen MT"/>
              </a:rPr>
              <a:t>Centre for Materials Engineering</a:t>
            </a:r>
          </a:p>
          <a:p>
            <a:pPr algn="r">
              <a:spcBef>
                <a:spcPts val="300"/>
              </a:spcBef>
              <a:buClr>
                <a:srgbClr val="9FB8CD"/>
              </a:buClr>
              <a:defRPr/>
            </a:pPr>
            <a:r>
              <a:rPr lang="en-US" sz="2900" spc="200" dirty="0">
                <a:solidFill>
                  <a:prstClr val="white"/>
                </a:solidFill>
                <a:latin typeface="Tw Cen MT"/>
              </a:rPr>
              <a:t>Department of Mechanical Engineering</a:t>
            </a:r>
          </a:p>
        </p:txBody>
      </p:sp>
      <p:pic>
        <p:nvPicPr>
          <p:cNvPr id="17" name="Picture 4" descr="https://www.uct.ac.za/images/uct.ac.za/about/intro/logo/transparent_round_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4" y="108448"/>
            <a:ext cx="1421700" cy="144483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il_fi" descr="f4"/>
          <p:cNvPicPr>
            <a:picLocks noChangeAspect="1" noChangeArrowheads="1"/>
          </p:cNvPicPr>
          <p:nvPr/>
        </p:nvPicPr>
        <p:blipFill rotWithShape="1">
          <a:blip r:embed="rId3">
            <a:extLst>
              <a:ext uri="{28A0092B-C50C-407E-A947-70E740481C1C}">
                <a14:useLocalDpi xmlns:a14="http://schemas.microsoft.com/office/drawing/2010/main" val="0"/>
              </a:ext>
            </a:extLst>
          </a:blip>
          <a:srcRect t="24317" r="15874" b="10641"/>
          <a:stretch/>
        </p:blipFill>
        <p:spPr bwMode="auto">
          <a:xfrm>
            <a:off x="6301675" y="3068960"/>
            <a:ext cx="2700096" cy="1562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25" name="Picture 3"/>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l="10335" t="11073" r="11417" b="18799"/>
          <a:stretch>
            <a:fillRect/>
          </a:stretch>
        </p:blipFill>
        <p:spPr bwMode="auto">
          <a:xfrm>
            <a:off x="6297257" y="4733809"/>
            <a:ext cx="2704514" cy="19393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pic>
        <p:nvPicPr>
          <p:cNvPr id="26" name="Picture 4" descr="http://www.uct.ac.za/images/uct.ac.za/emp/2012/vol31_08/CME_Gleeble_3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94" y="1133761"/>
            <a:ext cx="2694958" cy="1850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2054" name="Picture 6" descr="C:\Users\01401074\Documents\CENTRE FOR MATERIALS ENGINEERING\IMAGES FOR FISH BOWL PANEL\Crack_tip.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12270" r="38207" b="-1095"/>
          <a:stretch/>
        </p:blipFill>
        <p:spPr bwMode="auto">
          <a:xfrm>
            <a:off x="4124734" y="1488714"/>
            <a:ext cx="2011680" cy="237744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01401074\Documents\CENTRE FOR MATERIALS ENGINEERING\IMAGES FOR FISH BOWL PANEL\sample 1 x500 section-Map.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2" r="35505" b="3282"/>
          <a:stretch/>
        </p:blipFill>
        <p:spPr bwMode="auto">
          <a:xfrm>
            <a:off x="203325" y="1495514"/>
            <a:ext cx="3840480" cy="2353402"/>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Grafik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8250" y="3982264"/>
            <a:ext cx="5553214" cy="2690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228651" y="3677083"/>
            <a:ext cx="1319013" cy="170754"/>
          </a:xfrm>
          <a:prstGeom prst="rect">
            <a:avLst/>
          </a:prstGeom>
          <a:solidFill>
            <a:srgbClr val="FFFFFF">
              <a:alpha val="89804"/>
            </a:srgbClr>
          </a:solidFill>
        </p:spPr>
        <p:txBody>
          <a:bodyPr wrap="none" lIns="0" tIns="0" rIns="0" bIns="0" rtlCol="0">
            <a:noAutofit/>
          </a:bodyPr>
          <a:lstStyle/>
          <a:p>
            <a:pPr algn="ctr"/>
            <a:r>
              <a:rPr lang="en-US" sz="800" dirty="0">
                <a:solidFill>
                  <a:prstClr val="black"/>
                </a:solidFill>
              </a:rPr>
              <a:t>100µm</a:t>
            </a:r>
            <a:endParaRPr lang="en-ZA" sz="800" dirty="0">
              <a:solidFill>
                <a:prstClr val="black"/>
              </a:solidFill>
            </a:endParaRPr>
          </a:p>
        </p:txBody>
      </p:sp>
      <p:cxnSp>
        <p:nvCxnSpPr>
          <p:cNvPr id="23" name="Straight Connector 22"/>
          <p:cNvCxnSpPr/>
          <p:nvPr/>
        </p:nvCxnSpPr>
        <p:spPr>
          <a:xfrm>
            <a:off x="285966" y="3814081"/>
            <a:ext cx="12444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331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6383" y="2348880"/>
            <a:ext cx="3597973" cy="707886"/>
          </a:xfrm>
          <a:prstGeom prst="rect">
            <a:avLst/>
          </a:prstGeom>
          <a:noFill/>
        </p:spPr>
        <p:txBody>
          <a:bodyPr wrap="none" rtlCol="0">
            <a:spAutoFit/>
          </a:bodyPr>
          <a:lstStyle/>
          <a:p>
            <a:r>
              <a:rPr lang="en-ZA" sz="4000" b="1" dirty="0">
                <a:solidFill>
                  <a:srgbClr val="00B050"/>
                </a:solidFill>
              </a:rPr>
              <a:t>THE BEGINNING</a:t>
            </a:r>
          </a:p>
        </p:txBody>
      </p:sp>
    </p:spTree>
    <p:extLst>
      <p:ext uri="{BB962C8B-B14F-4D97-AF65-F5344CB8AC3E}">
        <p14:creationId xmlns:p14="http://schemas.microsoft.com/office/powerpoint/2010/main" val="4051721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5474" name="Picture 24" descr="tim - slide4trev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0"/>
            <a:ext cx="87122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TextBox 1"/>
          <p:cNvSpPr txBox="1">
            <a:spLocks noChangeArrowheads="1"/>
          </p:cNvSpPr>
          <p:nvPr/>
        </p:nvSpPr>
        <p:spPr bwMode="auto">
          <a:xfrm>
            <a:off x="4602163" y="6557963"/>
            <a:ext cx="31557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ZA" altLang="en-US" dirty="0" err="1">
                <a:solidFill>
                  <a:srgbClr val="FFFFFF"/>
                </a:solidFill>
              </a:rPr>
              <a:t>Frouws</a:t>
            </a:r>
            <a:r>
              <a:rPr lang="en-ZA" altLang="en-US" dirty="0">
                <a:solidFill>
                  <a:srgbClr val="FFFFFF"/>
                </a:solidFill>
              </a:rPr>
              <a:t> et al Biophysical Journal</a:t>
            </a:r>
          </a:p>
        </p:txBody>
      </p:sp>
    </p:spTree>
    <p:extLst>
      <p:ext uri="{BB962C8B-B14F-4D97-AF65-F5344CB8AC3E}">
        <p14:creationId xmlns:p14="http://schemas.microsoft.com/office/powerpoint/2010/main" val="30607346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51413s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 y="1143000"/>
            <a:ext cx="8763000" cy="4572000"/>
          </a:xfrm>
          <a:prstGeom prst="rect">
            <a:avLst/>
          </a:prstGeom>
        </p:spPr>
      </p:pic>
      <p:sp>
        <p:nvSpPr>
          <p:cNvPr id="4" name="TextBox 3"/>
          <p:cNvSpPr txBox="1"/>
          <p:nvPr/>
        </p:nvSpPr>
        <p:spPr>
          <a:xfrm>
            <a:off x="2696807" y="476672"/>
            <a:ext cx="3819635" cy="369332"/>
          </a:xfrm>
          <a:prstGeom prst="rect">
            <a:avLst/>
          </a:prstGeom>
          <a:noFill/>
        </p:spPr>
        <p:txBody>
          <a:bodyPr wrap="none" rtlCol="0">
            <a:spAutoFit/>
          </a:bodyPr>
          <a:lstStyle/>
          <a:p>
            <a:r>
              <a:rPr lang="en-ZA" b="1" dirty="0"/>
              <a:t>Experimental Structure Determination</a:t>
            </a:r>
          </a:p>
        </p:txBody>
      </p:sp>
      <p:sp>
        <p:nvSpPr>
          <p:cNvPr id="5" name="TextBox 4"/>
          <p:cNvSpPr txBox="1"/>
          <p:nvPr/>
        </p:nvSpPr>
        <p:spPr>
          <a:xfrm>
            <a:off x="395536" y="6340678"/>
            <a:ext cx="3338158" cy="369332"/>
          </a:xfrm>
          <a:prstGeom prst="rect">
            <a:avLst/>
          </a:prstGeom>
          <a:noFill/>
        </p:spPr>
        <p:txBody>
          <a:bodyPr wrap="none" rtlCol="0">
            <a:spAutoFit/>
          </a:bodyPr>
          <a:lstStyle/>
          <a:p>
            <a:r>
              <a:rPr lang="en-ZA" dirty="0"/>
              <a:t>Song et al (2014) Science </a:t>
            </a:r>
            <a:r>
              <a:rPr lang="en-ZA" b="1" dirty="0"/>
              <a:t>344</a:t>
            </a:r>
            <a:r>
              <a:rPr lang="en-ZA" dirty="0"/>
              <a:t>,376</a:t>
            </a:r>
          </a:p>
        </p:txBody>
      </p:sp>
    </p:spTree>
    <p:extLst>
      <p:ext uri="{BB962C8B-B14F-4D97-AF65-F5344CB8AC3E}">
        <p14:creationId xmlns:p14="http://schemas.microsoft.com/office/powerpoint/2010/main" val="1918604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86200"/>
            <a:ext cx="41687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9"/>
          <p:cNvPicPr>
            <a:picLocks noChangeAspect="1" noChangeArrowheads="1"/>
          </p:cNvPicPr>
          <p:nvPr/>
        </p:nvPicPr>
        <p:blipFill>
          <a:blip r:embed="rId4">
            <a:extLst>
              <a:ext uri="{28A0092B-C50C-407E-A947-70E740481C1C}">
                <a14:useLocalDpi xmlns:a14="http://schemas.microsoft.com/office/drawing/2010/main" val="0"/>
              </a:ext>
            </a:extLst>
          </a:blip>
          <a:srcRect l="20348" r="-5847"/>
          <a:stretch>
            <a:fillRect/>
          </a:stretch>
        </p:blipFill>
        <p:spPr bwMode="auto">
          <a:xfrm>
            <a:off x="6996113" y="1695450"/>
            <a:ext cx="197326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0" y="87313"/>
            <a:ext cx="2833688"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H:\brochure\_MG_64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8725" y="1457325"/>
            <a:ext cx="31099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2286000"/>
            <a:ext cx="38512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 y="4191000"/>
            <a:ext cx="386715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96863" y="87313"/>
            <a:ext cx="4648200" cy="1200150"/>
          </a:xfrm>
          <a:prstGeom prst="rect">
            <a:avLst/>
          </a:prstGeom>
          <a:solidFill>
            <a:schemeClr val="tx2">
              <a:lumMod val="60000"/>
              <a:lumOff val="40000"/>
              <a:alpha val="49000"/>
            </a:schemeClr>
          </a:solidFill>
          <a:ln>
            <a:solidFill>
              <a:schemeClr val="tx2">
                <a:lumMod val="60000"/>
                <a:lumOff val="40000"/>
              </a:schemeClr>
            </a:solidFill>
          </a:ln>
        </p:spPr>
        <p:txBody>
          <a:bodyPr>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Arial" pitchFamily="34" charset="0"/>
              </a:rPr>
              <a:t>Water purification is achieved through polyacrylamide flocculation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Arial" pitchFamily="34" charset="0"/>
              </a:rPr>
              <a:t>Acrylamide is made in kiloton quantities using nitrile hydratase</a:t>
            </a:r>
          </a:p>
        </p:txBody>
      </p:sp>
      <p:sp>
        <p:nvSpPr>
          <p:cNvPr id="17" name="TextBox 16"/>
          <p:cNvSpPr txBox="1"/>
          <p:nvPr/>
        </p:nvSpPr>
        <p:spPr>
          <a:xfrm>
            <a:off x="6916738" y="3449638"/>
            <a:ext cx="2046287" cy="366712"/>
          </a:xfrm>
          <a:prstGeom prst="rect">
            <a:avLst/>
          </a:prstGeom>
          <a:noFill/>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Arial" pitchFamily="34" charset="0"/>
              </a:rPr>
              <a:t>Dr Jennifer van Wyk</a:t>
            </a:r>
          </a:p>
        </p:txBody>
      </p:sp>
      <p:sp>
        <p:nvSpPr>
          <p:cNvPr id="18" name="TextBox 17"/>
          <p:cNvSpPr txBox="1"/>
          <p:nvPr/>
        </p:nvSpPr>
        <p:spPr>
          <a:xfrm>
            <a:off x="228600" y="3810000"/>
            <a:ext cx="3533775" cy="366713"/>
          </a:xfrm>
          <a:prstGeom prst="rect">
            <a:avLst/>
          </a:prstGeom>
          <a:noFill/>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Arial" pitchFamily="34" charset="0"/>
              </a:rPr>
              <a:t>Naturally occurring nitrile hydratase</a:t>
            </a:r>
          </a:p>
        </p:txBody>
      </p:sp>
      <p:pic>
        <p:nvPicPr>
          <p:cNvPr id="22539"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63" y="1371600"/>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53988" y="6022975"/>
            <a:ext cx="4572000" cy="650875"/>
          </a:xfrm>
          <a:prstGeom prst="rect">
            <a:avLst/>
          </a:prstGeom>
          <a:solidFill>
            <a:schemeClr val="tx2">
              <a:lumMod val="60000"/>
              <a:lumOff val="40000"/>
              <a:alpha val="40000"/>
            </a:schemeClr>
          </a:solidFill>
          <a:ln>
            <a:solidFill>
              <a:schemeClr val="tx2">
                <a:lumMod val="60000"/>
                <a:lumOff val="40000"/>
              </a:schemeClr>
            </a:solidFill>
          </a:ln>
        </p:spPr>
        <p:txBody>
          <a:bodyPr>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Arial" pitchFamily="34" charset="0"/>
              </a:rPr>
              <a:t>Better enzymes for acrylamide manufacture are designed using structural knowledge</a:t>
            </a:r>
          </a:p>
        </p:txBody>
      </p:sp>
      <p:sp>
        <p:nvSpPr>
          <p:cNvPr id="3" name="Rectangle 2"/>
          <p:cNvSpPr/>
          <p:nvPr/>
        </p:nvSpPr>
        <p:spPr>
          <a:xfrm>
            <a:off x="153988" y="5602288"/>
            <a:ext cx="4319587" cy="366712"/>
          </a:xfrm>
          <a:prstGeom prst="rect">
            <a:avLst/>
          </a:prstGeom>
        </p:spPr>
        <p:txBody>
          <a:bodyPr wrap="none">
            <a:spAutoFit/>
          </a:bodyPr>
          <a:lstStyle>
            <a:lvl1pPr>
              <a:defRPr>
                <a:solidFill>
                  <a:schemeClr val="tx1"/>
                </a:solidFill>
                <a:latin typeface="Calibri" charset="0"/>
                <a:ea typeface="ヒラギノ角ゴ Pro W3" charset="-128"/>
              </a:defRPr>
            </a:lvl1pPr>
            <a:lvl2pPr marL="37931725" indent="-37474525">
              <a:defRPr>
                <a:solidFill>
                  <a:schemeClr val="tx1"/>
                </a:solidFill>
                <a:latin typeface="Calibri" charset="0"/>
                <a:ea typeface="ヒラギノ角ゴ Pro W3" charset="-128"/>
              </a:defRPr>
            </a:lvl2pPr>
            <a:lvl3pPr>
              <a:defRPr>
                <a:solidFill>
                  <a:schemeClr val="tx1"/>
                </a:solidFill>
                <a:latin typeface="Calibri" charset="0"/>
                <a:ea typeface="ヒラギノ角ゴ Pro W3" charset="-128"/>
              </a:defRPr>
            </a:lvl3pPr>
            <a:lvl4pPr>
              <a:defRPr>
                <a:solidFill>
                  <a:schemeClr val="tx1"/>
                </a:solidFill>
                <a:latin typeface="Calibri" charset="0"/>
                <a:ea typeface="ヒラギノ角ゴ Pro W3" charset="-128"/>
              </a:defRPr>
            </a:lvl4pPr>
            <a:lvl5pPr>
              <a:defRPr>
                <a:solidFill>
                  <a:schemeClr val="tx1"/>
                </a:solidFill>
                <a:latin typeface="Calibri" charset="0"/>
                <a:ea typeface="ヒラギノ角ゴ Pro W3" charset="-128"/>
              </a:defRPr>
            </a:lvl5pPr>
            <a:lvl6pPr marL="457200" fontAlgn="base">
              <a:spcBef>
                <a:spcPct val="0"/>
              </a:spcBef>
              <a:spcAft>
                <a:spcPct val="0"/>
              </a:spcAft>
              <a:defRPr>
                <a:solidFill>
                  <a:schemeClr val="tx1"/>
                </a:solidFill>
                <a:latin typeface="Calibri" charset="0"/>
                <a:ea typeface="ヒラギノ角ゴ Pro W3" charset="-128"/>
              </a:defRPr>
            </a:lvl6pPr>
            <a:lvl7pPr marL="914400" fontAlgn="base">
              <a:spcBef>
                <a:spcPct val="0"/>
              </a:spcBef>
              <a:spcAft>
                <a:spcPct val="0"/>
              </a:spcAft>
              <a:defRPr>
                <a:solidFill>
                  <a:schemeClr val="tx1"/>
                </a:solidFill>
                <a:latin typeface="Calibri" charset="0"/>
                <a:ea typeface="ヒラギノ角ゴ Pro W3" charset="-128"/>
              </a:defRPr>
            </a:lvl7pPr>
            <a:lvl8pPr marL="1371600" fontAlgn="base">
              <a:spcBef>
                <a:spcPct val="0"/>
              </a:spcBef>
              <a:spcAft>
                <a:spcPct val="0"/>
              </a:spcAft>
              <a:defRPr>
                <a:solidFill>
                  <a:schemeClr val="tx1"/>
                </a:solidFill>
                <a:latin typeface="Calibri" charset="0"/>
                <a:ea typeface="ヒラギノ角ゴ Pro W3" charset="-128"/>
              </a:defRPr>
            </a:lvl8pPr>
            <a:lvl9pPr marL="1828800" fontAlgn="base">
              <a:spcBef>
                <a:spcPct val="0"/>
              </a:spcBef>
              <a:spcAft>
                <a:spcPct val="0"/>
              </a:spcAft>
              <a:defRPr>
                <a:solidFill>
                  <a:schemeClr val="tx1"/>
                </a:solidFill>
                <a:latin typeface="Calibri" charset="0"/>
                <a:ea typeface="ヒラギノ角ゴ Pro W3"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EB4E3"/>
                </a:solidFill>
                <a:effectLst/>
                <a:uLnTx/>
                <a:uFillTx/>
                <a:latin typeface="Calibri" charset="0"/>
                <a:ea typeface="ヒラギノ角ゴ Pro W3" charset="-128"/>
                <a:cs typeface="Arial" pitchFamily="34" charset="0"/>
              </a:rPr>
              <a:t>Enzyme modified for greater thermostability</a:t>
            </a:r>
          </a:p>
        </p:txBody>
      </p:sp>
    </p:spTree>
    <p:extLst>
      <p:ext uri="{BB962C8B-B14F-4D97-AF65-F5344CB8AC3E}">
        <p14:creationId xmlns:p14="http://schemas.microsoft.com/office/powerpoint/2010/main" val="115662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1026"/>
          <p:cNvGrpSpPr>
            <a:grpSpLocks/>
          </p:cNvGrpSpPr>
          <p:nvPr/>
        </p:nvGrpSpPr>
        <p:grpSpPr bwMode="auto">
          <a:xfrm>
            <a:off x="2254250" y="163513"/>
            <a:ext cx="6692900" cy="3622675"/>
            <a:chOff x="1565" y="113"/>
            <a:chExt cx="4648" cy="2516"/>
          </a:xfrm>
        </p:grpSpPr>
        <p:sp>
          <p:nvSpPr>
            <p:cNvPr id="20483" name="AutoShape 1027"/>
            <p:cNvSpPr>
              <a:spLocks noChangeArrowheads="1"/>
            </p:cNvSpPr>
            <p:nvPr/>
          </p:nvSpPr>
          <p:spPr bwMode="auto">
            <a:xfrm>
              <a:off x="1565" y="113"/>
              <a:ext cx="4649" cy="2517"/>
            </a:xfrm>
            <a:prstGeom prst="roundRect">
              <a:avLst>
                <a:gd name="adj" fmla="val 37"/>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66421" rIns="81639" bIns="4082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charset="0"/>
                <a:ea typeface="ヒラギノ角ゴ Pro W3" charset="-128"/>
                <a:cs typeface="Arial" pitchFamily="34" charset="0"/>
              </a:endParaRPr>
            </a:p>
          </p:txBody>
        </p:sp>
        <p:pic>
          <p:nvPicPr>
            <p:cNvPr id="20484"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l="10014" r="10014"/>
            <a:stretch>
              <a:fillRect/>
            </a:stretch>
          </p:blipFill>
          <p:spPr bwMode="auto">
            <a:xfrm>
              <a:off x="1609" y="174"/>
              <a:ext cx="1784" cy="1776"/>
            </a:xfrm>
            <a:prstGeom prst="rect">
              <a:avLst/>
            </a:prstGeom>
            <a:noFill/>
            <a:ln>
              <a:noFill/>
            </a:ln>
            <a:effectLst/>
            <a:extLst>
              <a:ext uri="{909E8E84-426E-40DD-AFC4-6F175D3DCCD1}">
                <a14:hiddenFill xmlns:a14="http://schemas.microsoft.com/office/drawing/2010/main">
                  <a:blipFill dpi="0" rotWithShape="0">
                    <a:blip/>
                    <a:srcRect l="10014" r="1001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 y="136"/>
              <a:ext cx="2697" cy="17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Text Box 1030"/>
            <p:cNvSpPr txBox="1">
              <a:spLocks noChangeArrowheads="1"/>
            </p:cNvSpPr>
            <p:nvPr/>
          </p:nvSpPr>
          <p:spPr bwMode="auto">
            <a:xfrm>
              <a:off x="1672" y="1882"/>
              <a:ext cx="3679" cy="676"/>
            </a:xfrm>
            <a:prstGeom prst="rect">
              <a:avLst/>
            </a:prstGeom>
            <a:blipFill dpi="0" rotWithShape="0">
              <a:blip r:embed="rId5">
                <a:alphaModFix amt="0"/>
              </a:blip>
              <a:srcRect/>
              <a:tile tx="0" ty="0" sx="100000" sy="100000" flip="none" algn="tl"/>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66421" rIns="81639" bIns="40820"/>
            <a:lstStyle>
              <a:lvl1pPr defTabSz="407988">
                <a:tabLst>
                  <a:tab pos="657225" algn="l"/>
                  <a:tab pos="1312863" algn="l"/>
                  <a:tab pos="1970088" algn="l"/>
                  <a:tab pos="2627313" algn="l"/>
                  <a:tab pos="3282950" algn="l"/>
                  <a:tab pos="3940175" algn="l"/>
                  <a:tab pos="4595813" algn="l"/>
                  <a:tab pos="5253038" algn="l"/>
                </a:tabLst>
                <a:defRPr>
                  <a:solidFill>
                    <a:schemeClr val="tx1"/>
                  </a:solidFill>
                  <a:latin typeface="Calibri" charset="0"/>
                  <a:ea typeface="ヒラギノ角ゴ Pro W3" charset="-128"/>
                </a:defRPr>
              </a:lvl1pPr>
              <a:lvl2pPr marL="674688" indent="-260350" defTabSz="407988">
                <a:tabLst>
                  <a:tab pos="657225" algn="l"/>
                  <a:tab pos="1312863" algn="l"/>
                  <a:tab pos="1970088" algn="l"/>
                  <a:tab pos="2627313" algn="l"/>
                  <a:tab pos="3282950" algn="l"/>
                  <a:tab pos="3940175" algn="l"/>
                  <a:tab pos="4595813" algn="l"/>
                  <a:tab pos="5253038" algn="l"/>
                </a:tabLst>
                <a:defRPr>
                  <a:solidFill>
                    <a:schemeClr val="tx1"/>
                  </a:solidFill>
                  <a:latin typeface="Calibri" charset="0"/>
                  <a:ea typeface="ヒラギノ角ゴ Pro W3" charset="-128"/>
                </a:defRPr>
              </a:lvl2pPr>
              <a:lvl3pPr marL="1036638" indent="-207963" defTabSz="407988">
                <a:tabLst>
                  <a:tab pos="657225" algn="l"/>
                  <a:tab pos="1312863" algn="l"/>
                  <a:tab pos="1970088" algn="l"/>
                  <a:tab pos="2627313" algn="l"/>
                  <a:tab pos="3282950" algn="l"/>
                  <a:tab pos="3940175" algn="l"/>
                  <a:tab pos="4595813" algn="l"/>
                  <a:tab pos="5253038" algn="l"/>
                </a:tabLst>
                <a:defRPr>
                  <a:solidFill>
                    <a:schemeClr val="tx1"/>
                  </a:solidFill>
                  <a:latin typeface="Calibri" charset="0"/>
                  <a:ea typeface="ヒラギノ角ゴ Pro W3" charset="-128"/>
                </a:defRPr>
              </a:lvl3pPr>
              <a:lvl4pPr marL="1450975" indent="-206375" defTabSz="407988">
                <a:tabLst>
                  <a:tab pos="657225" algn="l"/>
                  <a:tab pos="1312863" algn="l"/>
                  <a:tab pos="1970088" algn="l"/>
                  <a:tab pos="2627313" algn="l"/>
                  <a:tab pos="3282950" algn="l"/>
                  <a:tab pos="3940175" algn="l"/>
                  <a:tab pos="4595813" algn="l"/>
                  <a:tab pos="5253038" algn="l"/>
                </a:tabLst>
                <a:defRPr>
                  <a:solidFill>
                    <a:schemeClr val="tx1"/>
                  </a:solidFill>
                  <a:latin typeface="Calibri" charset="0"/>
                  <a:ea typeface="ヒラギノ角ゴ Pro W3" charset="-128"/>
                </a:defRPr>
              </a:lvl4pPr>
              <a:lvl5pPr marL="1866900" indent="-207963" defTabSz="407988">
                <a:tabLst>
                  <a:tab pos="657225" algn="l"/>
                  <a:tab pos="1312863" algn="l"/>
                  <a:tab pos="1970088" algn="l"/>
                  <a:tab pos="2627313" algn="l"/>
                  <a:tab pos="3282950" algn="l"/>
                  <a:tab pos="3940175" algn="l"/>
                  <a:tab pos="4595813" algn="l"/>
                  <a:tab pos="5253038" algn="l"/>
                </a:tabLst>
                <a:defRPr>
                  <a:solidFill>
                    <a:schemeClr val="tx1"/>
                  </a:solidFill>
                  <a:latin typeface="Calibri" charset="0"/>
                  <a:ea typeface="ヒラギノ角ゴ Pro W3" charset="-128"/>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Calibri" charset="0"/>
                  <a:ea typeface="ヒラギノ角ゴ Pro W3" charset="-128"/>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Calibri" charset="0"/>
                  <a:ea typeface="ヒラギノ角ゴ Pro W3" charset="-128"/>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Calibri" charset="0"/>
                  <a:ea typeface="ヒラギノ角ゴ Pro W3" charset="-128"/>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Calibri" charset="0"/>
                  <a:ea typeface="ヒラギノ角ゴ Pro W3" charset="-128"/>
                </a:defRPr>
              </a:lvl9pPr>
            </a:lstStyle>
            <a:p>
              <a:pPr marL="0" marR="0" lvl="0" indent="0" algn="l" defTabSz="407988" rtl="0" eaLnBrk="1" fontAlgn="base" latinLnBrk="0" hangingPunct="0">
                <a:lnSpc>
                  <a:spcPct val="93000"/>
                </a:lnSpc>
                <a:spcBef>
                  <a:spcPct val="0"/>
                </a:spcBef>
                <a:spcAft>
                  <a:spcPct val="0"/>
                </a:spcAft>
                <a:buClr>
                  <a:srgbClr val="000000"/>
                </a:buClr>
                <a:buSzPct val="100000"/>
                <a:buFont typeface="Times New Roman" pitchFamily="1" charset="0"/>
                <a:buNone/>
                <a:tabLst>
                  <a:tab pos="657225" algn="l"/>
                  <a:tab pos="1312863" algn="l"/>
                  <a:tab pos="1970088" algn="l"/>
                  <a:tab pos="2627313" algn="l"/>
                  <a:tab pos="3282950" algn="l"/>
                  <a:tab pos="3940175" algn="l"/>
                  <a:tab pos="4595813" algn="l"/>
                  <a:tab pos="5253038" algn="l"/>
                </a:tabLst>
                <a:defRPr/>
              </a:pPr>
              <a:r>
                <a:rPr kumimoji="0" lang="en-GB" altLang="en-US" sz="2900" b="1" i="0" u="none" strike="noStrike" kern="1200" cap="none" spc="0" normalizeH="0" baseline="0" noProof="0">
                  <a:ln>
                    <a:noFill/>
                  </a:ln>
                  <a:solidFill>
                    <a:srgbClr val="FFFFFF"/>
                  </a:solidFill>
                  <a:effectLst/>
                  <a:uLnTx/>
                  <a:uFillTx/>
                  <a:latin typeface="Arial" charset="0"/>
                  <a:ea typeface="ヒラギノ角ゴ Pro W3" charset="-128"/>
                  <a:cs typeface="Arial" pitchFamily="34" charset="0"/>
                </a:rPr>
                <a:t>African Horsesickness Virus</a:t>
              </a:r>
            </a:p>
            <a:p>
              <a:pPr marL="0" marR="0" lvl="0" indent="0" algn="l" defTabSz="407988" rtl="0" eaLnBrk="1" fontAlgn="base" latinLnBrk="0" hangingPunct="0">
                <a:lnSpc>
                  <a:spcPct val="93000"/>
                </a:lnSpc>
                <a:spcBef>
                  <a:spcPct val="0"/>
                </a:spcBef>
                <a:spcAft>
                  <a:spcPct val="0"/>
                </a:spcAft>
                <a:buClr>
                  <a:srgbClr val="000000"/>
                </a:buClr>
                <a:buSzPct val="100000"/>
                <a:buFont typeface="Times New Roman" pitchFamily="1" charset="0"/>
                <a:buNone/>
                <a:tabLst>
                  <a:tab pos="657225" algn="l"/>
                  <a:tab pos="1312863" algn="l"/>
                  <a:tab pos="1970088" algn="l"/>
                  <a:tab pos="2627313" algn="l"/>
                  <a:tab pos="3282950" algn="l"/>
                  <a:tab pos="3940175" algn="l"/>
                  <a:tab pos="4595813" algn="l"/>
                  <a:tab pos="5253038" algn="l"/>
                </a:tabLst>
                <a:defRPr/>
              </a:pPr>
              <a:r>
                <a:rPr kumimoji="0" lang="en-GB" altLang="en-US" sz="1600" b="1" i="0" u="none" strike="noStrike" kern="1200" cap="none" spc="0" normalizeH="0" baseline="0" noProof="0">
                  <a:ln>
                    <a:noFill/>
                  </a:ln>
                  <a:solidFill>
                    <a:srgbClr val="FFFFFF"/>
                  </a:solidFill>
                  <a:effectLst/>
                  <a:uLnTx/>
                  <a:uFillTx/>
                  <a:latin typeface="Arial" charset="0"/>
                  <a:ea typeface="ヒラギノ角ゴ Pro W3" charset="-128"/>
                  <a:cs typeface="Arial" pitchFamily="34" charset="0"/>
                </a:rPr>
                <a:t>threatens the South African</a:t>
              </a:r>
            </a:p>
            <a:p>
              <a:pPr marL="0" marR="0" lvl="0" indent="0" algn="l" defTabSz="407988" rtl="0" eaLnBrk="1" fontAlgn="base" latinLnBrk="0" hangingPunct="0">
                <a:lnSpc>
                  <a:spcPct val="93000"/>
                </a:lnSpc>
                <a:spcBef>
                  <a:spcPct val="0"/>
                </a:spcBef>
                <a:spcAft>
                  <a:spcPct val="0"/>
                </a:spcAft>
                <a:buClr>
                  <a:srgbClr val="000000"/>
                </a:buClr>
                <a:buSzPct val="100000"/>
                <a:buFont typeface="Times New Roman" pitchFamily="1" charset="0"/>
                <a:buNone/>
                <a:tabLst>
                  <a:tab pos="657225" algn="l"/>
                  <a:tab pos="1312863" algn="l"/>
                  <a:tab pos="1970088" algn="l"/>
                  <a:tab pos="2627313" algn="l"/>
                  <a:tab pos="3282950" algn="l"/>
                  <a:tab pos="3940175" algn="l"/>
                  <a:tab pos="4595813" algn="l"/>
                  <a:tab pos="5253038" algn="l"/>
                </a:tabLst>
                <a:defRPr/>
              </a:pPr>
              <a:r>
                <a:rPr kumimoji="0" lang="en-GB" altLang="en-US" sz="1600" b="1" i="0" u="none" strike="noStrike" kern="1200" cap="none" spc="0" normalizeH="0" baseline="0" noProof="0">
                  <a:ln>
                    <a:noFill/>
                  </a:ln>
                  <a:solidFill>
                    <a:srgbClr val="FFFFFF"/>
                  </a:solidFill>
                  <a:effectLst/>
                  <a:uLnTx/>
                  <a:uFillTx/>
                  <a:latin typeface="Arial" charset="0"/>
                  <a:ea typeface="ヒラギノ角ゴ Pro W3" charset="-128"/>
                  <a:cs typeface="Arial" pitchFamily="34" charset="0"/>
                </a:rPr>
                <a:t>thoroughbred industry</a:t>
              </a:r>
            </a:p>
          </p:txBody>
        </p:sp>
      </p:grpSp>
      <p:sp>
        <p:nvSpPr>
          <p:cNvPr id="20487" name="AutoShape 1031"/>
          <p:cNvSpPr>
            <a:spLocks noChangeArrowheads="1"/>
          </p:cNvSpPr>
          <p:nvPr/>
        </p:nvSpPr>
        <p:spPr bwMode="auto">
          <a:xfrm>
            <a:off x="228600" y="3821113"/>
            <a:ext cx="8720138" cy="2873375"/>
          </a:xfrm>
          <a:prstGeom prst="roundRect">
            <a:avLst>
              <a:gd name="adj" fmla="val 46"/>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charset="0"/>
              <a:ea typeface="ヒラギノ角ゴ Pro W3" charset="-128"/>
              <a:cs typeface="Arial" pitchFamily="34" charset="0"/>
            </a:endParaRPr>
          </a:p>
        </p:txBody>
      </p:sp>
      <p:pic>
        <p:nvPicPr>
          <p:cNvPr id="20488" name="Picture 1032"/>
          <p:cNvPicPr>
            <a:picLocks noChangeAspect="1" noChangeArrowheads="1"/>
          </p:cNvPicPr>
          <p:nvPr/>
        </p:nvPicPr>
        <p:blipFill>
          <a:blip r:embed="rId6">
            <a:extLst>
              <a:ext uri="{28A0092B-C50C-407E-A947-70E740481C1C}">
                <a14:useLocalDpi xmlns:a14="http://schemas.microsoft.com/office/drawing/2010/main" val="0"/>
              </a:ext>
            </a:extLst>
          </a:blip>
          <a:srcRect l="14961" r="4990" b="15114"/>
          <a:stretch>
            <a:fillRect/>
          </a:stretch>
        </p:blipFill>
        <p:spPr bwMode="auto">
          <a:xfrm>
            <a:off x="373063" y="3959225"/>
            <a:ext cx="4687887" cy="2573338"/>
          </a:xfrm>
          <a:prstGeom prst="rect">
            <a:avLst/>
          </a:prstGeom>
          <a:noFill/>
          <a:ln>
            <a:noFill/>
          </a:ln>
          <a:effectLst/>
          <a:extLst>
            <a:ext uri="{909E8E84-426E-40DD-AFC4-6F175D3DCCD1}">
              <a14:hiddenFill xmlns:a14="http://schemas.microsoft.com/office/drawing/2010/main">
                <a:blipFill dpi="0" rotWithShape="0">
                  <a:blip/>
                  <a:srcRect l="14961" r="4990" b="1511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9" name="Picture 1033"/>
          <p:cNvPicPr>
            <a:picLocks noChangeAspect="1" noChangeArrowheads="1"/>
          </p:cNvPicPr>
          <p:nvPr/>
        </p:nvPicPr>
        <p:blipFill>
          <a:blip r:embed="rId7">
            <a:extLst>
              <a:ext uri="{28A0092B-C50C-407E-A947-70E740481C1C}">
                <a14:useLocalDpi xmlns:a14="http://schemas.microsoft.com/office/drawing/2010/main" val="0"/>
              </a:ext>
            </a:extLst>
          </a:blip>
          <a:srcRect b="15401"/>
          <a:stretch>
            <a:fillRect/>
          </a:stretch>
        </p:blipFill>
        <p:spPr bwMode="auto">
          <a:xfrm>
            <a:off x="3870325" y="4286250"/>
            <a:ext cx="2613025" cy="2220913"/>
          </a:xfrm>
          <a:prstGeom prst="rect">
            <a:avLst/>
          </a:prstGeom>
          <a:noFill/>
          <a:ln>
            <a:noFill/>
          </a:ln>
          <a:effectLst/>
          <a:extLst>
            <a:ext uri="{909E8E84-426E-40DD-AFC4-6F175D3DCCD1}">
              <a14:hiddenFill xmlns:a14="http://schemas.microsoft.com/office/drawing/2010/main">
                <a:blipFill dpi="0" rotWithShape="0">
                  <a:blip/>
                  <a:srcRect b="1540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0" name="Text Box 1034"/>
          <p:cNvSpPr txBox="1">
            <a:spLocks noChangeArrowheads="1"/>
          </p:cNvSpPr>
          <p:nvPr/>
        </p:nvSpPr>
        <p:spPr bwMode="auto">
          <a:xfrm>
            <a:off x="5126038" y="4016375"/>
            <a:ext cx="3792537" cy="121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66421" rIns="81639" bIns="40820"/>
          <a:lstStyle>
            <a:lvl1pPr defTabSz="407988">
              <a:tabLst>
                <a:tab pos="657225" algn="l"/>
                <a:tab pos="1312863" algn="l"/>
                <a:tab pos="1970088" algn="l"/>
                <a:tab pos="2627313" algn="l"/>
                <a:tab pos="3282950" algn="l"/>
              </a:tabLst>
              <a:defRPr>
                <a:solidFill>
                  <a:schemeClr val="tx1"/>
                </a:solidFill>
                <a:latin typeface="Calibri" charset="0"/>
                <a:ea typeface="ヒラギノ角ゴ Pro W3" charset="-128"/>
              </a:defRPr>
            </a:lvl1pPr>
            <a:lvl2pPr marL="674688" indent="-260350" defTabSz="407988">
              <a:tabLst>
                <a:tab pos="657225" algn="l"/>
                <a:tab pos="1312863" algn="l"/>
                <a:tab pos="1970088" algn="l"/>
                <a:tab pos="2627313" algn="l"/>
                <a:tab pos="3282950" algn="l"/>
              </a:tabLst>
              <a:defRPr>
                <a:solidFill>
                  <a:schemeClr val="tx1"/>
                </a:solidFill>
                <a:latin typeface="Calibri" charset="0"/>
                <a:ea typeface="ヒラギノ角ゴ Pro W3" charset="-128"/>
              </a:defRPr>
            </a:lvl2pPr>
            <a:lvl3pPr marL="1036638" indent="-207963" defTabSz="407988">
              <a:tabLst>
                <a:tab pos="657225" algn="l"/>
                <a:tab pos="1312863" algn="l"/>
                <a:tab pos="1970088" algn="l"/>
                <a:tab pos="2627313" algn="l"/>
                <a:tab pos="3282950" algn="l"/>
              </a:tabLst>
              <a:defRPr>
                <a:solidFill>
                  <a:schemeClr val="tx1"/>
                </a:solidFill>
                <a:latin typeface="Calibri" charset="0"/>
                <a:ea typeface="ヒラギノ角ゴ Pro W3" charset="-128"/>
              </a:defRPr>
            </a:lvl3pPr>
            <a:lvl4pPr marL="1450975" indent="-206375" defTabSz="407988">
              <a:tabLst>
                <a:tab pos="657225" algn="l"/>
                <a:tab pos="1312863" algn="l"/>
                <a:tab pos="1970088" algn="l"/>
                <a:tab pos="2627313" algn="l"/>
                <a:tab pos="3282950" algn="l"/>
              </a:tabLst>
              <a:defRPr>
                <a:solidFill>
                  <a:schemeClr val="tx1"/>
                </a:solidFill>
                <a:latin typeface="Calibri" charset="0"/>
                <a:ea typeface="ヒラギノ角ゴ Pro W3" charset="-128"/>
              </a:defRPr>
            </a:lvl4pPr>
            <a:lvl5pPr marL="1866900" indent="-207963" defTabSz="407988">
              <a:tabLst>
                <a:tab pos="657225" algn="l"/>
                <a:tab pos="1312863" algn="l"/>
                <a:tab pos="1970088" algn="l"/>
                <a:tab pos="2627313" algn="l"/>
                <a:tab pos="3282950" algn="l"/>
              </a:tabLst>
              <a:defRPr>
                <a:solidFill>
                  <a:schemeClr val="tx1"/>
                </a:solidFill>
                <a:latin typeface="Calibri" charset="0"/>
                <a:ea typeface="ヒラギノ角ゴ Pro W3" charset="-128"/>
              </a:defRPr>
            </a:lvl5pPr>
            <a:lvl6pPr marL="2324100" indent="-207963" defTabSz="407988" fontAlgn="base">
              <a:spcBef>
                <a:spcPct val="0"/>
              </a:spcBef>
              <a:spcAft>
                <a:spcPct val="0"/>
              </a:spcAft>
              <a:tabLst>
                <a:tab pos="657225" algn="l"/>
                <a:tab pos="1312863" algn="l"/>
                <a:tab pos="1970088" algn="l"/>
                <a:tab pos="2627313" algn="l"/>
                <a:tab pos="3282950" algn="l"/>
              </a:tabLst>
              <a:defRPr>
                <a:solidFill>
                  <a:schemeClr val="tx1"/>
                </a:solidFill>
                <a:latin typeface="Calibri" charset="0"/>
                <a:ea typeface="ヒラギノ角ゴ Pro W3" charset="-128"/>
              </a:defRPr>
            </a:lvl6pPr>
            <a:lvl7pPr marL="2781300" indent="-207963" defTabSz="407988" fontAlgn="base">
              <a:spcBef>
                <a:spcPct val="0"/>
              </a:spcBef>
              <a:spcAft>
                <a:spcPct val="0"/>
              </a:spcAft>
              <a:tabLst>
                <a:tab pos="657225" algn="l"/>
                <a:tab pos="1312863" algn="l"/>
                <a:tab pos="1970088" algn="l"/>
                <a:tab pos="2627313" algn="l"/>
                <a:tab pos="3282950" algn="l"/>
              </a:tabLst>
              <a:defRPr>
                <a:solidFill>
                  <a:schemeClr val="tx1"/>
                </a:solidFill>
                <a:latin typeface="Calibri" charset="0"/>
                <a:ea typeface="ヒラギノ角ゴ Pro W3" charset="-128"/>
              </a:defRPr>
            </a:lvl7pPr>
            <a:lvl8pPr marL="3238500" indent="-207963" defTabSz="407988" fontAlgn="base">
              <a:spcBef>
                <a:spcPct val="0"/>
              </a:spcBef>
              <a:spcAft>
                <a:spcPct val="0"/>
              </a:spcAft>
              <a:tabLst>
                <a:tab pos="657225" algn="l"/>
                <a:tab pos="1312863" algn="l"/>
                <a:tab pos="1970088" algn="l"/>
                <a:tab pos="2627313" algn="l"/>
                <a:tab pos="3282950" algn="l"/>
              </a:tabLst>
              <a:defRPr>
                <a:solidFill>
                  <a:schemeClr val="tx1"/>
                </a:solidFill>
                <a:latin typeface="Calibri" charset="0"/>
                <a:ea typeface="ヒラギノ角ゴ Pro W3" charset="-128"/>
              </a:defRPr>
            </a:lvl8pPr>
            <a:lvl9pPr marL="3695700" indent="-207963" defTabSz="407988" fontAlgn="base">
              <a:spcBef>
                <a:spcPct val="0"/>
              </a:spcBef>
              <a:spcAft>
                <a:spcPct val="0"/>
              </a:spcAft>
              <a:tabLst>
                <a:tab pos="657225" algn="l"/>
                <a:tab pos="1312863" algn="l"/>
                <a:tab pos="1970088" algn="l"/>
                <a:tab pos="2627313" algn="l"/>
                <a:tab pos="3282950" algn="l"/>
              </a:tabLst>
              <a:defRPr>
                <a:solidFill>
                  <a:schemeClr val="tx1"/>
                </a:solidFill>
                <a:latin typeface="Calibri" charset="0"/>
                <a:ea typeface="ヒラギノ角ゴ Pro W3" charset="-128"/>
              </a:defRPr>
            </a:lvl9pPr>
          </a:lstStyle>
          <a:p>
            <a:pPr marL="0" marR="0" lvl="0" indent="0" algn="r" defTabSz="407988" rtl="0" eaLnBrk="1" fontAlgn="base" latinLnBrk="0" hangingPunct="0">
              <a:lnSpc>
                <a:spcPct val="93000"/>
              </a:lnSpc>
              <a:spcBef>
                <a:spcPct val="0"/>
              </a:spcBef>
              <a:spcAft>
                <a:spcPct val="0"/>
              </a:spcAft>
              <a:buClr>
                <a:srgbClr val="000000"/>
              </a:buClr>
              <a:buSzPct val="100000"/>
              <a:buFont typeface="Times New Roman" pitchFamily="1" charset="0"/>
              <a:buNone/>
              <a:tabLst>
                <a:tab pos="657225" algn="l"/>
                <a:tab pos="1312863" algn="l"/>
                <a:tab pos="1970088" algn="l"/>
                <a:tab pos="2627313" algn="l"/>
                <a:tab pos="3282950" algn="l"/>
              </a:tabLst>
              <a:defRPr/>
            </a:pPr>
            <a:r>
              <a:rPr kumimoji="0" lang="en-GB" altLang="en-US" sz="2900" b="1" i="0" u="none" strike="noStrike" kern="1200" cap="none" spc="0" normalizeH="0" baseline="0" noProof="0">
                <a:ln>
                  <a:noFill/>
                </a:ln>
                <a:solidFill>
                  <a:srgbClr val="000000"/>
                </a:solidFill>
                <a:effectLst/>
                <a:uLnTx/>
                <a:uFillTx/>
                <a:latin typeface="Arial" charset="0"/>
                <a:ea typeface="ヒラギノ角ゴ Pro W3" charset="-128"/>
                <a:cs typeface="Arial" pitchFamily="34" charset="0"/>
              </a:rPr>
              <a:t>Marine Algal viruses</a:t>
            </a:r>
            <a:r>
              <a:rPr kumimoji="0" lang="en-GB" altLang="en-US" sz="1600" b="1" i="0" u="none" strike="noStrike" kern="1200" cap="none" spc="0" normalizeH="0" baseline="0" noProof="0">
                <a:ln>
                  <a:noFill/>
                </a:ln>
                <a:solidFill>
                  <a:srgbClr val="000000"/>
                </a:solidFill>
                <a:effectLst/>
                <a:uLnTx/>
                <a:uFillTx/>
                <a:latin typeface="Arial" charset="0"/>
                <a:ea typeface="ヒラギノ角ゴ Pro W3" charset="-128"/>
                <a:cs typeface="Arial" pitchFamily="34" charset="0"/>
              </a:rPr>
              <a:t> </a:t>
            </a:r>
          </a:p>
          <a:p>
            <a:pPr marL="0" marR="0" lvl="0" indent="0" algn="r" defTabSz="407988" rtl="0" eaLnBrk="1" fontAlgn="base" latinLnBrk="0" hangingPunct="0">
              <a:lnSpc>
                <a:spcPct val="93000"/>
              </a:lnSpc>
              <a:spcBef>
                <a:spcPct val="0"/>
              </a:spcBef>
              <a:spcAft>
                <a:spcPct val="0"/>
              </a:spcAft>
              <a:buClr>
                <a:srgbClr val="000000"/>
              </a:buClr>
              <a:buSzPct val="100000"/>
              <a:buFont typeface="Times New Roman" pitchFamily="1" charset="0"/>
              <a:buNone/>
              <a:tabLst>
                <a:tab pos="657225" algn="l"/>
                <a:tab pos="1312863" algn="l"/>
                <a:tab pos="1970088" algn="l"/>
                <a:tab pos="2627313" algn="l"/>
                <a:tab pos="3282950" algn="l"/>
              </a:tabLst>
              <a:defRPr/>
            </a:pPr>
            <a:r>
              <a:rPr kumimoji="0" lang="en-GB" altLang="en-US" sz="1600" b="1" i="0" u="none" strike="noStrike" kern="1200" cap="none" spc="0" normalizeH="0" baseline="0" noProof="0">
                <a:ln>
                  <a:noFill/>
                </a:ln>
                <a:solidFill>
                  <a:srgbClr val="000000"/>
                </a:solidFill>
                <a:effectLst/>
                <a:uLnTx/>
                <a:uFillTx/>
                <a:latin typeface="Arial" charset="0"/>
                <a:ea typeface="ヒラギノ角ゴ Pro W3" charset="-128"/>
                <a:cs typeface="Arial" pitchFamily="34" charset="0"/>
              </a:rPr>
              <a:t>can be used to protect the </a:t>
            </a:r>
          </a:p>
          <a:p>
            <a:pPr marL="0" marR="0" lvl="0" indent="0" algn="r" defTabSz="407988" rtl="0" eaLnBrk="1" fontAlgn="base" latinLnBrk="0" hangingPunct="0">
              <a:lnSpc>
                <a:spcPct val="93000"/>
              </a:lnSpc>
              <a:spcBef>
                <a:spcPct val="0"/>
              </a:spcBef>
              <a:spcAft>
                <a:spcPct val="0"/>
              </a:spcAft>
              <a:buClr>
                <a:srgbClr val="000000"/>
              </a:buClr>
              <a:buSzPct val="100000"/>
              <a:buFont typeface="Times New Roman" pitchFamily="1" charset="0"/>
              <a:buNone/>
              <a:tabLst>
                <a:tab pos="657225" algn="l"/>
                <a:tab pos="1312863" algn="l"/>
                <a:tab pos="1970088" algn="l"/>
                <a:tab pos="2627313" algn="l"/>
                <a:tab pos="3282950" algn="l"/>
              </a:tabLst>
              <a:defRPr/>
            </a:pPr>
            <a:r>
              <a:rPr kumimoji="0" lang="en-GB" altLang="en-US" sz="1600" b="1" i="0" u="none" strike="noStrike" kern="1200" cap="none" spc="0" normalizeH="0" baseline="0" noProof="0">
                <a:ln>
                  <a:noFill/>
                </a:ln>
                <a:solidFill>
                  <a:srgbClr val="000000"/>
                </a:solidFill>
                <a:effectLst/>
                <a:uLnTx/>
                <a:uFillTx/>
                <a:latin typeface="Arial" charset="0"/>
                <a:ea typeface="ヒラギノ角ゴ Pro W3" charset="-128"/>
                <a:cs typeface="Arial" pitchFamily="34" charset="0"/>
              </a:rPr>
              <a:t>shellfish industry which is </a:t>
            </a:r>
          </a:p>
          <a:p>
            <a:pPr marL="0" marR="0" lvl="0" indent="0" algn="r" defTabSz="407988" rtl="0" eaLnBrk="1" fontAlgn="base" latinLnBrk="0" hangingPunct="0">
              <a:lnSpc>
                <a:spcPct val="93000"/>
              </a:lnSpc>
              <a:spcBef>
                <a:spcPct val="0"/>
              </a:spcBef>
              <a:spcAft>
                <a:spcPct val="0"/>
              </a:spcAft>
              <a:buClr>
                <a:srgbClr val="000000"/>
              </a:buClr>
              <a:buSzPct val="100000"/>
              <a:buFont typeface="Times New Roman" pitchFamily="1" charset="0"/>
              <a:buNone/>
              <a:tabLst>
                <a:tab pos="657225" algn="l"/>
                <a:tab pos="1312863" algn="l"/>
                <a:tab pos="1970088" algn="l"/>
                <a:tab pos="2627313" algn="l"/>
                <a:tab pos="3282950" algn="l"/>
              </a:tabLst>
              <a:defRPr/>
            </a:pPr>
            <a:r>
              <a:rPr kumimoji="0" lang="en-GB" altLang="en-US" sz="1600" b="1" i="0" u="none" strike="noStrike" kern="1200" cap="none" spc="0" normalizeH="0" baseline="0" noProof="0">
                <a:ln>
                  <a:noFill/>
                </a:ln>
                <a:solidFill>
                  <a:srgbClr val="000000"/>
                </a:solidFill>
                <a:effectLst/>
                <a:uLnTx/>
                <a:uFillTx/>
                <a:latin typeface="Arial" charset="0"/>
                <a:ea typeface="ヒラギノ角ゴ Pro W3" charset="-128"/>
                <a:cs typeface="Arial" pitchFamily="34" charset="0"/>
              </a:rPr>
              <a:t>threatened by Red tide.</a:t>
            </a:r>
          </a:p>
        </p:txBody>
      </p:sp>
      <p:sp>
        <p:nvSpPr>
          <p:cNvPr id="20491" name="Text Box 1035"/>
          <p:cNvSpPr txBox="1">
            <a:spLocks noChangeArrowheads="1"/>
          </p:cNvSpPr>
          <p:nvPr/>
        </p:nvSpPr>
        <p:spPr bwMode="auto">
          <a:xfrm>
            <a:off x="163513" y="1527175"/>
            <a:ext cx="1997075" cy="595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72822" rIns="81639" bIns="40820"/>
          <a:lstStyle>
            <a:lvl1pPr defTabSz="407988">
              <a:tabLst>
                <a:tab pos="657225" algn="l"/>
                <a:tab pos="1312863" algn="l"/>
                <a:tab pos="1970088" algn="l"/>
              </a:tabLst>
              <a:defRPr>
                <a:solidFill>
                  <a:schemeClr val="tx1"/>
                </a:solidFill>
                <a:latin typeface="Calibri" charset="0"/>
                <a:ea typeface="ヒラギノ角ゴ Pro W3" charset="-128"/>
              </a:defRPr>
            </a:lvl1pPr>
            <a:lvl2pPr marL="674688" indent="-260350" defTabSz="407988">
              <a:tabLst>
                <a:tab pos="657225" algn="l"/>
                <a:tab pos="1312863" algn="l"/>
                <a:tab pos="1970088" algn="l"/>
              </a:tabLst>
              <a:defRPr>
                <a:solidFill>
                  <a:schemeClr val="tx1"/>
                </a:solidFill>
                <a:latin typeface="Calibri" charset="0"/>
                <a:ea typeface="ヒラギノ角ゴ Pro W3" charset="-128"/>
              </a:defRPr>
            </a:lvl2pPr>
            <a:lvl3pPr marL="1036638" indent="-207963" defTabSz="407988">
              <a:tabLst>
                <a:tab pos="657225" algn="l"/>
                <a:tab pos="1312863" algn="l"/>
                <a:tab pos="1970088" algn="l"/>
              </a:tabLst>
              <a:defRPr>
                <a:solidFill>
                  <a:schemeClr val="tx1"/>
                </a:solidFill>
                <a:latin typeface="Calibri" charset="0"/>
                <a:ea typeface="ヒラギノ角ゴ Pro W3" charset="-128"/>
              </a:defRPr>
            </a:lvl3pPr>
            <a:lvl4pPr marL="1450975" indent="-206375" defTabSz="407988">
              <a:tabLst>
                <a:tab pos="657225" algn="l"/>
                <a:tab pos="1312863" algn="l"/>
                <a:tab pos="1970088" algn="l"/>
              </a:tabLst>
              <a:defRPr>
                <a:solidFill>
                  <a:schemeClr val="tx1"/>
                </a:solidFill>
                <a:latin typeface="Calibri" charset="0"/>
                <a:ea typeface="ヒラギノ角ゴ Pro W3" charset="-128"/>
              </a:defRPr>
            </a:lvl4pPr>
            <a:lvl5pPr marL="1866900" indent="-207963" defTabSz="407988">
              <a:tabLst>
                <a:tab pos="657225" algn="l"/>
                <a:tab pos="1312863" algn="l"/>
                <a:tab pos="1970088" algn="l"/>
              </a:tabLst>
              <a:defRPr>
                <a:solidFill>
                  <a:schemeClr val="tx1"/>
                </a:solidFill>
                <a:latin typeface="Calibri" charset="0"/>
                <a:ea typeface="ヒラギノ角ゴ Pro W3" charset="-128"/>
              </a:defRPr>
            </a:lvl5pPr>
            <a:lvl6pPr marL="2324100" indent="-207963" defTabSz="407988" fontAlgn="base">
              <a:spcBef>
                <a:spcPct val="0"/>
              </a:spcBef>
              <a:spcAft>
                <a:spcPct val="0"/>
              </a:spcAft>
              <a:tabLst>
                <a:tab pos="657225" algn="l"/>
                <a:tab pos="1312863" algn="l"/>
                <a:tab pos="1970088" algn="l"/>
              </a:tabLst>
              <a:defRPr>
                <a:solidFill>
                  <a:schemeClr val="tx1"/>
                </a:solidFill>
                <a:latin typeface="Calibri" charset="0"/>
                <a:ea typeface="ヒラギノ角ゴ Pro W3" charset="-128"/>
              </a:defRPr>
            </a:lvl6pPr>
            <a:lvl7pPr marL="2781300" indent="-207963" defTabSz="407988" fontAlgn="base">
              <a:spcBef>
                <a:spcPct val="0"/>
              </a:spcBef>
              <a:spcAft>
                <a:spcPct val="0"/>
              </a:spcAft>
              <a:tabLst>
                <a:tab pos="657225" algn="l"/>
                <a:tab pos="1312863" algn="l"/>
                <a:tab pos="1970088" algn="l"/>
              </a:tabLst>
              <a:defRPr>
                <a:solidFill>
                  <a:schemeClr val="tx1"/>
                </a:solidFill>
                <a:latin typeface="Calibri" charset="0"/>
                <a:ea typeface="ヒラギノ角ゴ Pro W3" charset="-128"/>
              </a:defRPr>
            </a:lvl7pPr>
            <a:lvl8pPr marL="3238500" indent="-207963" defTabSz="407988" fontAlgn="base">
              <a:spcBef>
                <a:spcPct val="0"/>
              </a:spcBef>
              <a:spcAft>
                <a:spcPct val="0"/>
              </a:spcAft>
              <a:tabLst>
                <a:tab pos="657225" algn="l"/>
                <a:tab pos="1312863" algn="l"/>
                <a:tab pos="1970088" algn="l"/>
              </a:tabLst>
              <a:defRPr>
                <a:solidFill>
                  <a:schemeClr val="tx1"/>
                </a:solidFill>
                <a:latin typeface="Calibri" charset="0"/>
                <a:ea typeface="ヒラギノ角ゴ Pro W3" charset="-128"/>
              </a:defRPr>
            </a:lvl8pPr>
            <a:lvl9pPr marL="3695700" indent="-207963" defTabSz="407988" fontAlgn="base">
              <a:spcBef>
                <a:spcPct val="0"/>
              </a:spcBef>
              <a:spcAft>
                <a:spcPct val="0"/>
              </a:spcAft>
              <a:tabLst>
                <a:tab pos="657225" algn="l"/>
                <a:tab pos="1312863" algn="l"/>
                <a:tab pos="1970088" algn="l"/>
              </a:tabLst>
              <a:defRPr>
                <a:solidFill>
                  <a:schemeClr val="tx1"/>
                </a:solidFill>
                <a:latin typeface="Calibri" charset="0"/>
                <a:ea typeface="ヒラギノ角ゴ Pro W3" charset="-128"/>
              </a:defRPr>
            </a:lvl9pPr>
          </a:lstStyle>
          <a:p>
            <a:pPr marL="0" marR="0" lvl="0" indent="0" algn="l" defTabSz="407988" rtl="0" eaLnBrk="1" fontAlgn="base" latinLnBrk="0" hangingPunct="0">
              <a:lnSpc>
                <a:spcPct val="93000"/>
              </a:lnSpc>
              <a:spcBef>
                <a:spcPct val="0"/>
              </a:spcBef>
              <a:spcAft>
                <a:spcPct val="0"/>
              </a:spcAft>
              <a:buClr>
                <a:srgbClr val="000000"/>
              </a:buClr>
              <a:buSzPct val="100000"/>
              <a:buFont typeface="Times New Roman" pitchFamily="1" charset="0"/>
              <a:buNone/>
              <a:tabLst>
                <a:tab pos="657225" algn="l"/>
                <a:tab pos="1312863" algn="l"/>
                <a:tab pos="1970088" algn="l"/>
              </a:tabLst>
              <a:defRPr/>
            </a:pPr>
            <a:r>
              <a:rPr kumimoji="0" lang="en-GB" altLang="en-US" sz="3600" b="1" i="0" u="none" strike="noStrike" kern="1200" cap="none" spc="0" normalizeH="0" baseline="0" noProof="0">
                <a:ln>
                  <a:noFill/>
                </a:ln>
                <a:solidFill>
                  <a:srgbClr val="EEECE1"/>
                </a:solidFill>
                <a:effectLst/>
                <a:uLnTx/>
                <a:uFillTx/>
                <a:latin typeface="Arial" charset="0"/>
                <a:ea typeface="ヒラギノ角ゴ Pro W3" charset="-128"/>
                <a:cs typeface="Arial" pitchFamily="34" charset="0"/>
              </a:rPr>
              <a:t>Virology</a:t>
            </a:r>
          </a:p>
        </p:txBody>
      </p:sp>
      <p:sp>
        <p:nvSpPr>
          <p:cNvPr id="20492" name="Text Box 1036"/>
          <p:cNvSpPr txBox="1">
            <a:spLocks noChangeArrowheads="1"/>
          </p:cNvSpPr>
          <p:nvPr/>
        </p:nvSpPr>
        <p:spPr bwMode="auto">
          <a:xfrm>
            <a:off x="622300" y="4027488"/>
            <a:ext cx="1158875"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Calibri" charset="0"/>
                <a:ea typeface="ヒラギノ角ゴ Pro W3" charset="-128"/>
              </a:defRPr>
            </a:lvl1pPr>
            <a:lvl2pPr marL="414338" defTabSz="828675">
              <a:defRPr>
                <a:solidFill>
                  <a:schemeClr val="tx1"/>
                </a:solidFill>
                <a:latin typeface="Calibri" charset="0"/>
                <a:ea typeface="ヒラギノ角ゴ Pro W3" charset="-128"/>
              </a:defRPr>
            </a:lvl2pPr>
            <a:lvl3pPr marL="828675" defTabSz="828675">
              <a:defRPr>
                <a:solidFill>
                  <a:schemeClr val="tx1"/>
                </a:solidFill>
                <a:latin typeface="Calibri" charset="0"/>
                <a:ea typeface="ヒラギノ角ゴ Pro W3" charset="-128"/>
              </a:defRPr>
            </a:lvl3pPr>
            <a:lvl4pPr marL="1244600" defTabSz="828675">
              <a:defRPr>
                <a:solidFill>
                  <a:schemeClr val="tx1"/>
                </a:solidFill>
                <a:latin typeface="Calibri" charset="0"/>
                <a:ea typeface="ヒラギノ角ゴ Pro W3" charset="-128"/>
              </a:defRPr>
            </a:lvl4pPr>
            <a:lvl5pPr marL="1658938" defTabSz="828675">
              <a:defRPr>
                <a:solidFill>
                  <a:schemeClr val="tx1"/>
                </a:solidFill>
                <a:latin typeface="Calibri" charset="0"/>
                <a:ea typeface="ヒラギノ角ゴ Pro W3" charset="-128"/>
              </a:defRPr>
            </a:lvl5pPr>
            <a:lvl6pPr marL="2116138" defTabSz="828675" fontAlgn="base">
              <a:spcBef>
                <a:spcPct val="0"/>
              </a:spcBef>
              <a:spcAft>
                <a:spcPct val="0"/>
              </a:spcAft>
              <a:defRPr>
                <a:solidFill>
                  <a:schemeClr val="tx1"/>
                </a:solidFill>
                <a:latin typeface="Calibri" charset="0"/>
                <a:ea typeface="ヒラギノ角ゴ Pro W3" charset="-128"/>
              </a:defRPr>
            </a:lvl6pPr>
            <a:lvl7pPr marL="2573338" defTabSz="828675" fontAlgn="base">
              <a:spcBef>
                <a:spcPct val="0"/>
              </a:spcBef>
              <a:spcAft>
                <a:spcPct val="0"/>
              </a:spcAft>
              <a:defRPr>
                <a:solidFill>
                  <a:schemeClr val="tx1"/>
                </a:solidFill>
                <a:latin typeface="Calibri" charset="0"/>
                <a:ea typeface="ヒラギノ角ゴ Pro W3" charset="-128"/>
              </a:defRPr>
            </a:lvl7pPr>
            <a:lvl8pPr marL="3030538" defTabSz="828675" fontAlgn="base">
              <a:spcBef>
                <a:spcPct val="0"/>
              </a:spcBef>
              <a:spcAft>
                <a:spcPct val="0"/>
              </a:spcAft>
              <a:defRPr>
                <a:solidFill>
                  <a:schemeClr val="tx1"/>
                </a:solidFill>
                <a:latin typeface="Calibri" charset="0"/>
                <a:ea typeface="ヒラギノ角ゴ Pro W3" charset="-128"/>
              </a:defRPr>
            </a:lvl8pPr>
            <a:lvl9pPr marL="3487738" defTabSz="828675" fontAlgn="base">
              <a:spcBef>
                <a:spcPct val="0"/>
              </a:spcBef>
              <a:spcAft>
                <a:spcPct val="0"/>
              </a:spcAft>
              <a:defRPr>
                <a:solidFill>
                  <a:schemeClr val="tx1"/>
                </a:solidFill>
                <a:latin typeface="Calibri" charset="0"/>
                <a:ea typeface="ヒラギノ角ゴ Pro W3" charset="-128"/>
              </a:defRPr>
            </a:lvl9pPr>
          </a:lstStyle>
          <a:p>
            <a:pPr marL="0" marR="0" lvl="0" indent="0" algn="l" defTabSz="828675" rtl="0" eaLnBrk="1" fontAlgn="base" latinLnBrk="0" hangingPunct="0">
              <a:lnSpc>
                <a:spcPct val="93000"/>
              </a:lnSpc>
              <a:spcBef>
                <a:spcPct val="0"/>
              </a:spcBef>
              <a:spcAft>
                <a:spcPct val="0"/>
              </a:spcAft>
              <a:buClr>
                <a:srgbClr val="000000"/>
              </a:buClr>
              <a:buSzPct val="100000"/>
              <a:buFont typeface="Times New Roman" pitchFamily="1" charset="0"/>
              <a:buNone/>
              <a:tabLst/>
              <a:defRPr/>
            </a:pPr>
            <a:r>
              <a:rPr kumimoji="0" lang="en-US" altLang="en-US" sz="2100" b="0" i="0" u="none" strike="noStrike" kern="1200" cap="none" spc="0" normalizeH="0" baseline="0" noProof="0">
                <a:ln>
                  <a:noFill/>
                </a:ln>
                <a:solidFill>
                  <a:prstClr val="black"/>
                </a:solidFill>
                <a:effectLst/>
                <a:uLnTx/>
                <a:uFillTx/>
                <a:latin typeface="Arial" charset="0"/>
                <a:ea typeface="ヒラギノ角ゴ Pro W3" charset="-128"/>
                <a:cs typeface="Arial" pitchFamily="34" charset="0"/>
              </a:rPr>
              <a:t>Red tide</a:t>
            </a:r>
          </a:p>
        </p:txBody>
      </p:sp>
    </p:spTree>
    <p:extLst>
      <p:ext uri="{BB962C8B-B14F-4D97-AF65-F5344CB8AC3E}">
        <p14:creationId xmlns:p14="http://schemas.microsoft.com/office/powerpoint/2010/main" val="3545159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765831" y="4321175"/>
            <a:ext cx="3581400" cy="2536825"/>
          </a:xfrm>
          <a:prstGeom prst="rect">
            <a:avLst/>
          </a:prstGeom>
          <a:solidFill>
            <a:srgbClr val="173739"/>
          </a:solidFill>
          <a:ln w="9525">
            <a:noFill/>
            <a:miter lim="800000"/>
            <a:headEnd/>
            <a:tailEnd/>
          </a:ln>
          <a:effectLst/>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00"/>
                </a:solidFill>
                <a:effectLst/>
                <a:uLnTx/>
                <a:uFillTx/>
                <a:latin typeface="Calibri"/>
                <a:ea typeface="+mn-ea"/>
                <a:cs typeface="+mn-cs"/>
              </a:rPr>
              <a:t>"Now that a crystalline protein has been made to give X-ray photographs, it is clear that we have the means of checking them and, by examining the structure of all crystalline proteins, arriving at far more detailed conclusions about protein structure than previous physical or chemical methods have been able to give."</a:t>
            </a:r>
            <a:r>
              <a:rPr kumimoji="0" lang="en-US" sz="1600" b="1" i="1" u="none" strike="noStrike" kern="1200" cap="none" spc="0" normalizeH="0" baseline="0" noProof="0" dirty="0">
                <a:ln>
                  <a:noFill/>
                </a:ln>
                <a:solidFill>
                  <a:prstClr val="white"/>
                </a:solidFill>
                <a:effectLst/>
                <a:uLnTx/>
                <a:uFillTx/>
                <a:latin typeface="Calibri"/>
                <a:ea typeface="+mn-ea"/>
                <a:cs typeface="+mn-cs"/>
              </a:rPr>
              <a:t> </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20485" name="Picture 5" descr="auto0"/>
          <p:cNvPicPr>
            <a:picLocks noChangeAspect="1" noChangeArrowheads="1"/>
          </p:cNvPicPr>
          <p:nvPr/>
        </p:nvPicPr>
        <p:blipFill>
          <a:blip r:embed="rId3" cstate="print"/>
          <a:srcRect t="10684" r="51071"/>
          <a:stretch>
            <a:fillRect/>
          </a:stretch>
        </p:blipFill>
        <p:spPr bwMode="auto">
          <a:xfrm>
            <a:off x="6156176" y="277071"/>
            <a:ext cx="2009775" cy="2852737"/>
          </a:xfrm>
          <a:prstGeom prst="rect">
            <a:avLst/>
          </a:prstGeom>
          <a:noFill/>
          <a:ln w="9525">
            <a:noFill/>
            <a:miter lim="800000"/>
            <a:headEnd/>
            <a:tailEnd/>
          </a:ln>
        </p:spPr>
      </p:pic>
      <p:sp>
        <p:nvSpPr>
          <p:cNvPr id="20486" name="Rectangle 6"/>
          <p:cNvSpPr>
            <a:spLocks noChangeArrowheads="1"/>
          </p:cNvSpPr>
          <p:nvPr/>
        </p:nvSpPr>
        <p:spPr bwMode="auto">
          <a:xfrm>
            <a:off x="139947" y="2964850"/>
            <a:ext cx="4833168" cy="1200329"/>
          </a:xfrm>
          <a:prstGeom prst="rect">
            <a:avLst/>
          </a:prstGeom>
          <a:noFill/>
          <a:ln w="12700">
            <a:noFill/>
            <a:miter lim="800000"/>
            <a:headEnd type="none" w="sm" len="sm"/>
            <a:tailEnd type="none" w="sm" len="sm"/>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JD Bernal and Dorothy Hodgkin tried keeping the crystals wet, and obtained a beautiful diffraction pattern, indicating that water was required for retention of protein architecture</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489" name="Picture 9" descr="pepsinogen"/>
          <p:cNvPicPr>
            <a:picLocks noChangeAspect="1" noChangeArrowheads="1"/>
          </p:cNvPicPr>
          <p:nvPr/>
        </p:nvPicPr>
        <p:blipFill>
          <a:blip r:embed="rId4" cstate="print"/>
          <a:srcRect/>
          <a:stretch>
            <a:fillRect/>
          </a:stretch>
        </p:blipFill>
        <p:spPr bwMode="auto">
          <a:xfrm>
            <a:off x="5219700" y="3284538"/>
            <a:ext cx="3352800" cy="3390900"/>
          </a:xfrm>
          <a:prstGeom prst="rect">
            <a:avLst/>
          </a:prstGeom>
          <a:noFill/>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8" y="256540"/>
            <a:ext cx="2590800" cy="269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59832" y="476672"/>
            <a:ext cx="26642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Calibri"/>
                <a:ea typeface="+mn-ea"/>
                <a:cs typeface="+mn-cs"/>
              </a:rPr>
              <a:t>The initial experiments at producing diffraction patterns from protein crystals failed</a:t>
            </a:r>
          </a:p>
        </p:txBody>
      </p:sp>
    </p:spTree>
    <p:extLst>
      <p:ext uri="{BB962C8B-B14F-4D97-AF65-F5344CB8AC3E}">
        <p14:creationId xmlns:p14="http://schemas.microsoft.com/office/powerpoint/2010/main" val="2075641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animEffect transition="in" filter="box(in)">
                                      <p:cBhvr>
                                        <p:cTn id="7" dur="500"/>
                                        <p:tgtEl>
                                          <p:spTgt spid="20483">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483">
                                            <p:txEl>
                                              <p:pRg st="0" end="0"/>
                                            </p:txEl>
                                          </p:spTgt>
                                        </p:tgtEl>
                                        <p:attrNameLst>
                                          <p:attrName>style.visibility</p:attrName>
                                        </p:attrNameLst>
                                      </p:cBhvr>
                                      <p:to>
                                        <p:strVal val="visible"/>
                                      </p:to>
                                    </p:set>
                                    <p:animEffect transition="in" filter="box(in)">
                                      <p:cBhvr>
                                        <p:cTn id="10" dur="500"/>
                                        <p:tgtEl>
                                          <p:spTgt spid="204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23528" y="260648"/>
            <a:ext cx="8229600" cy="1143000"/>
          </a:xfrm>
        </p:spPr>
        <p:txBody>
          <a:bodyPr/>
          <a:lstStyle/>
          <a:p>
            <a:r>
              <a:rPr lang="en-US" dirty="0"/>
              <a:t>How to do protein crystallography</a:t>
            </a:r>
          </a:p>
        </p:txBody>
      </p:sp>
      <p:sp>
        <p:nvSpPr>
          <p:cNvPr id="8195" name="Rectangle 3"/>
          <p:cNvSpPr>
            <a:spLocks noGrp="1" noChangeArrowheads="1"/>
          </p:cNvSpPr>
          <p:nvPr>
            <p:ph type="body" idx="1"/>
          </p:nvPr>
        </p:nvSpPr>
        <p:spPr>
          <a:xfrm>
            <a:off x="457200" y="1600200"/>
            <a:ext cx="5122912" cy="4525963"/>
          </a:xfrm>
        </p:spPr>
        <p:txBody>
          <a:bodyPr>
            <a:normAutofit fontScale="92500" lnSpcReduction="10000"/>
          </a:bodyPr>
          <a:lstStyle/>
          <a:p>
            <a:r>
              <a:rPr lang="en-US" dirty="0"/>
              <a:t>Prepare pure protein </a:t>
            </a:r>
          </a:p>
          <a:p>
            <a:r>
              <a:rPr lang="en-US" dirty="0"/>
              <a:t>Grow a crystal</a:t>
            </a:r>
          </a:p>
          <a:p>
            <a:r>
              <a:rPr lang="en-US" dirty="0"/>
              <a:t>Put it in an X-ray beam – preferably at a synchrotron</a:t>
            </a:r>
          </a:p>
          <a:p>
            <a:r>
              <a:rPr lang="en-US" dirty="0"/>
              <a:t>Collect and process diffraction data</a:t>
            </a:r>
          </a:p>
          <a:p>
            <a:r>
              <a:rPr lang="en-US" dirty="0"/>
              <a:t>Produce an electron density map</a:t>
            </a:r>
          </a:p>
          <a:p>
            <a:r>
              <a:rPr lang="en-US" dirty="0"/>
              <a:t>Interpret structure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556792"/>
            <a:ext cx="3164281" cy="5089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8055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7504" y="333375"/>
            <a:ext cx="8856984" cy="1143000"/>
          </a:xfrm>
        </p:spPr>
        <p:txBody>
          <a:bodyPr>
            <a:noAutofit/>
          </a:bodyPr>
          <a:lstStyle/>
          <a:p>
            <a:r>
              <a:rPr lang="en-US" sz="2800" dirty="0"/>
              <a:t>Making protein crystals</a:t>
            </a:r>
          </a:p>
        </p:txBody>
      </p:sp>
      <p:sp>
        <p:nvSpPr>
          <p:cNvPr id="9219" name="Rectangle 3"/>
          <p:cNvSpPr>
            <a:spLocks noGrp="1" noChangeArrowheads="1"/>
          </p:cNvSpPr>
          <p:nvPr>
            <p:ph type="body" idx="1"/>
          </p:nvPr>
        </p:nvSpPr>
        <p:spPr>
          <a:xfrm>
            <a:off x="468313" y="5445124"/>
            <a:ext cx="5543847" cy="1008211"/>
          </a:xfrm>
        </p:spPr>
        <p:txBody>
          <a:bodyPr>
            <a:normAutofit fontScale="85000" lnSpcReduction="20000"/>
          </a:bodyPr>
          <a:lstStyle/>
          <a:p>
            <a:r>
              <a:rPr lang="en-US" sz="2800" dirty="0"/>
              <a:t>Even today growing good crystals is often the rate limiting step of a crystallographic experiment</a:t>
            </a:r>
          </a:p>
        </p:txBody>
      </p:sp>
      <p:pic>
        <p:nvPicPr>
          <p:cNvPr id="9220" name="Picture 4" descr="crystal2"/>
          <p:cNvPicPr>
            <a:picLocks noChangeAspect="1" noChangeArrowheads="1"/>
          </p:cNvPicPr>
          <p:nvPr/>
        </p:nvPicPr>
        <p:blipFill>
          <a:blip r:embed="rId3" cstate="print"/>
          <a:srcRect/>
          <a:stretch>
            <a:fillRect/>
          </a:stretch>
        </p:blipFill>
        <p:spPr bwMode="auto">
          <a:xfrm>
            <a:off x="395288" y="1844675"/>
            <a:ext cx="3810000" cy="3390900"/>
          </a:xfrm>
          <a:prstGeom prst="rect">
            <a:avLst/>
          </a:prstGeom>
          <a:noFill/>
        </p:spPr>
      </p:pic>
      <p:pic>
        <p:nvPicPr>
          <p:cNvPr id="9221" name="Picture 5" descr="hangingdrop"/>
          <p:cNvPicPr>
            <a:picLocks noChangeAspect="1" noChangeArrowheads="1"/>
          </p:cNvPicPr>
          <p:nvPr/>
        </p:nvPicPr>
        <p:blipFill>
          <a:blip r:embed="rId4" cstate="print"/>
          <a:srcRect/>
          <a:stretch>
            <a:fillRect/>
          </a:stretch>
        </p:blipFill>
        <p:spPr bwMode="auto">
          <a:xfrm>
            <a:off x="4480917" y="1520825"/>
            <a:ext cx="3638550" cy="2019300"/>
          </a:xfrm>
          <a:prstGeom prst="rect">
            <a:avLst/>
          </a:prstGeom>
          <a:noFill/>
        </p:spPr>
      </p:pic>
      <p:pic>
        <p:nvPicPr>
          <p:cNvPr id="30722" name="Picture 2" descr="C:\Users\Trevor\SkyDrive\Documents\Inaugural lecture\_MG_61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922" y="3357235"/>
            <a:ext cx="1827659" cy="27383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92080" y="6228020"/>
            <a:ext cx="3851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alibri"/>
                <a:ea typeface="+mn-ea"/>
                <a:cs typeface="+mn-cs"/>
              </a:rPr>
              <a:t>A pipetting robot helps find suitable conditions for crystallization</a:t>
            </a:r>
          </a:p>
        </p:txBody>
      </p:sp>
    </p:spTree>
    <p:extLst>
      <p:ext uri="{BB962C8B-B14F-4D97-AF65-F5344CB8AC3E}">
        <p14:creationId xmlns:p14="http://schemas.microsoft.com/office/powerpoint/2010/main" val="3278034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 charset="0"/>
          <a:buNone/>
          <a:tabLst/>
          <a:defRPr kumimoji="0" lang="en-GB" sz="2400" b="0" i="0" u="none" strike="noStrike" cap="none" normalizeH="0" baseline="0" smtClean="0">
            <a:ln>
              <a:noFill/>
            </a:ln>
            <a:solidFill>
              <a:schemeClr val="bg1"/>
            </a:solidFill>
            <a:effectLst/>
            <a:latin typeface="Times New Roman" pitchFamily="1"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 charset="0"/>
          <a:buNone/>
          <a:tabLst/>
          <a:defRPr kumimoji="0" lang="en-GB" sz="2400" b="0" i="0" u="none" strike="noStrike" cap="none" normalizeH="0" baseline="0" smtClean="0">
            <a:ln>
              <a:noFill/>
            </a:ln>
            <a:solidFill>
              <a:schemeClr val="bg1"/>
            </a:solidFill>
            <a:effectLst/>
            <a:latin typeface="Times New Roman" pitchFamily="1" charset="0"/>
            <a:cs typeface="DejaVu San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3891</TotalTime>
  <Words>2632</Words>
  <Application>Microsoft Office PowerPoint</Application>
  <PresentationFormat>On-screen Show (4:3)</PresentationFormat>
  <Paragraphs>353</Paragraphs>
  <Slides>49</Slides>
  <Notes>16</Notes>
  <HiddenSlides>0</HiddenSlides>
  <MMClips>1</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1</vt:i4>
      </vt:variant>
      <vt:variant>
        <vt:lpstr>Slide Titles</vt:lpstr>
      </vt:variant>
      <vt:variant>
        <vt:i4>49</vt:i4>
      </vt:variant>
    </vt:vector>
  </HeadingPairs>
  <TitlesOfParts>
    <vt:vector size="70" baseType="lpstr">
      <vt:lpstr>Arial</vt:lpstr>
      <vt:lpstr>Calibri</vt:lpstr>
      <vt:lpstr>Cambria</vt:lpstr>
      <vt:lpstr>Cambria Math</vt:lpstr>
      <vt:lpstr>Century Schoolbook</vt:lpstr>
      <vt:lpstr>Comic Sans MS</vt:lpstr>
      <vt:lpstr>Times New Roman</vt:lpstr>
      <vt:lpstr>Tw Cen MT</vt:lpstr>
      <vt:lpstr>Wingdings</vt:lpstr>
      <vt:lpstr>Office Theme</vt:lpstr>
      <vt:lpstr>Blank Presentation</vt:lpstr>
      <vt:lpstr>1_Office Theme</vt:lpstr>
      <vt:lpstr>Default Design</vt:lpstr>
      <vt:lpstr>5_Office Theme</vt:lpstr>
      <vt:lpstr>2_Office Theme</vt:lpstr>
      <vt:lpstr>3_Office Theme</vt:lpstr>
      <vt:lpstr>4_Office Theme</vt:lpstr>
      <vt:lpstr>6_Office Theme</vt:lpstr>
      <vt:lpstr>7_Office Theme</vt:lpstr>
      <vt:lpstr>8_Office Theme</vt:lpstr>
      <vt:lpstr>Image</vt:lpstr>
      <vt:lpstr>The Aaron Klug Centre for Imaging and Analysis The need for feeder infrastructure </vt:lpstr>
      <vt:lpstr>PowerPoint Presentation</vt:lpstr>
      <vt:lpstr>PowerPoint Presentation</vt:lpstr>
      <vt:lpstr>Drug design for hypertension</vt:lpstr>
      <vt:lpstr>PowerPoint Presentation</vt:lpstr>
      <vt:lpstr>PowerPoint Presentation</vt:lpstr>
      <vt:lpstr>PowerPoint Presentation</vt:lpstr>
      <vt:lpstr>How to do protein crystallography</vt:lpstr>
      <vt:lpstr>Making protein crystals</vt:lpstr>
      <vt:lpstr>PowerPoint Presentation</vt:lpstr>
      <vt:lpstr>PowerPoint Presentation</vt:lpstr>
      <vt:lpstr>Put the crystal in the beam</vt:lpstr>
      <vt:lpstr>Usually a robot does it for you!</vt:lpstr>
      <vt:lpstr>PowerPoint Presentation</vt:lpstr>
      <vt:lpstr>PowerPoint Presentation</vt:lpstr>
      <vt:lpstr>The output of a crystallographic experiment needs to be deposited in a public database called the Protein Data Bank</vt:lpstr>
      <vt:lpstr>Structural biology … pipeline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Cape Town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Centre for Imaging and Analysis</dc:title>
  <dc:creator>Trevor</dc:creator>
  <cp:lastModifiedBy>Bryan Trevor Sewell</cp:lastModifiedBy>
  <cp:revision>91</cp:revision>
  <dcterms:created xsi:type="dcterms:W3CDTF">2014-12-01T05:27:13Z</dcterms:created>
  <dcterms:modified xsi:type="dcterms:W3CDTF">2019-11-11T09:55:29Z</dcterms:modified>
</cp:coreProperties>
</file>