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4" r:id="rId2"/>
    <p:sldMasterId id="2147483726" r:id="rId3"/>
  </p:sldMasterIdLst>
  <p:notesMasterIdLst>
    <p:notesMasterId r:id="rId30"/>
  </p:notesMasterIdLst>
  <p:sldIdLst>
    <p:sldId id="256" r:id="rId4"/>
    <p:sldId id="271" r:id="rId5"/>
    <p:sldId id="301" r:id="rId6"/>
    <p:sldId id="288" r:id="rId7"/>
    <p:sldId id="287" r:id="rId8"/>
    <p:sldId id="294" r:id="rId9"/>
    <p:sldId id="297" r:id="rId10"/>
    <p:sldId id="295" r:id="rId11"/>
    <p:sldId id="310" r:id="rId12"/>
    <p:sldId id="281" r:id="rId13"/>
    <p:sldId id="299" r:id="rId14"/>
    <p:sldId id="304" r:id="rId15"/>
    <p:sldId id="309" r:id="rId16"/>
    <p:sldId id="305" r:id="rId17"/>
    <p:sldId id="279" r:id="rId18"/>
    <p:sldId id="311" r:id="rId19"/>
    <p:sldId id="293" r:id="rId20"/>
    <p:sldId id="307" r:id="rId21"/>
    <p:sldId id="308" r:id="rId22"/>
    <p:sldId id="268" r:id="rId23"/>
    <p:sldId id="269" r:id="rId24"/>
    <p:sldId id="275" r:id="rId25"/>
    <p:sldId id="257" r:id="rId26"/>
    <p:sldId id="298" r:id="rId27"/>
    <p:sldId id="302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" initials="A" lastIdx="3" clrIdx="0">
    <p:extLst>
      <p:ext uri="{19B8F6BF-5375-455C-9EA6-DF929625EA0E}">
        <p15:presenceInfo xmlns:p15="http://schemas.microsoft.com/office/powerpoint/2012/main" userId="Ad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8783" autoAdjust="0"/>
  </p:normalViewPr>
  <p:slideViewPr>
    <p:cSldViewPr snapToGrid="0">
      <p:cViewPr varScale="1">
        <p:scale>
          <a:sx n="49" d="100"/>
          <a:sy n="49" d="100"/>
        </p:scale>
        <p:origin x="907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Drive\PhD\Pres\ESRF-SA%202019\Graphics\20181017_FAMA_Sequential_FA%20fre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Drive\PhD\Pres\ESRF-SA%202019\Graphics\20181017_FAMA_Sequential_FA%20fre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 smtClean="0"/>
              <a:t>Monte-Carlo</a:t>
            </a:r>
            <a:r>
              <a:rPr lang="en-US" sz="1600" b="0" baseline="0" dirty="0" smtClean="0"/>
              <a:t> assisted Sequential Refinement</a:t>
            </a:r>
            <a:endParaRPr lang="en-US" sz="1600" b="0" dirty="0"/>
          </a:p>
        </c:rich>
      </c:tx>
      <c:layout>
        <c:manualLayout>
          <c:xMode val="edge"/>
          <c:yMode val="edge"/>
          <c:x val="0.17091543513957308"/>
          <c:y val="1.739261116681057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148935255888987"/>
          <c:y val="0.10669656934589504"/>
          <c:w val="0.81032315859761861"/>
          <c:h val="0.7508607136984049"/>
        </c:manualLayout>
      </c:layout>
      <c:scatterChart>
        <c:scatterStyle val="smoothMarker"/>
        <c:varyColors val="0"/>
        <c:ser>
          <c:idx val="2"/>
          <c:order val="0"/>
          <c:tx>
            <c:v>Monte-Carlo assisted: cooling</c:v>
          </c:tx>
          <c:spPr>
            <a:ln w="19050">
              <a:solidFill>
                <a:srgbClr val="0070C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Dist!$AT$2:$AT$30</c:f>
              <c:numCache>
                <c:formatCode>0.0000000</c:formatCode>
                <c:ptCount val="29"/>
                <c:pt idx="0">
                  <c:v>315</c:v>
                </c:pt>
                <c:pt idx="1">
                  <c:v>310</c:v>
                </c:pt>
                <c:pt idx="2">
                  <c:v>305</c:v>
                </c:pt>
                <c:pt idx="3">
                  <c:v>300</c:v>
                </c:pt>
                <c:pt idx="4">
                  <c:v>295</c:v>
                </c:pt>
                <c:pt idx="5">
                  <c:v>290</c:v>
                </c:pt>
                <c:pt idx="6">
                  <c:v>285</c:v>
                </c:pt>
                <c:pt idx="7">
                  <c:v>280</c:v>
                </c:pt>
                <c:pt idx="8">
                  <c:v>275</c:v>
                </c:pt>
                <c:pt idx="9">
                  <c:v>270</c:v>
                </c:pt>
                <c:pt idx="10">
                  <c:v>260</c:v>
                </c:pt>
                <c:pt idx="11">
                  <c:v>250</c:v>
                </c:pt>
                <c:pt idx="12">
                  <c:v>240</c:v>
                </c:pt>
                <c:pt idx="13">
                  <c:v>230</c:v>
                </c:pt>
                <c:pt idx="14">
                  <c:v>220</c:v>
                </c:pt>
                <c:pt idx="15">
                  <c:v>210</c:v>
                </c:pt>
                <c:pt idx="16">
                  <c:v>200</c:v>
                </c:pt>
                <c:pt idx="17">
                  <c:v>190</c:v>
                </c:pt>
                <c:pt idx="18">
                  <c:v>180</c:v>
                </c:pt>
                <c:pt idx="19">
                  <c:v>170</c:v>
                </c:pt>
                <c:pt idx="20">
                  <c:v>160</c:v>
                </c:pt>
                <c:pt idx="21">
                  <c:v>150</c:v>
                </c:pt>
                <c:pt idx="22">
                  <c:v>140</c:v>
                </c:pt>
                <c:pt idx="23">
                  <c:v>130</c:v>
                </c:pt>
                <c:pt idx="24">
                  <c:v>120</c:v>
                </c:pt>
                <c:pt idx="25">
                  <c:v>110</c:v>
                </c:pt>
                <c:pt idx="26">
                  <c:v>100</c:v>
                </c:pt>
                <c:pt idx="27">
                  <c:v>90</c:v>
                </c:pt>
                <c:pt idx="28">
                  <c:v>80</c:v>
                </c:pt>
              </c:numCache>
            </c:numRef>
          </c:xVal>
          <c:yVal>
            <c:numRef>
              <c:f>Dist!$AU$2:$AU$30</c:f>
              <c:numCache>
                <c:formatCode>0.0000000</c:formatCode>
                <c:ptCount val="29"/>
                <c:pt idx="0">
                  <c:v>6.3007</c:v>
                </c:pt>
                <c:pt idx="1">
                  <c:v>6.3041999999999998</c:v>
                </c:pt>
                <c:pt idx="2">
                  <c:v>6.3</c:v>
                </c:pt>
                <c:pt idx="3">
                  <c:v>6.2984</c:v>
                </c:pt>
                <c:pt idx="4">
                  <c:v>6.2972999999999999</c:v>
                </c:pt>
                <c:pt idx="5">
                  <c:v>6.2950999999999997</c:v>
                </c:pt>
                <c:pt idx="6">
                  <c:v>6.2950999999999997</c:v>
                </c:pt>
                <c:pt idx="7">
                  <c:v>6.2892000000000001</c:v>
                </c:pt>
                <c:pt idx="8">
                  <c:v>6.2916999999999996</c:v>
                </c:pt>
                <c:pt idx="9">
                  <c:v>6.2873999999999999</c:v>
                </c:pt>
                <c:pt idx="10">
                  <c:v>6.2847999999999997</c:v>
                </c:pt>
                <c:pt idx="11">
                  <c:v>6.2564000000000002</c:v>
                </c:pt>
                <c:pt idx="12">
                  <c:v>6.2458</c:v>
                </c:pt>
                <c:pt idx="13">
                  <c:v>6.2385000000000002</c:v>
                </c:pt>
                <c:pt idx="14">
                  <c:v>6.2312000000000003</c:v>
                </c:pt>
                <c:pt idx="15">
                  <c:v>6.2260999999999997</c:v>
                </c:pt>
                <c:pt idx="16">
                  <c:v>6.2217000000000002</c:v>
                </c:pt>
                <c:pt idx="17">
                  <c:v>6.2183000000000002</c:v>
                </c:pt>
                <c:pt idx="18">
                  <c:v>6.2149000000000001</c:v>
                </c:pt>
                <c:pt idx="19">
                  <c:v>6.2121000000000004</c:v>
                </c:pt>
                <c:pt idx="20">
                  <c:v>6.2095000000000002</c:v>
                </c:pt>
                <c:pt idx="21">
                  <c:v>6.2077</c:v>
                </c:pt>
                <c:pt idx="22">
                  <c:v>6.2038000000000002</c:v>
                </c:pt>
                <c:pt idx="23">
                  <c:v>6.2013999999999996</c:v>
                </c:pt>
                <c:pt idx="24">
                  <c:v>6.1997</c:v>
                </c:pt>
                <c:pt idx="25">
                  <c:v>6.1974</c:v>
                </c:pt>
                <c:pt idx="26">
                  <c:v>6.1969000000000003</c:v>
                </c:pt>
                <c:pt idx="27">
                  <c:v>6.1970000000000001</c:v>
                </c:pt>
                <c:pt idx="28">
                  <c:v>6.1883999999999997</c:v>
                </c:pt>
              </c:numCache>
            </c:numRef>
          </c:yVal>
          <c:smooth val="1"/>
        </c:ser>
        <c:ser>
          <c:idx val="3"/>
          <c:order val="1"/>
          <c:tx>
            <c:v>Monte-Carlo assisted: heating</c:v>
          </c:tx>
          <c:spPr>
            <a:ln w="19050">
              <a:solidFill>
                <a:schemeClr val="accent2"/>
              </a:solidFill>
            </a:ln>
          </c:spPr>
          <c:marker>
            <c:symbol val="x"/>
            <c:size val="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Dist!$AT$31:$AT$65</c:f>
              <c:numCache>
                <c:formatCode>0.0000000</c:formatCode>
                <c:ptCount val="35"/>
                <c:pt idx="0">
                  <c:v>90</c:v>
                </c:pt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  <c:pt idx="5">
                  <c:v>140</c:v>
                </c:pt>
                <c:pt idx="6">
                  <c:v>150</c:v>
                </c:pt>
                <c:pt idx="7">
                  <c:v>160</c:v>
                </c:pt>
                <c:pt idx="8">
                  <c:v>170</c:v>
                </c:pt>
                <c:pt idx="9">
                  <c:v>180</c:v>
                </c:pt>
                <c:pt idx="10">
                  <c:v>190</c:v>
                </c:pt>
                <c:pt idx="11">
                  <c:v>200</c:v>
                </c:pt>
                <c:pt idx="12">
                  <c:v>210</c:v>
                </c:pt>
                <c:pt idx="13">
                  <c:v>220</c:v>
                </c:pt>
                <c:pt idx="14">
                  <c:v>230</c:v>
                </c:pt>
                <c:pt idx="15">
                  <c:v>240</c:v>
                </c:pt>
                <c:pt idx="16">
                  <c:v>250</c:v>
                </c:pt>
                <c:pt idx="17">
                  <c:v>260</c:v>
                </c:pt>
                <c:pt idx="18">
                  <c:v>270</c:v>
                </c:pt>
                <c:pt idx="19">
                  <c:v>275</c:v>
                </c:pt>
                <c:pt idx="20">
                  <c:v>280</c:v>
                </c:pt>
                <c:pt idx="21">
                  <c:v>285</c:v>
                </c:pt>
                <c:pt idx="22">
                  <c:v>290</c:v>
                </c:pt>
                <c:pt idx="23">
                  <c:v>295</c:v>
                </c:pt>
                <c:pt idx="24">
                  <c:v>300</c:v>
                </c:pt>
                <c:pt idx="25">
                  <c:v>305</c:v>
                </c:pt>
                <c:pt idx="26">
                  <c:v>310</c:v>
                </c:pt>
                <c:pt idx="27">
                  <c:v>315</c:v>
                </c:pt>
                <c:pt idx="28">
                  <c:v>315</c:v>
                </c:pt>
                <c:pt idx="29">
                  <c:v>315</c:v>
                </c:pt>
                <c:pt idx="30">
                  <c:v>315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</c:numCache>
            </c:numRef>
          </c:xVal>
          <c:yVal>
            <c:numRef>
              <c:f>Dist!$AU$31:$AU$65</c:f>
              <c:numCache>
                <c:formatCode>0.0000000</c:formatCode>
                <c:ptCount val="35"/>
                <c:pt idx="0">
                  <c:v>6.1984000000000004</c:v>
                </c:pt>
                <c:pt idx="1">
                  <c:v>6.1966000000000001</c:v>
                </c:pt>
                <c:pt idx="2">
                  <c:v>6.1966999999999999</c:v>
                </c:pt>
                <c:pt idx="3">
                  <c:v>6.1982999999999997</c:v>
                </c:pt>
                <c:pt idx="4">
                  <c:v>6.2000999999999999</c:v>
                </c:pt>
                <c:pt idx="5">
                  <c:v>6.2039</c:v>
                </c:pt>
                <c:pt idx="6">
                  <c:v>6.2046999999999999</c:v>
                </c:pt>
                <c:pt idx="7">
                  <c:v>6.2068000000000003</c:v>
                </c:pt>
                <c:pt idx="8">
                  <c:v>6.2088000000000001</c:v>
                </c:pt>
                <c:pt idx="9">
                  <c:v>6.2096999999999998</c:v>
                </c:pt>
                <c:pt idx="10">
                  <c:v>6.2141999999999999</c:v>
                </c:pt>
                <c:pt idx="11">
                  <c:v>6.2157</c:v>
                </c:pt>
                <c:pt idx="12">
                  <c:v>6.2198000000000002</c:v>
                </c:pt>
                <c:pt idx="13">
                  <c:v>6.2237999999999998</c:v>
                </c:pt>
                <c:pt idx="14">
                  <c:v>6.2320000000000002</c:v>
                </c:pt>
                <c:pt idx="15">
                  <c:v>6.2415000000000003</c:v>
                </c:pt>
                <c:pt idx="16">
                  <c:v>6.2545000000000002</c:v>
                </c:pt>
                <c:pt idx="17">
                  <c:v>6.2849000000000004</c:v>
                </c:pt>
                <c:pt idx="18">
                  <c:v>6.2885999999999997</c:v>
                </c:pt>
                <c:pt idx="19">
                  <c:v>6.2904999999999998</c:v>
                </c:pt>
                <c:pt idx="20">
                  <c:v>6.2914000000000003</c:v>
                </c:pt>
                <c:pt idx="21">
                  <c:v>6.2998000000000003</c:v>
                </c:pt>
                <c:pt idx="22">
                  <c:v>6.3009000000000004</c:v>
                </c:pt>
                <c:pt idx="23">
                  <c:v>6.2967000000000004</c:v>
                </c:pt>
                <c:pt idx="24">
                  <c:v>6.3006000000000002</c:v>
                </c:pt>
                <c:pt idx="25">
                  <c:v>6.3025000000000002</c:v>
                </c:pt>
                <c:pt idx="26">
                  <c:v>6.3013000000000003</c:v>
                </c:pt>
                <c:pt idx="27">
                  <c:v>6.3010999999999999</c:v>
                </c:pt>
                <c:pt idx="28">
                  <c:v>6.3014000000000001</c:v>
                </c:pt>
                <c:pt idx="29">
                  <c:v>6.3018000000000001</c:v>
                </c:pt>
                <c:pt idx="30">
                  <c:v>6.3038999999999996</c:v>
                </c:pt>
                <c:pt idx="31">
                  <c:v>6.306</c:v>
                </c:pt>
                <c:pt idx="32">
                  <c:v>6.3102</c:v>
                </c:pt>
                <c:pt idx="33">
                  <c:v>6.3117000000000001</c:v>
                </c:pt>
                <c:pt idx="34">
                  <c:v>6.3132999999999999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105216"/>
        <c:axId val="191105608"/>
      </c:scatterChart>
      <c:valAx>
        <c:axId val="191105216"/>
        <c:scaling>
          <c:orientation val="minMax"/>
          <c:max val="36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Temperature (K)</a:t>
                </a:r>
              </a:p>
            </c:rich>
          </c:tx>
          <c:layout>
            <c:manualLayout>
              <c:xMode val="edge"/>
              <c:yMode val="edge"/>
              <c:x val="0.42216845739110198"/>
              <c:y val="0.94974095364482336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105608"/>
        <c:crosses val="autoZero"/>
        <c:crossBetween val="midCat"/>
      </c:valAx>
      <c:valAx>
        <c:axId val="1911056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c-axis length (A)</a:t>
                </a:r>
              </a:p>
            </c:rich>
          </c:tx>
          <c:layout>
            <c:manualLayout>
              <c:xMode val="edge"/>
              <c:yMode val="edge"/>
              <c:x val="9.3801313628899836E-3"/>
              <c:y val="0.37112911959486639"/>
            </c:manualLayout>
          </c:layout>
          <c:overlay val="0"/>
        </c:title>
        <c:numFmt formatCode="0.0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105216"/>
        <c:crosses val="autoZero"/>
        <c:crossBetween val="midCat"/>
      </c:valAx>
      <c:spPr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67729206263010222"/>
          <c:y val="0.57599185080128357"/>
          <c:w val="0.26733705700580529"/>
          <c:h val="0.23326376377897942"/>
        </c:manualLayout>
      </c:layout>
      <c:overlay val="0"/>
      <c:spPr>
        <a:ln w="6350"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 smtClean="0"/>
              <a:t>Simple </a:t>
            </a:r>
            <a:r>
              <a:rPr lang="en-US" sz="1600" b="0" dirty="0"/>
              <a:t>Sequential </a:t>
            </a:r>
            <a:r>
              <a:rPr lang="en-US" sz="1600" b="0" dirty="0" smtClean="0"/>
              <a:t>Refinement</a:t>
            </a:r>
            <a:endParaRPr lang="en-US" sz="1600" b="0" dirty="0"/>
          </a:p>
        </c:rich>
      </c:tx>
      <c:layout>
        <c:manualLayout>
          <c:xMode val="edge"/>
          <c:yMode val="edge"/>
          <c:x val="0.30843596059113298"/>
          <c:y val="2.328355078775734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38121028018706"/>
          <c:y val="0.10669656934589504"/>
          <c:w val="0.80800041968104241"/>
          <c:h val="0.75608829998366622"/>
        </c:manualLayout>
      </c:layout>
      <c:scatterChart>
        <c:scatterStyle val="smoothMarker"/>
        <c:varyColors val="0"/>
        <c:ser>
          <c:idx val="0"/>
          <c:order val="0"/>
          <c:tx>
            <c:v>Simple Sequential: cooling</c:v>
          </c:tx>
          <c:spPr>
            <a:ln w="19050"/>
          </c:spPr>
          <c:marker>
            <c:symbol val="triangle"/>
            <c:size val="5"/>
          </c:marker>
          <c:xVal>
            <c:numRef>
              <c:f>Dist!$H$2:$H$30</c:f>
              <c:numCache>
                <c:formatCode>General</c:formatCode>
                <c:ptCount val="29"/>
                <c:pt idx="0">
                  <c:v>315</c:v>
                </c:pt>
                <c:pt idx="1">
                  <c:v>310</c:v>
                </c:pt>
                <c:pt idx="2">
                  <c:v>305</c:v>
                </c:pt>
                <c:pt idx="3">
                  <c:v>300</c:v>
                </c:pt>
                <c:pt idx="4">
                  <c:v>295</c:v>
                </c:pt>
                <c:pt idx="5">
                  <c:v>290</c:v>
                </c:pt>
                <c:pt idx="6">
                  <c:v>285</c:v>
                </c:pt>
                <c:pt idx="7">
                  <c:v>280</c:v>
                </c:pt>
                <c:pt idx="8">
                  <c:v>275</c:v>
                </c:pt>
                <c:pt idx="9">
                  <c:v>270</c:v>
                </c:pt>
                <c:pt idx="10">
                  <c:v>260</c:v>
                </c:pt>
                <c:pt idx="11">
                  <c:v>250</c:v>
                </c:pt>
                <c:pt idx="12">
                  <c:v>240</c:v>
                </c:pt>
                <c:pt idx="13">
                  <c:v>230</c:v>
                </c:pt>
                <c:pt idx="14">
                  <c:v>220</c:v>
                </c:pt>
                <c:pt idx="15">
                  <c:v>210</c:v>
                </c:pt>
                <c:pt idx="16">
                  <c:v>200</c:v>
                </c:pt>
                <c:pt idx="17">
                  <c:v>190</c:v>
                </c:pt>
                <c:pt idx="18">
                  <c:v>180</c:v>
                </c:pt>
                <c:pt idx="19">
                  <c:v>170</c:v>
                </c:pt>
                <c:pt idx="20">
                  <c:v>160</c:v>
                </c:pt>
                <c:pt idx="21">
                  <c:v>150</c:v>
                </c:pt>
                <c:pt idx="22">
                  <c:v>140</c:v>
                </c:pt>
                <c:pt idx="23">
                  <c:v>130</c:v>
                </c:pt>
                <c:pt idx="24">
                  <c:v>120</c:v>
                </c:pt>
                <c:pt idx="25">
                  <c:v>110</c:v>
                </c:pt>
                <c:pt idx="26">
                  <c:v>100</c:v>
                </c:pt>
                <c:pt idx="27">
                  <c:v>90</c:v>
                </c:pt>
                <c:pt idx="28">
                  <c:v>80</c:v>
                </c:pt>
              </c:numCache>
            </c:numRef>
          </c:xVal>
          <c:yVal>
            <c:numRef>
              <c:f>Dist!$Q$2:$Q$30</c:f>
              <c:numCache>
                <c:formatCode>General</c:formatCode>
                <c:ptCount val="29"/>
                <c:pt idx="0">
                  <c:v>6.3033999999999999</c:v>
                </c:pt>
                <c:pt idx="1">
                  <c:v>6.2971000000000004</c:v>
                </c:pt>
                <c:pt idx="2">
                  <c:v>6.2953999999999999</c:v>
                </c:pt>
                <c:pt idx="3">
                  <c:v>6.2975000000000003</c:v>
                </c:pt>
                <c:pt idx="4">
                  <c:v>6.2950999999999997</c:v>
                </c:pt>
                <c:pt idx="5">
                  <c:v>6.2927999999999997</c:v>
                </c:pt>
                <c:pt idx="6">
                  <c:v>6.2900999999999998</c:v>
                </c:pt>
                <c:pt idx="7">
                  <c:v>6.2862</c:v>
                </c:pt>
                <c:pt idx="8">
                  <c:v>6.2832999999999997</c:v>
                </c:pt>
                <c:pt idx="9">
                  <c:v>6.2809999999999997</c:v>
                </c:pt>
                <c:pt idx="10">
                  <c:v>6.2843</c:v>
                </c:pt>
                <c:pt idx="11">
                  <c:v>6.2819000000000003</c:v>
                </c:pt>
                <c:pt idx="12">
                  <c:v>6.2786999999999997</c:v>
                </c:pt>
                <c:pt idx="13">
                  <c:v>6.2754000000000003</c:v>
                </c:pt>
                <c:pt idx="14">
                  <c:v>6.2667000000000002</c:v>
                </c:pt>
                <c:pt idx="15">
                  <c:v>6.2634999999999996</c:v>
                </c:pt>
                <c:pt idx="16">
                  <c:v>6.2557999999999998</c:v>
                </c:pt>
                <c:pt idx="17">
                  <c:v>6.2180999999999997</c:v>
                </c:pt>
                <c:pt idx="18">
                  <c:v>6.2148000000000003</c:v>
                </c:pt>
                <c:pt idx="19">
                  <c:v>6.2119</c:v>
                </c:pt>
                <c:pt idx="20">
                  <c:v>6.2096999999999998</c:v>
                </c:pt>
                <c:pt idx="21">
                  <c:v>6.2070999999999996</c:v>
                </c:pt>
                <c:pt idx="22">
                  <c:v>6.2032999999999996</c:v>
                </c:pt>
                <c:pt idx="23">
                  <c:v>6.2012999999999998</c:v>
                </c:pt>
                <c:pt idx="24">
                  <c:v>6.1990999999999996</c:v>
                </c:pt>
                <c:pt idx="25">
                  <c:v>6.1973000000000003</c:v>
                </c:pt>
                <c:pt idx="26">
                  <c:v>6.1967999999999996</c:v>
                </c:pt>
                <c:pt idx="27">
                  <c:v>6.1974999999999998</c:v>
                </c:pt>
                <c:pt idx="28">
                  <c:v>6.1882999999999999</c:v>
                </c:pt>
              </c:numCache>
            </c:numRef>
          </c:yVal>
          <c:smooth val="1"/>
        </c:ser>
        <c:ser>
          <c:idx val="1"/>
          <c:order val="1"/>
          <c:tx>
            <c:v>Simple Sequential: heating</c:v>
          </c:tx>
          <c:spPr>
            <a:ln w="19050"/>
          </c:spPr>
          <c:marker>
            <c:symbol val="square"/>
            <c:size val="5"/>
          </c:marker>
          <c:xVal>
            <c:numRef>
              <c:f>(Dist!$H$31:$H$63,Dist!$H$65)</c:f>
              <c:numCache>
                <c:formatCode>General</c:formatCode>
                <c:ptCount val="34"/>
                <c:pt idx="0">
                  <c:v>90</c:v>
                </c:pt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  <c:pt idx="5">
                  <c:v>140</c:v>
                </c:pt>
                <c:pt idx="6">
                  <c:v>150</c:v>
                </c:pt>
                <c:pt idx="7">
                  <c:v>160</c:v>
                </c:pt>
                <c:pt idx="8">
                  <c:v>170</c:v>
                </c:pt>
                <c:pt idx="9">
                  <c:v>180</c:v>
                </c:pt>
                <c:pt idx="10">
                  <c:v>190</c:v>
                </c:pt>
                <c:pt idx="11">
                  <c:v>200</c:v>
                </c:pt>
                <c:pt idx="12">
                  <c:v>210</c:v>
                </c:pt>
                <c:pt idx="13">
                  <c:v>220</c:v>
                </c:pt>
                <c:pt idx="14">
                  <c:v>230</c:v>
                </c:pt>
                <c:pt idx="15">
                  <c:v>240</c:v>
                </c:pt>
                <c:pt idx="16">
                  <c:v>250</c:v>
                </c:pt>
                <c:pt idx="17">
                  <c:v>260</c:v>
                </c:pt>
                <c:pt idx="18">
                  <c:v>270</c:v>
                </c:pt>
                <c:pt idx="19">
                  <c:v>275</c:v>
                </c:pt>
                <c:pt idx="20">
                  <c:v>280</c:v>
                </c:pt>
                <c:pt idx="21">
                  <c:v>285</c:v>
                </c:pt>
                <c:pt idx="22">
                  <c:v>290</c:v>
                </c:pt>
                <c:pt idx="23">
                  <c:v>295</c:v>
                </c:pt>
                <c:pt idx="24">
                  <c:v>300</c:v>
                </c:pt>
                <c:pt idx="25">
                  <c:v>305</c:v>
                </c:pt>
                <c:pt idx="26">
                  <c:v>310</c:v>
                </c:pt>
                <c:pt idx="27">
                  <c:v>315</c:v>
                </c:pt>
                <c:pt idx="28">
                  <c:v>315</c:v>
                </c:pt>
                <c:pt idx="29">
                  <c:v>315</c:v>
                </c:pt>
                <c:pt idx="30">
                  <c:v>315</c:v>
                </c:pt>
                <c:pt idx="31">
                  <c:v>320</c:v>
                </c:pt>
                <c:pt idx="32">
                  <c:v>330</c:v>
                </c:pt>
                <c:pt idx="33">
                  <c:v>350</c:v>
                </c:pt>
              </c:numCache>
            </c:numRef>
          </c:xVal>
          <c:yVal>
            <c:numRef>
              <c:f>(Dist!$Q$31:$Q$63,Dist!$Q$65)</c:f>
              <c:numCache>
                <c:formatCode>General</c:formatCode>
                <c:ptCount val="34"/>
                <c:pt idx="0">
                  <c:v>6.1978999999999997</c:v>
                </c:pt>
                <c:pt idx="1">
                  <c:v>6.1969000000000003</c:v>
                </c:pt>
                <c:pt idx="2">
                  <c:v>6.1969000000000003</c:v>
                </c:pt>
                <c:pt idx="3">
                  <c:v>6.1982999999999997</c:v>
                </c:pt>
                <c:pt idx="4">
                  <c:v>6.2004000000000001</c:v>
                </c:pt>
                <c:pt idx="5">
                  <c:v>6.2020999999999997</c:v>
                </c:pt>
                <c:pt idx="6">
                  <c:v>6.2050999999999998</c:v>
                </c:pt>
                <c:pt idx="7">
                  <c:v>6.2068000000000003</c:v>
                </c:pt>
                <c:pt idx="8">
                  <c:v>6.2089999999999996</c:v>
                </c:pt>
                <c:pt idx="9">
                  <c:v>6.2104999999999997</c:v>
                </c:pt>
                <c:pt idx="10">
                  <c:v>6.2144000000000004</c:v>
                </c:pt>
                <c:pt idx="11">
                  <c:v>6.2159000000000004</c:v>
                </c:pt>
                <c:pt idx="12">
                  <c:v>6.2196999999999996</c:v>
                </c:pt>
                <c:pt idx="13">
                  <c:v>6.2245999999999997</c:v>
                </c:pt>
                <c:pt idx="14">
                  <c:v>6.2324000000000002</c:v>
                </c:pt>
                <c:pt idx="15">
                  <c:v>6.2766000000000002</c:v>
                </c:pt>
                <c:pt idx="16">
                  <c:v>6.2815000000000003</c:v>
                </c:pt>
                <c:pt idx="17">
                  <c:v>6.2850000000000001</c:v>
                </c:pt>
                <c:pt idx="18">
                  <c:v>6.2869000000000002</c:v>
                </c:pt>
                <c:pt idx="19">
                  <c:v>6.2804000000000002</c:v>
                </c:pt>
                <c:pt idx="20">
                  <c:v>6.2884000000000002</c:v>
                </c:pt>
                <c:pt idx="21">
                  <c:v>6.2919999999999998</c:v>
                </c:pt>
                <c:pt idx="22">
                  <c:v>6.2942</c:v>
                </c:pt>
                <c:pt idx="23">
                  <c:v>6.2973999999999997</c:v>
                </c:pt>
                <c:pt idx="24">
                  <c:v>6.2995000000000001</c:v>
                </c:pt>
                <c:pt idx="25">
                  <c:v>6.3015999999999996</c:v>
                </c:pt>
                <c:pt idx="26">
                  <c:v>6.3032000000000004</c:v>
                </c:pt>
                <c:pt idx="27">
                  <c:v>6.2999000000000001</c:v>
                </c:pt>
                <c:pt idx="28">
                  <c:v>6.3007</c:v>
                </c:pt>
                <c:pt idx="29">
                  <c:v>6.3007</c:v>
                </c:pt>
                <c:pt idx="30">
                  <c:v>6.3007</c:v>
                </c:pt>
                <c:pt idx="31">
                  <c:v>6.3026999999999997</c:v>
                </c:pt>
                <c:pt idx="32">
                  <c:v>6.3033999999999999</c:v>
                </c:pt>
                <c:pt idx="33">
                  <c:v>6.3087999999999997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104432"/>
        <c:axId val="191102472"/>
      </c:scatterChart>
      <c:valAx>
        <c:axId val="191104432"/>
        <c:scaling>
          <c:orientation val="minMax"/>
          <c:max val="36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Temperature (K)</a:t>
                </a:r>
              </a:p>
            </c:rich>
          </c:tx>
          <c:layout>
            <c:manualLayout>
              <c:xMode val="edge"/>
              <c:yMode val="edge"/>
              <c:x val="0.42216845739110198"/>
              <c:y val="0.949740953644823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102472"/>
        <c:crosses val="autoZero"/>
        <c:crossBetween val="midCat"/>
      </c:valAx>
      <c:valAx>
        <c:axId val="1911024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c-axis length (A)</a:t>
                </a:r>
              </a:p>
            </c:rich>
          </c:tx>
          <c:layout>
            <c:manualLayout>
              <c:xMode val="edge"/>
              <c:yMode val="edge"/>
              <c:x val="9.3801313628899836E-3"/>
              <c:y val="0.371129119594866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1104432"/>
        <c:crosses val="autoZero"/>
        <c:crossBetween val="midCat"/>
      </c:valAx>
      <c:spPr>
        <a:ln w="12700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65060897560218767"/>
          <c:y val="0.64873367109153701"/>
          <c:w val="0.2940201440337199"/>
          <c:h val="0.19689285363385267"/>
        </c:manualLayout>
      </c:layout>
      <c:overlay val="0"/>
      <c:spPr>
        <a:ln w="6350"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9T22:26:55.683" idx="2">
    <p:pos x="10" y="10"/>
    <p:text>Use different solvents?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9T22:26:55.683" idx="2">
    <p:pos x="10" y="10"/>
    <p:text>Use different solvents?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9T22:26:55.683" idx="2">
    <p:pos x="10" y="10"/>
    <p:text>Use different solvents?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9T22:26:55.683" idx="2">
    <p:pos x="10" y="10"/>
    <p:text>Use different solvents?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C3BF1-FF69-488E-B48B-0BB0E77DDD85}" type="datetimeFigureOut">
              <a:rPr lang="en-ZA" smtClean="0"/>
              <a:t>2019/11/13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8DC8-BB8F-4440-AF3B-0C12692578C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315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https://www.nrel.gov/pv/assets/pdfs/best-research-cell-efficiencies.20191106.pdf</a:t>
            </a:r>
          </a:p>
          <a:p>
            <a:endParaRPr lang="en-ZA" dirty="0" smtClean="0"/>
          </a:p>
          <a:p>
            <a:r>
              <a:rPr lang="en-ZA" dirty="0" smtClean="0"/>
              <a:t>Efficiency</a:t>
            </a:r>
          </a:p>
          <a:p>
            <a:r>
              <a:rPr lang="en-ZA" dirty="0" smtClean="0"/>
              <a:t>Direct band</a:t>
            </a:r>
            <a:r>
              <a:rPr lang="en-ZA" baseline="0" dirty="0" smtClean="0"/>
              <a:t>-gap</a:t>
            </a:r>
            <a:endParaRPr lang="en-ZA" dirty="0" smtClean="0"/>
          </a:p>
          <a:p>
            <a:r>
              <a:rPr lang="en-ZA" dirty="0" smtClean="0"/>
              <a:t>Solution processing</a:t>
            </a:r>
          </a:p>
          <a:p>
            <a:r>
              <a:rPr lang="en-ZA" dirty="0" smtClean="0"/>
              <a:t>Defect </a:t>
            </a:r>
            <a:r>
              <a:rPr lang="en-ZA" dirty="0" err="1" smtClean="0"/>
              <a:t>tolerence</a:t>
            </a:r>
            <a:endParaRPr lang="en-Z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396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1249363" algn="l"/>
              </a:tabLst>
            </a:pPr>
            <a:r>
              <a:rPr lang="en-US" sz="3200" b="1" dirty="0" smtClean="0">
                <a:solidFill>
                  <a:schemeClr val="bg1"/>
                </a:solidFill>
              </a:rPr>
              <a:t>Phase-flexible model</a:t>
            </a:r>
          </a:p>
          <a:p>
            <a:pPr marL="549275" lvl="1" indent="-274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5125" algn="l"/>
                <a:tab pos="1165225" algn="l"/>
              </a:tabLst>
            </a:pPr>
            <a:r>
              <a:rPr lang="en-US" sz="2800" dirty="0" smtClean="0">
                <a:solidFill>
                  <a:schemeClr val="bg1"/>
                </a:solidFill>
              </a:rPr>
              <a:t>A single model was designed and refined across each full dataset. This model could adopt the features of the lower symmetry phases</a:t>
            </a:r>
          </a:p>
          <a:p>
            <a:pPr marL="549275" lvl="1" indent="-274638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65125" algn="l"/>
                <a:tab pos="1165225" algn="l"/>
              </a:tabLst>
            </a:pPr>
            <a:r>
              <a:rPr lang="en-US" sz="2800" dirty="0" smtClean="0">
                <a:solidFill>
                  <a:schemeClr val="bg1"/>
                </a:solidFill>
              </a:rPr>
              <a:t>Refinements use a </a:t>
            </a:r>
            <a:r>
              <a:rPr lang="en-US" sz="2800" b="1" dirty="0" smtClean="0">
                <a:solidFill>
                  <a:schemeClr val="bg1"/>
                </a:solidFill>
              </a:rPr>
              <a:t>fundamental parameters approach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>
              <a:tabLst>
                <a:tab pos="1249363" algn="l"/>
              </a:tabLst>
            </a:pPr>
            <a:endParaRPr lang="en-US" sz="3600" b="1" dirty="0" smtClean="0">
              <a:solidFill>
                <a:schemeClr val="bg1"/>
              </a:solidFill>
            </a:endParaRPr>
          </a:p>
          <a:p>
            <a:pPr>
              <a:tabLst>
                <a:tab pos="1249363" algn="l"/>
              </a:tabLst>
            </a:pPr>
            <a:r>
              <a:rPr lang="en-US" sz="3600" b="1" dirty="0" smtClean="0">
                <a:solidFill>
                  <a:schemeClr val="bg1"/>
                </a:solidFill>
              </a:rPr>
              <a:t>Cs 5, 8, 10 % Cs in  </a:t>
            </a:r>
            <a:r>
              <a:rPr lang="en-US" sz="3200" b="1" dirty="0" smtClean="0">
                <a:solidFill>
                  <a:schemeClr val="bg1"/>
                </a:solidFill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</a:rPr>
              <a:t>Cs,FA,MA</a:t>
            </a:r>
            <a:r>
              <a:rPr lang="en-US" sz="3200" b="1" dirty="0" smtClean="0">
                <a:solidFill>
                  <a:schemeClr val="bg1"/>
                </a:solidFill>
              </a:rPr>
              <a:t>)</a:t>
            </a:r>
            <a:r>
              <a:rPr lang="en-US" sz="3200" b="1" dirty="0" err="1" smtClean="0">
                <a:solidFill>
                  <a:schemeClr val="bg1"/>
                </a:solidFill>
              </a:rPr>
              <a:t>Pb</a:t>
            </a:r>
            <a:r>
              <a:rPr lang="en-US" sz="3200" b="1" dirty="0" smtClean="0">
                <a:solidFill>
                  <a:schemeClr val="bg1"/>
                </a:solidFill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</a:rPr>
              <a:t>I,Br</a:t>
            </a:r>
            <a:r>
              <a:rPr lang="en-US" sz="3200" b="1" dirty="0" smtClean="0">
                <a:solidFill>
                  <a:schemeClr val="bg1"/>
                </a:solidFill>
              </a:rPr>
              <a:t>)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3</a:t>
            </a:r>
          </a:p>
          <a:p>
            <a:pPr marL="549275" lvl="1" indent="-27463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9363" algn="l"/>
              </a:tabLst>
            </a:pPr>
            <a:r>
              <a:rPr lang="en-US" sz="3200" dirty="0" smtClean="0">
                <a:solidFill>
                  <a:schemeClr val="bg1"/>
                </a:solidFill>
              </a:rPr>
              <a:t>These compositions could be well described by a P4/</a:t>
            </a:r>
            <a:r>
              <a:rPr lang="en-US" sz="3200" dirty="0" err="1" smtClean="0">
                <a:solidFill>
                  <a:schemeClr val="bg1"/>
                </a:solidFill>
              </a:rPr>
              <a:t>mbm</a:t>
            </a:r>
            <a:r>
              <a:rPr lang="en-US" sz="3200" dirty="0" smtClean="0">
                <a:solidFill>
                  <a:schemeClr val="bg1"/>
                </a:solidFill>
              </a:rPr>
              <a:t> tetragonal phase across their phase transitions.</a:t>
            </a:r>
          </a:p>
          <a:p>
            <a:pPr marL="549275" lvl="1" indent="-27463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9363" algn="l"/>
              </a:tabLst>
            </a:pPr>
            <a:r>
              <a:rPr lang="en-US" sz="3200" dirty="0" smtClean="0">
                <a:solidFill>
                  <a:schemeClr val="bg1"/>
                </a:solidFill>
              </a:rPr>
              <a:t>This phase allows tilt of the octahedra around the c-axis.</a:t>
            </a:r>
          </a:p>
          <a:p>
            <a:pPr marL="274637" lvl="1" indent="0">
              <a:spcAft>
                <a:spcPts val="600"/>
              </a:spcAft>
              <a:buFont typeface="Arial" panose="020B0604020202020204" pitchFamily="34" charset="0"/>
              <a:buNone/>
              <a:tabLst>
                <a:tab pos="1249363" algn="l"/>
              </a:tabLst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just">
              <a:tabLst>
                <a:tab pos="1249363" algn="l"/>
              </a:tabLst>
            </a:pPr>
            <a:r>
              <a:rPr lang="en-US" sz="3600" b="1" dirty="0" smtClean="0">
                <a:solidFill>
                  <a:schemeClr val="bg1"/>
                </a:solidFill>
              </a:rPr>
              <a:t>Cs0 (FAMA) perovskite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549275" lvl="1" indent="-2746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chemeClr val="bg1"/>
                </a:solidFill>
              </a:rPr>
              <a:t>The Cs0 data set was not suited for the P4/</a:t>
            </a:r>
            <a:r>
              <a:rPr lang="en-ZA" sz="3200" dirty="0" err="1" smtClean="0">
                <a:solidFill>
                  <a:schemeClr val="bg1"/>
                </a:solidFill>
              </a:rPr>
              <a:t>mbm</a:t>
            </a:r>
            <a:r>
              <a:rPr lang="en-ZA" sz="3200" dirty="0" smtClean="0">
                <a:solidFill>
                  <a:schemeClr val="bg1"/>
                </a:solidFill>
              </a:rPr>
              <a:t> phase. </a:t>
            </a:r>
          </a:p>
          <a:p>
            <a:pPr marL="549275" lvl="1" indent="-2746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chemeClr val="bg1"/>
                </a:solidFill>
              </a:rPr>
              <a:t>A “rigid body” model was developed. The unnecessary freedoms in the “rigid body” were identified and removed.</a:t>
            </a:r>
          </a:p>
          <a:p>
            <a:pPr marL="549275" lvl="1" indent="-2746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chemeClr val="bg1"/>
                </a:solidFill>
              </a:rPr>
              <a:t>Sequential refinements of this set produced unstable results influenced by the direction of the sequence.</a:t>
            </a:r>
          </a:p>
          <a:p>
            <a:pPr marL="549275" lvl="1" indent="-2746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chemeClr val="bg1"/>
                </a:solidFill>
              </a:rPr>
              <a:t>Fewer freedoms and Monte-Carlo assisted sequential refinement removed this dependence.</a:t>
            </a:r>
          </a:p>
          <a:p>
            <a:pPr marL="549275" lvl="1" indent="-27463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schemeClr val="bg1"/>
                </a:solidFill>
              </a:rPr>
              <a:t>Parametric refinements were faster without loosing consistency</a:t>
            </a:r>
          </a:p>
          <a:p>
            <a:pPr marL="274637" lvl="1" indent="0">
              <a:spcAft>
                <a:spcPts val="600"/>
              </a:spcAft>
              <a:buFont typeface="Arial" panose="020B0604020202020204" pitchFamily="34" charset="0"/>
              <a:buNone/>
              <a:tabLst>
                <a:tab pos="1249363" algn="l"/>
              </a:tabLst>
            </a:pP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2006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 defTabSz="4175760">
                  <a:tabLst>
                    <a:tab pos="1249363" algn="l"/>
                  </a:tabLst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FA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0.85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MA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0.15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Pb(I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0.85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Br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0.15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): Cs0</a:t>
                </a:r>
                <a:endParaRPr lang="en-US" sz="1400" b="1" dirty="0" smtClean="0">
                  <a:solidFill>
                    <a:prstClr val="black"/>
                  </a:solidFill>
                  <a:latin typeface="+mn-lt"/>
                </a:endParaRPr>
              </a:p>
              <a:p>
                <a:pPr algn="just" defTabSz="4175760">
                  <a:tabLst>
                    <a:tab pos="1249363" algn="l"/>
                  </a:tabLst>
                </a:pPr>
                <a:endParaRPr lang="en-US" sz="600" b="1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639763" lvl="1" indent="-365125" algn="just" defTabSz="417576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&gt; 260 K: pseudo-cubic </a:t>
                </a:r>
                <a:r>
                  <a:rPr lang="el-GR" sz="2000" dirty="0" smtClean="0">
                    <a:solidFill>
                      <a:prstClr val="black"/>
                    </a:solidFill>
                    <a:latin typeface="+mn-lt"/>
                  </a:rPr>
                  <a:t>α</a:t>
                </a:r>
                <a:r>
                  <a:rPr lang="en-ZA" sz="2000" dirty="0" smtClean="0">
                    <a:solidFill>
                      <a:prstClr val="black"/>
                    </a:solidFill>
                    <a:latin typeface="+mn-lt"/>
                  </a:rPr>
                  <a:t>-phase</a:t>
                </a:r>
                <a:endParaRPr lang="en-US" sz="2000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639763" lvl="1" indent="-365125" algn="just" defTabSz="417576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250 to 220 K: </a:t>
                </a:r>
                <a:r>
                  <a:rPr lang="el-GR" sz="2000" dirty="0" smtClean="0">
                    <a:solidFill>
                      <a:prstClr val="black"/>
                    </a:solidFill>
                    <a:latin typeface="+mn-lt"/>
                  </a:rPr>
                  <a:t>β</a:t>
                </a:r>
                <a:r>
                  <a:rPr lang="en-ZA" sz="2000" dirty="0" smtClean="0">
                    <a:solidFill>
                      <a:prstClr val="black"/>
                    </a:solidFill>
                    <a:latin typeface="+mn-lt"/>
                  </a:rPr>
                  <a:t>-phase where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 the octahedra gradually rotate about the c-axis breaking the symmetry of the cubic unit cell. This is seen in the change 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ZA" sz="2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m:rPr>
                        <m:sty m:val="p"/>
                      </m:rPr>
                      <a:rPr lang="en-ZA" sz="2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ZA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ZA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ZA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 ratio for “Cs0”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 defTabSz="4175760">
                  <a:tabLst>
                    <a:tab pos="1249363" algn="l"/>
                  </a:tabLst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FA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0.85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MA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0.15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Pb(I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0.85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Br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+mn-lt"/>
                  </a:rPr>
                  <a:t>0.15</a:t>
                </a:r>
                <a:r>
                  <a:rPr lang="en-US" sz="2400" b="1" dirty="0" smtClean="0">
                    <a:solidFill>
                      <a:prstClr val="black"/>
                    </a:solidFill>
                    <a:latin typeface="+mn-lt"/>
                  </a:rPr>
                  <a:t>): Cs0</a:t>
                </a:r>
                <a:endParaRPr lang="en-US" sz="1400" b="1" dirty="0" smtClean="0">
                  <a:solidFill>
                    <a:prstClr val="black"/>
                  </a:solidFill>
                  <a:latin typeface="+mn-lt"/>
                </a:endParaRPr>
              </a:p>
              <a:p>
                <a:pPr algn="just" defTabSz="4175760">
                  <a:tabLst>
                    <a:tab pos="1249363" algn="l"/>
                  </a:tabLst>
                </a:pPr>
                <a:endParaRPr lang="en-US" sz="600" b="1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639763" lvl="1" indent="-365125" algn="just" defTabSz="417576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&gt; 260 K: pseudo-cubic </a:t>
                </a:r>
                <a:r>
                  <a:rPr lang="el-GR" sz="2000" dirty="0" smtClean="0">
                    <a:solidFill>
                      <a:prstClr val="black"/>
                    </a:solidFill>
                    <a:latin typeface="+mn-lt"/>
                  </a:rPr>
                  <a:t>α</a:t>
                </a:r>
                <a:r>
                  <a:rPr lang="en-ZA" sz="2000" dirty="0" smtClean="0">
                    <a:solidFill>
                      <a:prstClr val="black"/>
                    </a:solidFill>
                    <a:latin typeface="+mn-lt"/>
                  </a:rPr>
                  <a:t>-phase</a:t>
                </a:r>
                <a:endParaRPr lang="en-US" sz="2000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639763" lvl="1" indent="-365125" algn="just" defTabSz="417576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250 to 220 K: </a:t>
                </a:r>
                <a:r>
                  <a:rPr lang="el-GR" sz="2000" dirty="0" smtClean="0">
                    <a:solidFill>
                      <a:prstClr val="black"/>
                    </a:solidFill>
                    <a:latin typeface="+mn-lt"/>
                  </a:rPr>
                  <a:t>β</a:t>
                </a:r>
                <a:r>
                  <a:rPr lang="en-ZA" sz="2000" dirty="0" smtClean="0">
                    <a:solidFill>
                      <a:prstClr val="black"/>
                    </a:solidFill>
                    <a:latin typeface="+mn-lt"/>
                  </a:rPr>
                  <a:t>-phase where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 the octahedra gradually rotate about the c-axis breaking the symmetry of the cubic unit cell. This is seen in the change in the </a:t>
                </a:r>
                <a:r>
                  <a:rPr lang="en-ZA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a/(c</a:t>
                </a:r>
                <a:r>
                  <a:rPr lang="en-ZA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</a:t>
                </a:r>
                <a:r>
                  <a:rPr lang="en-US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√</a:t>
                </a:r>
                <a:r>
                  <a:rPr lang="en-ZA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en-ZA" sz="2000" i="0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)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</a:rPr>
                  <a:t> ratio for “Cs0”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465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Importance to impedance and performance</a:t>
            </a:r>
            <a:r>
              <a:rPr lang="en-ZA" baseline="0" dirty="0" smtClean="0"/>
              <a:t> (thickness and roughness)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119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42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5368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933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0789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3086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2204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Delamination?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Thermal expansion tuning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770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Goldschmidt tolerance factor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444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8948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Why sample prep is important:</a:t>
            </a:r>
            <a:endParaRPr lang="en-Z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baseline="0" dirty="0" smtClean="0"/>
              <a:t>The processing will affect the microstructure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Z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dirty="0" smtClean="0"/>
              <a:t>Anneal at 100C for 30 min</a:t>
            </a:r>
            <a:endParaRPr lang="en-ZA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ZA" baseline="0" dirty="0" smtClean="0"/>
              <a:t>If we measure the perovskite film as is here, at least on the films I make I get nice 001, 002, 003 peaks all from a single axis</a:t>
            </a:r>
            <a:endParaRPr lang="en-ZA" dirty="0" smtClean="0"/>
          </a:p>
          <a:p>
            <a:endParaRPr lang="en-Z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 err="1" smtClean="0"/>
              <a:t>Jeon</a:t>
            </a:r>
            <a:r>
              <a:rPr lang="en-ZA" dirty="0" smtClean="0"/>
              <a:t>, Nam </a:t>
            </a:r>
            <a:r>
              <a:rPr lang="en-ZA" dirty="0" err="1" smtClean="0"/>
              <a:t>Joong</a:t>
            </a:r>
            <a:r>
              <a:rPr lang="en-ZA" dirty="0" smtClean="0"/>
              <a:t>, et al. "Solvent engineering for high-performance inorganic–organic hybrid perovskite solar cells." </a:t>
            </a:r>
            <a:r>
              <a:rPr lang="en-ZA" i="1" dirty="0" smtClean="0"/>
              <a:t>Nature materials</a:t>
            </a:r>
            <a:r>
              <a:rPr lang="en-ZA" dirty="0" smtClean="0"/>
              <a:t> 13.9 (2014): 897.</a:t>
            </a:r>
          </a:p>
          <a:p>
            <a:endParaRPr lang="en-ZA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79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To show preferred orientation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3575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Spin coating</a:t>
            </a:r>
          </a:p>
          <a:p>
            <a:r>
              <a:rPr lang="en-ZA" dirty="0" smtClean="0"/>
              <a:t>Annealing</a:t>
            </a:r>
          </a:p>
          <a:p>
            <a:r>
              <a:rPr lang="en-ZA" dirty="0" smtClean="0"/>
              <a:t>Scraping</a:t>
            </a:r>
          </a:p>
          <a:p>
            <a:r>
              <a:rPr lang="en-ZA" dirty="0" smtClean="0"/>
              <a:t>Packing in a capillary</a:t>
            </a:r>
          </a:p>
          <a:p>
            <a:r>
              <a:rPr lang="en-ZA" dirty="0" smtClean="0"/>
              <a:t>VT-measurement to 90 K</a:t>
            </a:r>
          </a:p>
          <a:p>
            <a:endParaRPr lang="en-Z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 err="1" smtClean="0"/>
              <a:t>Jeon</a:t>
            </a:r>
            <a:r>
              <a:rPr lang="en-ZA" dirty="0" smtClean="0"/>
              <a:t>, Nam </a:t>
            </a:r>
            <a:r>
              <a:rPr lang="en-ZA" dirty="0" err="1" smtClean="0"/>
              <a:t>Joong</a:t>
            </a:r>
            <a:r>
              <a:rPr lang="en-ZA" dirty="0" smtClean="0"/>
              <a:t>, et al. "Solvent engineering for high-performance inorganic–organic hybrid perovskite solar cells." </a:t>
            </a:r>
            <a:r>
              <a:rPr lang="en-ZA" i="1" dirty="0" smtClean="0"/>
              <a:t>Nature materials</a:t>
            </a:r>
            <a:r>
              <a:rPr lang="en-ZA" dirty="0" smtClean="0"/>
              <a:t> 13.9 (2014): 897.</a:t>
            </a:r>
          </a:p>
          <a:p>
            <a:endParaRPr lang="en-ZA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9196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291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1249363" algn="l"/>
              </a:tabLst>
            </a:pPr>
            <a:r>
              <a:rPr lang="en-US" sz="3200" b="1" dirty="0" smtClean="0">
                <a:solidFill>
                  <a:schemeClr val="bg1"/>
                </a:solidFill>
              </a:rPr>
              <a:t>About 10 points above FWHM</a:t>
            </a:r>
          </a:p>
          <a:p>
            <a:pPr algn="just">
              <a:tabLst>
                <a:tab pos="1249363" algn="l"/>
              </a:tabLst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algn="just">
              <a:tabLst>
                <a:tab pos="1249363" algn="l"/>
              </a:tabLst>
            </a:pPr>
            <a:r>
              <a:rPr lang="en-US" sz="3200" b="0" dirty="0" smtClean="0">
                <a:solidFill>
                  <a:schemeClr val="bg1"/>
                </a:solidFill>
              </a:rPr>
              <a:t>The</a:t>
            </a:r>
            <a:r>
              <a:rPr lang="en-US" sz="3200" b="0" baseline="0" dirty="0" smtClean="0">
                <a:solidFill>
                  <a:schemeClr val="bg1"/>
                </a:solidFill>
              </a:rPr>
              <a:t> evolution of  new peaks show breaking </a:t>
            </a:r>
            <a:r>
              <a:rPr lang="en-US" sz="3200" b="0" baseline="0" dirty="0" err="1" smtClean="0">
                <a:solidFill>
                  <a:schemeClr val="bg1"/>
                </a:solidFill>
              </a:rPr>
              <a:t>symmetery</a:t>
            </a:r>
            <a:endParaRPr lang="en-US" sz="3200" b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464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1249363" algn="l"/>
              </a:tabLst>
            </a:pPr>
            <a:r>
              <a:rPr lang="en-US" sz="3200" b="1" dirty="0" smtClean="0">
                <a:solidFill>
                  <a:schemeClr val="bg1"/>
                </a:solidFill>
              </a:rPr>
              <a:t>About 10 points above FWHM</a:t>
            </a:r>
          </a:p>
          <a:p>
            <a:pPr algn="just">
              <a:tabLst>
                <a:tab pos="1249363" algn="l"/>
              </a:tabLst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algn="just">
              <a:tabLst>
                <a:tab pos="1249363" algn="l"/>
              </a:tabLst>
            </a:pPr>
            <a:r>
              <a:rPr lang="en-US" sz="3200" b="0" dirty="0" smtClean="0">
                <a:solidFill>
                  <a:schemeClr val="bg1"/>
                </a:solidFill>
              </a:rPr>
              <a:t>The</a:t>
            </a:r>
            <a:r>
              <a:rPr lang="en-US" sz="3200" b="0" baseline="0" dirty="0" smtClean="0">
                <a:solidFill>
                  <a:schemeClr val="bg1"/>
                </a:solidFill>
              </a:rPr>
              <a:t> evolution of  new peaks show breaking </a:t>
            </a:r>
            <a:r>
              <a:rPr lang="en-US" sz="3200" b="0" baseline="0" dirty="0" err="1" smtClean="0">
                <a:solidFill>
                  <a:schemeClr val="bg1"/>
                </a:solidFill>
              </a:rPr>
              <a:t>symmetery</a:t>
            </a:r>
            <a:endParaRPr lang="en-US" sz="3200" b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18DC8-BB8F-4440-AF3B-0C12692578C4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16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D279495-BA2F-43C2-BBFE-90F1F30908BC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617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B8D0-EB9B-43A4-A42B-5F167D841BB8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08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E071A2-4A8F-402E-BE94-E2F81B7D751B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201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9BA269-9464-426D-846F-D8F2B224CB90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576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E82F5B-2009-4BDA-A835-263718F6A3C5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959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1916-2C23-4758-BED6-15D940A2CFFF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4498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F0A-DC13-43A4-A055-C9432E7DCF5D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947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6997-8C22-4312-ABC6-59DE1AE9638B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86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C509816-6A02-4073-9F85-5BC50A166095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745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8B24638-B780-44B9-B364-9C7822CB9D00}" type="datetime1">
              <a:rPr lang="en-ZA" smtClean="0"/>
              <a:t>2019/11/13</a:t>
            </a:fld>
            <a:endParaRPr lang="en-Z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44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3A10F8-6567-45BF-ADFC-7A76371B6743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  <a:extLst/>
          </a:lstStyle>
          <a:p>
            <a:fld id="{B3D691C9-7AC2-4A02-81C3-D6C50FED7EAD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036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1D21E-7A5A-4D96-B873-7BBC4B6686E6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098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012461-8D70-4C32-95B5-BE1FC0B25A40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51584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F6FC9C-F6F3-4FC4-8739-522AC3875A49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00654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D06BD1-0054-4C2D-B5B6-CCCEFCB0D235}" type="datetime1">
              <a:rPr lang="en-ZA" smtClean="0"/>
              <a:t>2019/11/13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5441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B84F3-FDE0-4D16-8D1F-22E0DE127C95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546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7DE97E-0B1A-48CC-BCB3-C516398707D5}" type="datetime1">
              <a:rPr lang="en-ZA" smtClean="0"/>
              <a:t>2019/11/13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26442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19FC8B37-A6B0-401D-BC22-E27CC6C63B7A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368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8951A87-166D-4977-8E17-7110EB6DC0F6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5349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A7EBE-CFD2-410A-9706-A03061D4BBD5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0560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1627C2-3FB0-476F-A3BF-FEA4E5027C5D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1455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19BF16-0E07-4491-9566-8A1F6B1298D6}" type="datetime1">
              <a:rPr lang="en-US" smtClean="0"/>
              <a:pPr/>
              <a:t>11/13/2019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9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0C1C38-BA07-4B04-B38E-5CEDEAE8EFB9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7508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7FA2E0-448E-45AC-9CA8-3DDD71A5BEF7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6407945"/>
            <a:ext cx="638176" cy="365125"/>
          </a:xfrm>
        </p:spPr>
        <p:txBody>
          <a:bodyPr/>
          <a:lstStyle>
            <a:lvl1pPr>
              <a:defRPr sz="1200"/>
            </a:lvl1pPr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7451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881A8-520F-4122-ACD2-B0F86B7E497A}" type="datetime1">
              <a:rPr lang="en-US" smtClean="0">
                <a:solidFill>
                  <a:prstClr val="white"/>
                </a:solidFill>
              </a:rPr>
              <a:pPr/>
              <a:t>11/13/2019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89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24BEAA-AE63-470A-81D4-1FE244A6A0EC}" type="datetime1">
              <a:rPr lang="en-US" smtClean="0">
                <a:solidFill>
                  <a:prstClr val="white"/>
                </a:solidFill>
              </a:rPr>
              <a:pPr/>
              <a:t>11/13/2019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7035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CF9A6D-31BD-45C7-9746-58A37EC46CD8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0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1B15C-A0DB-42F2-BD23-EB6FDCE8AF87}" type="datetime1">
              <a:rPr lang="en-US" smtClean="0">
                <a:solidFill>
                  <a:prstClr val="white"/>
                </a:solidFill>
              </a:rPr>
              <a:pPr/>
              <a:t>11/13/2019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113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B89F88-A36B-496A-95C8-00FC93DED37B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6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76DE6399-CF9A-421E-B0CC-96E7B2E15866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19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199092-FEE7-4482-8E8D-EC92B9E25616}" type="datetime1">
              <a:rPr lang="en-US" smtClean="0">
                <a:solidFill>
                  <a:prstClr val="white"/>
                </a:solidFill>
              </a:rPr>
              <a:pPr/>
              <a:t>11/13/2019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88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5A32F2-10DE-49C3-BBE2-00C72785EEAB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30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FE8F99-6F60-40A0-AC7A-A1D7F2261722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1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59D1-288E-48EA-9DC0-82C4BD52B2A4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73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3F99-5AA6-4038-BEE8-3BD9D951CF94}" type="datetime1">
              <a:rPr lang="en-ZA" smtClean="0"/>
              <a:t>2019/11/13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269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C2BC-924B-44F0-ACB9-65B56F6F922C}" type="datetime1">
              <a:rPr lang="en-ZA" smtClean="0"/>
              <a:t>2019/11/13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0895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0DDB-E0FA-45E8-A5C2-B8A7EAB6474C}" type="datetime1">
              <a:rPr lang="en-ZA" smtClean="0"/>
              <a:t>2019/11/13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037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73E9F-6EA4-4EF5-AEED-448D7A3BFB7E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83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2AD1-AA84-4976-86AD-2C9A7BF3AF0D}" type="datetime1">
              <a:rPr lang="en-ZA" smtClean="0"/>
              <a:t>2019/11/13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572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E0254-D886-4440-8CBC-D84AB71F2AD2}" type="datetime1">
              <a:rPr lang="en-ZA" smtClean="0"/>
              <a:t>2019/11/13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6724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BA82EBC-97DA-40F1-BA53-5396D0C00443}" type="datetime1">
              <a:rPr lang="en-ZA" smtClean="0"/>
              <a:t>2019/11/13</a:t>
            </a:fld>
            <a:endParaRPr lang="en-Z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3D691C9-7AC2-4A02-81C3-D6C50FED7EA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149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5F4077D-A7D6-4CB4-A4A4-A06999E84416}" type="datetime1">
              <a:rPr lang="en-US" smtClean="0">
                <a:solidFill>
                  <a:prstClr val="black"/>
                </a:solidFill>
              </a:rPr>
              <a:pPr/>
              <a:t>11/13/2019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4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comments" Target="../comments/commen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comments" Target="../comments/commen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comments" Target="../comments/comment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comments" Target="../comments/commen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0067" y="1283144"/>
            <a:ext cx="10673255" cy="1825096"/>
          </a:xfrm>
        </p:spPr>
        <p:txBody>
          <a:bodyPr>
            <a:normAutofit fontScale="90000"/>
          </a:bodyPr>
          <a:lstStyle/>
          <a:p>
            <a:r>
              <a:rPr lang="en-Z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effect of Cs content in </a:t>
            </a:r>
            <a: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structural and photo-physical properties </a:t>
            </a:r>
            <a:b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mixed </a:t>
            </a:r>
            <a:r>
              <a:rPr lang="en-Z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cation</a:t>
            </a:r>
            <a: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Z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hybrid-perovskites</a:t>
            </a:r>
            <a:r>
              <a:rPr lang="en-Z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90306"/>
            <a:ext cx="9448800" cy="2295634"/>
          </a:xfrm>
        </p:spPr>
        <p:txBody>
          <a:bodyPr>
            <a:normAutofit/>
          </a:bodyPr>
          <a:lstStyle/>
          <a:p>
            <a:r>
              <a:rPr lang="en-ZA" dirty="0" smtClean="0"/>
              <a:t>Adam Shnier supervised by:</a:t>
            </a:r>
          </a:p>
          <a:p>
            <a:r>
              <a:rPr lang="en-ZA" dirty="0" smtClean="0"/>
              <a:t>      </a:t>
            </a:r>
            <a:r>
              <a:rPr lang="en-ZA" dirty="0" err="1" smtClean="0"/>
              <a:t>Prof.</a:t>
            </a:r>
            <a:r>
              <a:rPr lang="en-ZA" dirty="0" smtClean="0"/>
              <a:t> Dave Billing, Dr Daniel </a:t>
            </a:r>
            <a:r>
              <a:rPr lang="en-ZA" dirty="0" err="1" smtClean="0"/>
              <a:t>Wamwangi</a:t>
            </a:r>
            <a:r>
              <a:rPr lang="en-ZA" dirty="0" smtClean="0"/>
              <a:t> and </a:t>
            </a:r>
            <a:r>
              <a:rPr lang="en-ZA" dirty="0" err="1" smtClean="0"/>
              <a:t>Dr.</a:t>
            </a:r>
            <a:r>
              <a:rPr lang="en-ZA" dirty="0" smtClean="0"/>
              <a:t> </a:t>
            </a:r>
            <a:r>
              <a:rPr lang="en-ZA" dirty="0" err="1" smtClean="0"/>
              <a:t>Caren</a:t>
            </a:r>
            <a:r>
              <a:rPr lang="en-ZA" dirty="0" smtClean="0"/>
              <a:t> Billing</a:t>
            </a:r>
          </a:p>
          <a:p>
            <a:r>
              <a:rPr lang="en-ZA" dirty="0" smtClean="0"/>
              <a:t>Research collaborators (</a:t>
            </a:r>
            <a:r>
              <a:rPr lang="en-ZA" i="1" dirty="0" smtClean="0"/>
              <a:t>University of Sheffield</a:t>
            </a:r>
            <a:r>
              <a:rPr lang="en-ZA" dirty="0" smtClean="0"/>
              <a:t>):</a:t>
            </a:r>
          </a:p>
          <a:p>
            <a:r>
              <a:rPr lang="en-ZA" dirty="0"/>
              <a:t> </a:t>
            </a:r>
            <a:r>
              <a:rPr lang="en-ZA" dirty="0" smtClean="0"/>
              <a:t>           Claire Greenland, Joel Smith and David Lidzey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9645465" y="748145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November 2019</a:t>
            </a:r>
            <a:endParaRPr lang="en-ZA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19367" y="2169570"/>
            <a:ext cx="10138422" cy="4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2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3842" y="81398"/>
            <a:ext cx="10972800" cy="1143000"/>
          </a:xfrm>
        </p:spPr>
        <p:txBody>
          <a:bodyPr/>
          <a:lstStyle/>
          <a:p>
            <a:r>
              <a:rPr lang="en-ZA" dirty="0" smtClean="0"/>
              <a:t>FAMA data set: Model development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03339" y="1553845"/>
            <a:ext cx="5625148" cy="4868389"/>
            <a:chOff x="6281739" y="1553845"/>
            <a:chExt cx="5625148" cy="4868389"/>
          </a:xfrm>
        </p:grpSpPr>
        <p:pic>
          <p:nvPicPr>
            <p:cNvPr id="7" name="Picture 6"/>
            <p:cNvPicPr/>
            <p:nvPr/>
          </p:nvPicPr>
          <p:blipFill rotWithShape="1">
            <a:blip r:embed="rId3"/>
            <a:srcRect t="7287" b="4958"/>
            <a:stretch/>
          </p:blipFill>
          <p:spPr bwMode="auto">
            <a:xfrm>
              <a:off x="6281739" y="1553845"/>
              <a:ext cx="5625148" cy="4854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48463" y="1568134"/>
              <a:ext cx="42498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ZA" sz="1600" dirty="0" smtClean="0"/>
                <a:t>Variable Temperature XRD – On Cooling</a:t>
              </a:r>
              <a:endParaRPr lang="en-ZA" sz="16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929123" y="2716849"/>
              <a:ext cx="44437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29123" y="5807709"/>
              <a:ext cx="444372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0894695" y="2298286"/>
              <a:ext cx="289560" cy="290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6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α </a:t>
              </a:r>
              <a:endParaRPr lang="en-Z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0894695" y="2844583"/>
              <a:ext cx="304800" cy="290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6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β </a:t>
              </a:r>
              <a:endParaRPr lang="en-Z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900501" y="6176013"/>
              <a:ext cx="7200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ZA" dirty="0" smtClean="0"/>
                <a:t>   Q </a:t>
              </a:r>
              <a:r>
                <a:rPr lang="en-ZA" dirty="0"/>
                <a:t>(A</a:t>
              </a:r>
              <a:r>
                <a:rPr lang="en-ZA" baseline="30000" dirty="0"/>
                <a:t>-1</a:t>
              </a:r>
              <a:r>
                <a:rPr lang="en-ZA" dirty="0"/>
                <a:t>)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2" y="1337189"/>
            <a:ext cx="5690654" cy="488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3970" y="523494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x</a:t>
            </a:r>
            <a:endParaRPr lang="en-ZA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177540" y="507492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x</a:t>
            </a:r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5264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66196" y="6407945"/>
            <a:ext cx="487680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Perovskite phase changes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182" t="30062"/>
          <a:stretch/>
        </p:blipFill>
        <p:spPr>
          <a:xfrm>
            <a:off x="9297617" y="1106194"/>
            <a:ext cx="2571750" cy="36658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8076" y="4873628"/>
            <a:ext cx="327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Weber, Oliver J., et al. </a:t>
            </a:r>
            <a:r>
              <a:rPr lang="en-ZA" sz="1200" i="1" dirty="0" smtClean="0"/>
              <a:t>Chemistry </a:t>
            </a:r>
            <a:r>
              <a:rPr lang="en-ZA" sz="1200" i="1" dirty="0"/>
              <a:t>of Materials</a:t>
            </a:r>
            <a:r>
              <a:rPr lang="en-ZA" sz="1200" dirty="0"/>
              <a:t> 30.11 (2018): 3768-3778.</a:t>
            </a:r>
          </a:p>
          <a:p>
            <a:endParaRPr lang="en-ZA" sz="1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39455" t="22613" r="15000" b="70457"/>
          <a:stretch/>
        </p:blipFill>
        <p:spPr>
          <a:xfrm>
            <a:off x="8310426" y="711199"/>
            <a:ext cx="3181350" cy="3632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1642" y="5246871"/>
            <a:ext cx="15279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dirty="0" smtClean="0"/>
              <a:t>Glazer notation</a:t>
            </a:r>
            <a:endParaRPr lang="en-ZA" dirty="0" smtClean="0"/>
          </a:p>
          <a:p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c</a:t>
            </a:r>
            <a:r>
              <a:rPr lang="en-ZA" baseline="30000" dirty="0" smtClean="0"/>
              <a:t>+</a:t>
            </a:r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4" y="2370310"/>
            <a:ext cx="3857902" cy="2749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1" y="2497168"/>
            <a:ext cx="2709455" cy="24492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39564" y="5259938"/>
            <a:ext cx="15279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dirty="0" smtClean="0"/>
              <a:t>Glazer notation</a:t>
            </a:r>
            <a:endParaRPr lang="en-ZA" dirty="0" smtClean="0"/>
          </a:p>
          <a:p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/>
              <a:t>0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6369703" y="1841352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dirty="0" smtClean="0"/>
              <a:t>Sub-ambient:</a:t>
            </a:r>
          </a:p>
          <a:p>
            <a:pPr algn="ctr"/>
            <a:r>
              <a:rPr lang="en-ZA" dirty="0" smtClean="0"/>
              <a:t>P4/</a:t>
            </a:r>
            <a:r>
              <a:rPr lang="en-ZA" dirty="0" err="1" smtClean="0"/>
              <a:t>mbm</a:t>
            </a:r>
            <a:r>
              <a:rPr lang="en-ZA" dirty="0" smtClean="0"/>
              <a:t> phase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1477709" y="1850837"/>
            <a:ext cx="265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dirty="0" smtClean="0"/>
              <a:t>Ambient temperature:</a:t>
            </a:r>
          </a:p>
          <a:p>
            <a:pPr algn="ctr"/>
            <a:r>
              <a:rPr lang="en-ZA" dirty="0" smtClean="0"/>
              <a:t>Pm-3m phase</a:t>
            </a:r>
            <a:endParaRPr lang="en-ZA" dirty="0"/>
          </a:p>
        </p:txBody>
      </p:sp>
      <p:sp>
        <p:nvSpPr>
          <p:cNvPr id="18" name="Circular Arrow 17"/>
          <p:cNvSpPr/>
          <p:nvPr/>
        </p:nvSpPr>
        <p:spPr>
          <a:xfrm rot="13924198">
            <a:off x="5617063" y="3722128"/>
            <a:ext cx="1575170" cy="1612900"/>
          </a:xfrm>
          <a:prstGeom prst="circular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03039" y="3648254"/>
            <a:ext cx="782720" cy="2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3842" y="81398"/>
            <a:ext cx="10972800" cy="1143000"/>
          </a:xfrm>
        </p:spPr>
        <p:txBody>
          <a:bodyPr/>
          <a:lstStyle/>
          <a:p>
            <a:r>
              <a:rPr lang="en-ZA" dirty="0" smtClean="0"/>
              <a:t>FAMA data set: Model development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2" y="1337189"/>
            <a:ext cx="5690654" cy="4883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217" t="6139"/>
          <a:stretch/>
        </p:blipFill>
        <p:spPr>
          <a:xfrm rot="10800000">
            <a:off x="8427522" y="1063467"/>
            <a:ext cx="1630878" cy="5527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3970" y="523494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x</a:t>
            </a:r>
            <a:endParaRPr lang="en-ZA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177540" y="507492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x</a:t>
            </a:r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42075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FAMA data set: Refinement method</a:t>
            </a:r>
            <a:endParaRPr lang="en-GB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653123"/>
              </p:ext>
            </p:extLst>
          </p:nvPr>
        </p:nvGraphicFramePr>
        <p:xfrm>
          <a:off x="5902960" y="1747521"/>
          <a:ext cx="6187440" cy="456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548760"/>
              </p:ext>
            </p:extLst>
          </p:nvPr>
        </p:nvGraphicFramePr>
        <p:xfrm>
          <a:off x="167640" y="1778001"/>
          <a:ext cx="6004560" cy="446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65" y="366696"/>
            <a:ext cx="1275735" cy="679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83508" y="1062525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TOPAS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4864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31" y="1226429"/>
            <a:ext cx="4377717" cy="29184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66" y="3918071"/>
            <a:ext cx="4394939" cy="29299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FAMA data set: Results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34" y="1229487"/>
            <a:ext cx="4348227" cy="28988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89" y="3964052"/>
            <a:ext cx="4358287" cy="29055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2449" y="3334870"/>
            <a:ext cx="254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C00000"/>
                </a:solidFill>
              </a:rPr>
              <a:t>260 K ( | red):</a:t>
            </a:r>
          </a:p>
          <a:p>
            <a:r>
              <a:rPr lang="en-ZA" dirty="0" smtClean="0">
                <a:solidFill>
                  <a:srgbClr val="C00000"/>
                </a:solidFill>
              </a:rPr>
              <a:t>Phase change α -&gt; </a:t>
            </a:r>
            <a:r>
              <a:rPr lang="el-GR" dirty="0" smtClean="0">
                <a:solidFill>
                  <a:srgbClr val="C00000"/>
                </a:solidFill>
              </a:rPr>
              <a:t>β</a:t>
            </a:r>
            <a:endParaRPr lang="en-ZA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2987" y="4192414"/>
                <a:ext cx="2395399" cy="673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dirty="0">
                    <a:solidFill>
                      <a:srgbClr val="0070C0"/>
                    </a:solidFill>
                  </a:rPr>
                  <a:t>220 K </a:t>
                </a:r>
                <a:r>
                  <a:rPr lang="en-ZA" dirty="0" smtClean="0">
                    <a:solidFill>
                      <a:srgbClr val="0070C0"/>
                    </a:solidFill>
                  </a:rPr>
                  <a:t>( | blue):</a:t>
                </a:r>
              </a:p>
              <a:p>
                <a:r>
                  <a:rPr lang="en-ZA" dirty="0" smtClean="0">
                    <a:solidFill>
                      <a:srgbClr val="0070C0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ZA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ZA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ZA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Z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Z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ZA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ZA" dirty="0" smtClean="0">
                    <a:solidFill>
                      <a:srgbClr val="0070C0"/>
                    </a:solidFill>
                  </a:rPr>
                  <a:t> maximum</a:t>
                </a:r>
                <a:endParaRPr lang="en-Z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87" y="4192414"/>
                <a:ext cx="2395399" cy="673326"/>
              </a:xfrm>
              <a:prstGeom prst="rect">
                <a:avLst/>
              </a:prstGeom>
              <a:blipFill rotWithShape="0">
                <a:blip r:embed="rId7"/>
                <a:stretch>
                  <a:fillRect l="-2290" t="-5455" r="-1527" b="-1545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61576" y="2431788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00B050"/>
                </a:solidFill>
              </a:rPr>
              <a:t>280 K ( | green):</a:t>
            </a:r>
          </a:p>
          <a:p>
            <a:r>
              <a:rPr lang="en-ZA" dirty="0" smtClean="0">
                <a:solidFill>
                  <a:srgbClr val="00B050"/>
                </a:solidFill>
              </a:rPr>
              <a:t>Phase change onset</a:t>
            </a:r>
            <a:endParaRPr lang="en-ZA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8374" y="1191780"/>
            <a:ext cx="7328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400" dirty="0"/>
              <a:t>c</a:t>
            </a:r>
            <a:r>
              <a:rPr lang="en-ZA" sz="1400" dirty="0" smtClean="0"/>
              <a:t>-axis</a:t>
            </a:r>
            <a:endParaRPr lang="en-ZA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416690" y="1263749"/>
            <a:ext cx="29562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400" dirty="0" err="1" smtClean="0"/>
              <a:t>Pb</a:t>
            </a:r>
            <a:r>
              <a:rPr lang="en-ZA" sz="1400" dirty="0" smtClean="0"/>
              <a:t>-X-</a:t>
            </a:r>
            <a:r>
              <a:rPr lang="en-ZA" sz="1400" dirty="0" err="1" smtClean="0"/>
              <a:t>Pb</a:t>
            </a:r>
            <a:r>
              <a:rPr lang="en-ZA" sz="1400" dirty="0" smtClean="0"/>
              <a:t> bond length (</a:t>
            </a:r>
            <a:r>
              <a:rPr lang="en-ZA" sz="1400" dirty="0" err="1" smtClean="0"/>
              <a:t>ab</a:t>
            </a:r>
            <a:r>
              <a:rPr lang="en-ZA" sz="1400" dirty="0" smtClean="0"/>
              <a:t> plane)</a:t>
            </a:r>
            <a:endParaRPr lang="en-ZA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049479" y="3974416"/>
                <a:ext cx="969946" cy="3287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ZA" sz="1400" dirty="0" smtClean="0">
                    <a:solidFill>
                      <a:schemeClr val="tx1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Z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Z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Z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Z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ZA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ZA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ZA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479" y="3974416"/>
                <a:ext cx="969946" cy="328744"/>
              </a:xfrm>
              <a:prstGeom prst="rect">
                <a:avLst/>
              </a:prstGeom>
              <a:blipFill rotWithShape="0">
                <a:blip r:embed="rId8"/>
                <a:stretch>
                  <a:fillRect l="-1887" b="-1851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517153" y="3955391"/>
            <a:ext cx="28761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400" dirty="0" err="1" smtClean="0"/>
              <a:t>Pb</a:t>
            </a:r>
            <a:r>
              <a:rPr lang="en-ZA" sz="1400" dirty="0" smtClean="0"/>
              <a:t>-X-</a:t>
            </a:r>
            <a:r>
              <a:rPr lang="en-ZA" sz="1400" dirty="0" err="1" smtClean="0"/>
              <a:t>Pb</a:t>
            </a:r>
            <a:r>
              <a:rPr lang="en-ZA" sz="1400" dirty="0" smtClean="0"/>
              <a:t> bond angle (</a:t>
            </a:r>
            <a:r>
              <a:rPr lang="en-ZA" sz="1400" dirty="0" err="1" smtClean="0"/>
              <a:t>ab</a:t>
            </a:r>
            <a:r>
              <a:rPr lang="en-ZA" sz="1400" dirty="0" smtClean="0"/>
              <a:t> plane)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3091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ZA" dirty="0" smtClean="0"/>
              <a:t>FAMA data set: Optical results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3217" t="7864" b="4777"/>
          <a:stretch/>
        </p:blipFill>
        <p:spPr>
          <a:xfrm>
            <a:off x="7802098" y="1417638"/>
            <a:ext cx="3727597" cy="51960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0770" y="1417638"/>
            <a:ext cx="7561328" cy="4259523"/>
          </a:xfrm>
          <a:prstGeom prst="rect">
            <a:avLst/>
          </a:prstGeom>
          <a:noFill/>
        </p:spPr>
        <p:txBody>
          <a:bodyPr wrap="square" lIns="149248" tIns="74624" rIns="149248" bIns="74624" rtlCol="0">
            <a:spAutoFit/>
          </a:bodyPr>
          <a:lstStyle/>
          <a:p>
            <a:pPr defTabSz="417576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The is strong correlation between optical and structure properties.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defTabSz="4175760"/>
            <a:r>
              <a:rPr lang="en-US" sz="3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65125" indent="-365125" defTabSz="4175760"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There is a drop in the photoluminescence intensity (PLQY) at the 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α</a:t>
            </a:r>
            <a:r>
              <a:rPr lang="en-ZA" sz="24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β</a:t>
            </a:r>
            <a:r>
              <a:rPr lang="en-ZA" sz="2400" dirty="0">
                <a:solidFill>
                  <a:prstClr val="black"/>
                </a:solidFill>
                <a:latin typeface="Calibri"/>
              </a:rPr>
              <a:t> phase </a:t>
            </a: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transition (260 K)</a:t>
            </a:r>
          </a:p>
          <a:p>
            <a:pPr marL="365125" indent="-365125" defTabSz="4175760">
              <a:buFont typeface="Arial" panose="020B0604020202020204" pitchFamily="34" charset="0"/>
              <a:buChar char="•"/>
            </a:pPr>
            <a:endParaRPr lang="en-ZA" sz="2400" dirty="0" smtClean="0">
              <a:solidFill>
                <a:prstClr val="black"/>
              </a:solidFill>
              <a:latin typeface="Calibri"/>
            </a:endParaRPr>
          </a:p>
          <a:p>
            <a:pPr marL="365125" indent="-365125" defTabSz="417576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Stokes shift reached a maximum at the red line. This is where the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-X-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Pb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bond angle stabilizes after the 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α</a:t>
            </a:r>
            <a:r>
              <a:rPr lang="en-ZA" sz="24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β</a:t>
            </a:r>
            <a:r>
              <a:rPr lang="en-ZA" sz="2400" dirty="0">
                <a:solidFill>
                  <a:prstClr val="black"/>
                </a:solidFill>
                <a:latin typeface="Calibri"/>
              </a:rPr>
              <a:t> phase </a:t>
            </a: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transition (220 K)</a:t>
            </a:r>
          </a:p>
          <a:p>
            <a:pPr marL="365125" indent="-365125" defTabSz="4175760">
              <a:buFont typeface="Arial" panose="020B0604020202020204" pitchFamily="34" charset="0"/>
              <a:buChar char="•"/>
            </a:pPr>
            <a:endParaRPr lang="en-ZA" sz="2400" dirty="0" smtClean="0">
              <a:solidFill>
                <a:prstClr val="black"/>
              </a:solidFill>
              <a:latin typeface="Calibri"/>
            </a:endParaRPr>
          </a:p>
          <a:p>
            <a:pPr marL="365125" indent="-365125" defTabSz="4175760"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The slope of the band gap is reduced after the </a:t>
            </a:r>
            <a:r>
              <a:rPr lang="el-GR" sz="2400" dirty="0" smtClean="0">
                <a:solidFill>
                  <a:prstClr val="black"/>
                </a:solidFill>
                <a:latin typeface="Calibri"/>
              </a:rPr>
              <a:t>β</a:t>
            </a:r>
            <a:r>
              <a:rPr lang="en-Z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to </a:t>
            </a:r>
            <a:r>
              <a:rPr lang="el-GR" sz="2400" dirty="0" smtClean="0">
                <a:solidFill>
                  <a:prstClr val="black"/>
                </a:solidFill>
                <a:latin typeface="Calibri"/>
              </a:rPr>
              <a:t>γ</a:t>
            </a:r>
            <a:r>
              <a:rPr lang="en-ZA" sz="2400" dirty="0" smtClean="0">
                <a:solidFill>
                  <a:prstClr val="black"/>
                </a:solidFill>
                <a:latin typeface="Calibri"/>
              </a:rPr>
              <a:t> transition (90 K)</a:t>
            </a:r>
            <a:endParaRPr lang="en-ZA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8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07092"/>
          </a:xfrm>
        </p:spPr>
        <p:txBody>
          <a:bodyPr>
            <a:normAutofit fontScale="62500" lnSpcReduction="20000"/>
          </a:bodyPr>
          <a:lstStyle/>
          <a:p>
            <a:r>
              <a:rPr lang="en-ZA" sz="3200" dirty="0" smtClean="0"/>
              <a:t>Why:</a:t>
            </a:r>
          </a:p>
          <a:p>
            <a:pPr lvl="1"/>
            <a:r>
              <a:rPr lang="en-ZA" sz="2800" dirty="0" smtClean="0"/>
              <a:t>Perovskite</a:t>
            </a:r>
          </a:p>
          <a:p>
            <a:pPr lvl="1"/>
            <a:r>
              <a:rPr lang="en-ZA" sz="2800" dirty="0" smtClean="0"/>
              <a:t>Mixed </a:t>
            </a:r>
            <a:r>
              <a:rPr lang="en-ZA" sz="2800" dirty="0" err="1" smtClean="0"/>
              <a:t>Cation</a:t>
            </a:r>
            <a:endParaRPr lang="en-ZA" sz="2800" dirty="0" smtClean="0"/>
          </a:p>
          <a:p>
            <a:pPr marL="109728" indent="0">
              <a:buNone/>
            </a:pPr>
            <a:endParaRPr lang="en-ZA" sz="3200" dirty="0" smtClean="0"/>
          </a:p>
          <a:p>
            <a:r>
              <a:rPr lang="en-ZA" sz="3200" dirty="0" smtClean="0"/>
              <a:t>Diffraction Measurement</a:t>
            </a:r>
          </a:p>
          <a:p>
            <a:endParaRPr lang="en-ZA" sz="3200" dirty="0" smtClean="0"/>
          </a:p>
          <a:p>
            <a:r>
              <a:rPr lang="en-ZA" sz="3200" dirty="0" smtClean="0"/>
              <a:t>FAMA Perovskite: (FA</a:t>
            </a:r>
            <a:r>
              <a:rPr lang="en-ZA" sz="3200" baseline="-25000" dirty="0" smtClean="0"/>
              <a:t>0.85</a:t>
            </a:r>
            <a:r>
              <a:rPr lang="en-ZA" sz="3200" dirty="0" smtClean="0"/>
              <a:t>MA</a:t>
            </a:r>
            <a:r>
              <a:rPr lang="en-ZA" sz="3200" baseline="-25000" dirty="0" smtClean="0"/>
              <a:t>0.15</a:t>
            </a:r>
            <a:r>
              <a:rPr lang="en-ZA" sz="3200" dirty="0" smtClean="0"/>
              <a:t>)</a:t>
            </a:r>
            <a:r>
              <a:rPr lang="en-ZA" sz="3200" dirty="0" err="1" smtClean="0"/>
              <a:t>Pb</a:t>
            </a:r>
            <a:r>
              <a:rPr lang="en-ZA" sz="3200" dirty="0" smtClean="0"/>
              <a:t>(I</a:t>
            </a:r>
            <a:r>
              <a:rPr lang="en-ZA" sz="3200" baseline="-25000" dirty="0" smtClean="0"/>
              <a:t>0.85</a:t>
            </a:r>
            <a:r>
              <a:rPr lang="en-ZA" sz="3200" dirty="0" smtClean="0"/>
              <a:t>Br</a:t>
            </a:r>
            <a:r>
              <a:rPr lang="en-ZA" sz="3200" baseline="-25000" dirty="0" smtClean="0"/>
              <a:t>0.15</a:t>
            </a:r>
            <a:r>
              <a:rPr lang="en-ZA" sz="3200" dirty="0" smtClean="0"/>
              <a:t>)</a:t>
            </a:r>
            <a:r>
              <a:rPr lang="en-ZA" sz="3200" baseline="-25000" dirty="0" smtClean="0"/>
              <a:t>3</a:t>
            </a:r>
            <a:endParaRPr lang="en-ZA" sz="2800" dirty="0" smtClean="0"/>
          </a:p>
          <a:p>
            <a:pPr lvl="1"/>
            <a:r>
              <a:rPr lang="en-ZA" sz="2800" dirty="0" smtClean="0"/>
              <a:t>Data</a:t>
            </a:r>
          </a:p>
          <a:p>
            <a:pPr lvl="1"/>
            <a:r>
              <a:rPr lang="en-ZA" sz="2800" dirty="0" smtClean="0"/>
              <a:t>Model development</a:t>
            </a:r>
          </a:p>
          <a:p>
            <a:pPr lvl="1"/>
            <a:r>
              <a:rPr lang="en-ZA" sz="2800" dirty="0" smtClean="0"/>
              <a:t>Results</a:t>
            </a:r>
          </a:p>
          <a:p>
            <a:pPr lvl="1"/>
            <a:r>
              <a:rPr lang="en-ZA" sz="2800" dirty="0" smtClean="0"/>
              <a:t>Optical Results (brief)</a:t>
            </a:r>
          </a:p>
          <a:p>
            <a:endParaRPr lang="en-ZA" dirty="0"/>
          </a:p>
          <a:p>
            <a:r>
              <a:rPr lang="en-ZA" dirty="0" smtClean="0">
                <a:solidFill>
                  <a:srgbClr val="0070C0"/>
                </a:solidFill>
              </a:rPr>
              <a:t>Adding Caesium</a:t>
            </a:r>
          </a:p>
          <a:p>
            <a:pPr marL="109728" indent="0">
              <a:buNone/>
            </a:pPr>
            <a:endParaRPr lang="en-ZA" dirty="0"/>
          </a:p>
          <a:p>
            <a:r>
              <a:rPr lang="en-ZA" dirty="0" smtClean="0"/>
              <a:t>Next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This is some order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052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49" y="1615971"/>
            <a:ext cx="11640785" cy="2273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Adding Cs: Data quality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17</a:t>
            </a:fld>
            <a:endParaRPr lang="en-ZA"/>
          </a:p>
        </p:txBody>
      </p:sp>
      <p:grpSp>
        <p:nvGrpSpPr>
          <p:cNvPr id="4" name="Group 3"/>
          <p:cNvGrpSpPr/>
          <p:nvPr/>
        </p:nvGrpSpPr>
        <p:grpSpPr>
          <a:xfrm>
            <a:off x="68202" y="4249443"/>
            <a:ext cx="11705334" cy="1753324"/>
            <a:chOff x="68202" y="1562216"/>
            <a:chExt cx="11705334" cy="17533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15"/>
            <a:stretch/>
          </p:blipFill>
          <p:spPr>
            <a:xfrm>
              <a:off x="68202" y="1562216"/>
              <a:ext cx="11705334" cy="13961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7" t="83158" b="449"/>
            <a:stretch/>
          </p:blipFill>
          <p:spPr>
            <a:xfrm>
              <a:off x="505608" y="2904561"/>
              <a:ext cx="11267927" cy="41097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265935" y="2051455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FAMA/Cs0 dataset</a:t>
            </a: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10125327" y="424597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Cs10 dataset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6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14" y="882034"/>
            <a:ext cx="4874553" cy="3249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Adding Cs: Approximations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18</a:t>
            </a:fld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35" y="4049827"/>
            <a:ext cx="4339803" cy="2774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2" y="1910669"/>
            <a:ext cx="5487650" cy="3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72"/>
          <a:stretch/>
        </p:blipFill>
        <p:spPr>
          <a:xfrm>
            <a:off x="8310879" y="1198282"/>
            <a:ext cx="3774763" cy="2644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3839"/>
            <a:ext cx="10972800" cy="1143000"/>
          </a:xfrm>
        </p:spPr>
        <p:txBody>
          <a:bodyPr/>
          <a:lstStyle/>
          <a:p>
            <a:r>
              <a:rPr lang="en-ZA" dirty="0" smtClean="0"/>
              <a:t>Adding Cs: Results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19</a:t>
            </a:fld>
            <a:endParaRPr lang="en-ZA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706" y="1214541"/>
            <a:ext cx="3784390" cy="271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70" y="1244437"/>
            <a:ext cx="3683685" cy="26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0" y="4013200"/>
            <a:ext cx="3659082" cy="26348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619" r="-1"/>
          <a:stretch/>
        </p:blipFill>
        <p:spPr>
          <a:xfrm>
            <a:off x="4236719" y="3990820"/>
            <a:ext cx="3766585" cy="2688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592"/>
          <a:stretch/>
        </p:blipFill>
        <p:spPr>
          <a:xfrm>
            <a:off x="8280399" y="3962563"/>
            <a:ext cx="3805243" cy="2690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218" y="2018448"/>
            <a:ext cx="369332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Length (A)</a:t>
            </a:r>
            <a:endParaRPr lang="en-ZA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2218" y="4846398"/>
            <a:ext cx="369332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Length (A)</a:t>
            </a:r>
            <a:endParaRPr lang="en-ZA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76708" y="2337219"/>
            <a:ext cx="369332" cy="47224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Ratio</a:t>
            </a:r>
            <a:endParaRPr lang="en-ZA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9891" y="5039559"/>
            <a:ext cx="369332" cy="47224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Ratio</a:t>
            </a:r>
            <a:endParaRPr lang="en-ZA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057381" y="1854871"/>
            <a:ext cx="369332" cy="9868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Distance (A)</a:t>
            </a:r>
            <a:endParaRPr lang="en-ZA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8038945" y="4628551"/>
            <a:ext cx="369332" cy="9868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200" dirty="0" smtClean="0"/>
              <a:t>Distance (A)</a:t>
            </a:r>
            <a:endParaRPr lang="en-ZA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837598" y="347040"/>
            <a:ext cx="3780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0070C0"/>
                </a:solidFill>
              </a:rPr>
              <a:t>Top: </a:t>
            </a:r>
            <a:r>
              <a:rPr lang="en-ZA" sz="1600" dirty="0" smtClean="0">
                <a:solidFill>
                  <a:srgbClr val="0070C0"/>
                </a:solidFill>
              </a:rPr>
              <a:t>Simple parametric</a:t>
            </a:r>
          </a:p>
          <a:p>
            <a:r>
              <a:rPr lang="en-ZA" dirty="0" smtClean="0">
                <a:solidFill>
                  <a:srgbClr val="0070C0"/>
                </a:solidFill>
              </a:rPr>
              <a:t>Bottom: </a:t>
            </a:r>
            <a:r>
              <a:rPr lang="en-ZA" sz="1600" dirty="0" smtClean="0">
                <a:solidFill>
                  <a:srgbClr val="0070C0"/>
                </a:solidFill>
              </a:rPr>
              <a:t>More extensive parametric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8132" y="66185"/>
            <a:ext cx="4802155" cy="1143000"/>
          </a:xfrm>
        </p:spPr>
        <p:txBody>
          <a:bodyPr/>
          <a:lstStyle/>
          <a:p>
            <a:r>
              <a:rPr lang="en-ZA" dirty="0" smtClean="0"/>
              <a:t>Why: Perovskites</a:t>
            </a:r>
            <a:endParaRPr lang="en-ZA" dirty="0"/>
          </a:p>
        </p:txBody>
      </p:sp>
      <p:pic>
        <p:nvPicPr>
          <p:cNvPr id="11" name="Picture 2" descr="http://media.materialsviews.com/wp-content/uploads/2015/01/flexible-perovskite-solar-ce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06" y="1110640"/>
            <a:ext cx="2755114" cy="23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 rot="2579058">
            <a:off x="5533528" y="2048228"/>
            <a:ext cx="1208558" cy="252385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n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14049"/>
          <a:stretch/>
        </p:blipFill>
        <p:spPr bwMode="auto">
          <a:xfrm>
            <a:off x="8700387" y="3768129"/>
            <a:ext cx="3303548" cy="246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ight Arrow 31"/>
          <p:cNvSpPr/>
          <p:nvPr/>
        </p:nvSpPr>
        <p:spPr>
          <a:xfrm rot="10800000">
            <a:off x="8464871" y="2060261"/>
            <a:ext cx="260443" cy="18482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3" y="938157"/>
            <a:ext cx="8259269" cy="58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Next steps: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20</a:t>
            </a:fld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1452880" y="1914022"/>
            <a:ext cx="6696744" cy="3166916"/>
          </a:xfrm>
          <a:prstGeom prst="rect">
            <a:avLst/>
          </a:prstGeom>
          <a:noFill/>
        </p:spPr>
        <p:txBody>
          <a:bodyPr wrap="square" lIns="149248" tIns="74624" rIns="149248" bIns="74624" rtlCol="0">
            <a:spAutoFit/>
          </a:bodyPr>
          <a:lstStyle/>
          <a:p>
            <a:pPr defTabSz="4175760">
              <a:tabLst>
                <a:tab pos="1249363" algn="l"/>
              </a:tabLst>
            </a:pP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Stability and aging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lvl="1" indent="-274638" defTabSz="4175760">
              <a:buFont typeface="Arial" panose="020B0604020202020204" pitchFamily="34" charset="0"/>
              <a:buChar char="•"/>
            </a:pPr>
            <a:r>
              <a:rPr lang="en-ZA" sz="3200" dirty="0" smtClean="0">
                <a:solidFill>
                  <a:prstClr val="black"/>
                </a:solidFill>
                <a:latin typeface="Calibri"/>
              </a:rPr>
              <a:t>Literature has already shown the potential of a similar composition. This series may provide additional insights on the relation between Cs concentration and stability.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362" y="3157493"/>
            <a:ext cx="1521565" cy="2868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78" y="436472"/>
            <a:ext cx="2345658" cy="23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8495" y="714281"/>
            <a:ext cx="6181345" cy="1143000"/>
          </a:xfrm>
        </p:spPr>
        <p:txBody>
          <a:bodyPr/>
          <a:lstStyle/>
          <a:p>
            <a:r>
              <a:rPr lang="en-ZA" dirty="0" smtClean="0"/>
              <a:t>Acknowledgements</a:t>
            </a:r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21</a:t>
            </a:fld>
            <a:endParaRPr lang="en-ZA"/>
          </a:p>
        </p:txBody>
      </p:sp>
      <p:pic>
        <p:nvPicPr>
          <p:cNvPr id="10" name="Picture 8" descr="C:\Users\Adam\Downloads\Wits_new logo__Logo - Brand - Extended - 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50" y="4426072"/>
            <a:ext cx="3814895" cy="23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dam\Downloads\NR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14" y="119800"/>
            <a:ext cx="4328628" cy="1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hool_Chem_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227" y="5001700"/>
            <a:ext cx="4762159" cy="174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Users\Adam\Google Drive\Mast\Bureaucracy\MER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" y="3035966"/>
            <a:ext cx="2331814" cy="8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23192" r="3696" b="33915"/>
          <a:stretch/>
        </p:blipFill>
        <p:spPr>
          <a:xfrm>
            <a:off x="9180927" y="1885089"/>
            <a:ext cx="2948875" cy="1014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37" y="310061"/>
            <a:ext cx="2763357" cy="1046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5" y="4000953"/>
            <a:ext cx="1652112" cy="1660372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" y="1509169"/>
            <a:ext cx="2331814" cy="13905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8010" y="3035966"/>
            <a:ext cx="1702451" cy="21644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5639" y="1924940"/>
            <a:ext cx="50610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University </a:t>
            </a:r>
            <a:r>
              <a:rPr lang="en-ZA" sz="2400" dirty="0"/>
              <a:t>of </a:t>
            </a:r>
            <a:r>
              <a:rPr lang="en-ZA" sz="2400" dirty="0" smtClean="0"/>
              <a:t>Sheffield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Craig Robertson</a:t>
            </a:r>
          </a:p>
          <a:p>
            <a:endParaRPr lang="en-Z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Tea room in physics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Gate-house kitchen and fridge</a:t>
            </a:r>
          </a:p>
        </p:txBody>
      </p:sp>
    </p:spTree>
    <p:extLst>
      <p:ext uri="{BB962C8B-B14F-4D97-AF65-F5344CB8AC3E}">
        <p14:creationId xmlns:p14="http://schemas.microsoft.com/office/powerpoint/2010/main" val="29039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811" y="1666704"/>
            <a:ext cx="7558197" cy="1143000"/>
          </a:xfrm>
        </p:spPr>
        <p:txBody>
          <a:bodyPr>
            <a:normAutofit/>
          </a:bodyPr>
          <a:lstStyle/>
          <a:p>
            <a:r>
              <a:rPr lang="en-ZA" dirty="0" smtClean="0"/>
              <a:t>Thank you</a:t>
            </a:r>
            <a:endParaRPr lang="en-ZA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62052" y="3308872"/>
            <a:ext cx="7913039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ZA" dirty="0" smtClean="0"/>
              <a:t>Any questions?</a:t>
            </a:r>
            <a:endParaRPr lang="en-ZA" dirty="0"/>
          </a:p>
        </p:txBody>
      </p:sp>
      <p:pic>
        <p:nvPicPr>
          <p:cNvPr id="6" name="Picture 4" descr="http://s.ecrater.com/stores/307676/5402c50e7f48b_30767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68" y="337575"/>
            <a:ext cx="6048375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6228470" y="337575"/>
            <a:ext cx="5516473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ZA" dirty="0" smtClean="0"/>
              <a:t>End of presentation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849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Adding Cs: Results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t>23</a:t>
            </a:fld>
            <a:endParaRPr lang="en-ZA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69" y="1763479"/>
            <a:ext cx="5778012" cy="382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1971039"/>
            <a:ext cx="4866640" cy="3504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120" y="3229827"/>
            <a:ext cx="400110" cy="9868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ZA" sz="1400" dirty="0" smtClean="0"/>
              <a:t>Length (A)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5079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24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Perovskite structure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29" y="1258417"/>
            <a:ext cx="6887493" cy="514952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Rectangle 6"/>
          <p:cNvSpPr/>
          <p:nvPr/>
        </p:nvSpPr>
        <p:spPr>
          <a:xfrm>
            <a:off x="5921376" y="47680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1400" dirty="0"/>
              <a:t>Stokes, Harold T., et al. "Group-theoretical analysis of octahedral tilting in ferroelectric perovskites." </a:t>
            </a:r>
            <a:r>
              <a:rPr lang="en-ZA" sz="1400" i="1" dirty="0" err="1"/>
              <a:t>Acta</a:t>
            </a:r>
            <a:r>
              <a:rPr lang="en-ZA" sz="1400" i="1" dirty="0"/>
              <a:t> </a:t>
            </a:r>
            <a:r>
              <a:rPr lang="en-ZA" sz="1400" i="1" dirty="0" err="1"/>
              <a:t>Crystallographica</a:t>
            </a:r>
            <a:r>
              <a:rPr lang="en-ZA" sz="1400" i="1" dirty="0"/>
              <a:t> Section B: Structural Science</a:t>
            </a:r>
            <a:r>
              <a:rPr lang="en-ZA" sz="1400" dirty="0"/>
              <a:t> 58.6 (2002): 934-938.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0179" y="5168544"/>
            <a:ext cx="321763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400" b="1" dirty="0" smtClean="0"/>
              <a:t>Group-subgroup relationships. </a:t>
            </a:r>
          </a:p>
          <a:p>
            <a:r>
              <a:rPr lang="en-ZA" sz="1400" dirty="0" smtClean="0"/>
              <a:t>A </a:t>
            </a:r>
            <a:r>
              <a:rPr lang="en-ZA" sz="1400" dirty="0"/>
              <a:t>dashed line joining a group with its subgroup indicates </a:t>
            </a:r>
            <a:r>
              <a:rPr lang="en-ZA" sz="1400" dirty="0" smtClean="0"/>
              <a:t>the </a:t>
            </a:r>
            <a:r>
              <a:rPr lang="en-ZA" sz="1400" dirty="0"/>
              <a:t>phase transition is required </a:t>
            </a:r>
            <a:r>
              <a:rPr lang="en-ZA" sz="1400" dirty="0" smtClean="0"/>
              <a:t>1</a:t>
            </a:r>
            <a:r>
              <a:rPr lang="en-ZA" sz="1400" baseline="30000" dirty="0" smtClean="0"/>
              <a:t>st</a:t>
            </a:r>
            <a:r>
              <a:rPr lang="en-ZA" sz="1400" dirty="0" smtClean="0"/>
              <a:t> order by </a:t>
            </a:r>
            <a:r>
              <a:rPr lang="en-ZA" sz="1400" dirty="0"/>
              <a:t>Landau </a:t>
            </a:r>
            <a:r>
              <a:rPr lang="en-ZA" sz="1400" dirty="0" smtClean="0"/>
              <a:t>theory.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552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66196" y="6407945"/>
            <a:ext cx="487680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pPr/>
              <a:t>25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Perovskite structure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7724" t="-26393" b="1"/>
          <a:stretch/>
        </p:blipFill>
        <p:spPr>
          <a:xfrm>
            <a:off x="368300" y="-82549"/>
            <a:ext cx="8921496" cy="66249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90226" y="6286189"/>
            <a:ext cx="327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Weber, Oliver J., et al. </a:t>
            </a:r>
            <a:r>
              <a:rPr lang="en-ZA" sz="1200" i="1" dirty="0" smtClean="0"/>
              <a:t>Chemistry </a:t>
            </a:r>
            <a:r>
              <a:rPr lang="en-ZA" sz="1200" i="1" dirty="0"/>
              <a:t>of Materials</a:t>
            </a:r>
            <a:r>
              <a:rPr lang="en-ZA" sz="1200" dirty="0"/>
              <a:t> 30.11 (2018): 3768-3778.</a:t>
            </a:r>
          </a:p>
          <a:p>
            <a:endParaRPr lang="en-ZA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443624" y="3426228"/>
            <a:ext cx="15279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dirty="0" smtClean="0"/>
              <a:t>Glazer notation</a:t>
            </a:r>
            <a:endParaRPr lang="en-ZA" dirty="0" smtClean="0"/>
          </a:p>
          <a:p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c</a:t>
            </a:r>
            <a:r>
              <a:rPr lang="en-ZA" baseline="30000" dirty="0" smtClean="0"/>
              <a:t>+</a:t>
            </a:r>
            <a:endParaRPr lang="en-ZA" dirty="0"/>
          </a:p>
        </p:txBody>
      </p:sp>
      <p:cxnSp>
        <p:nvCxnSpPr>
          <p:cNvPr id="20" name="Straight Arrow Connector 19"/>
          <p:cNvCxnSpPr>
            <a:stCxn id="9" idx="1"/>
          </p:cNvCxnSpPr>
          <p:nvPr/>
        </p:nvCxnSpPr>
        <p:spPr>
          <a:xfrm flipH="1" flipV="1">
            <a:off x="8986658" y="3718615"/>
            <a:ext cx="45696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85522" y="2275739"/>
            <a:ext cx="152798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ZA" sz="1400" dirty="0" smtClean="0"/>
              <a:t>Glazer notation</a:t>
            </a:r>
            <a:endParaRPr lang="en-ZA" dirty="0" smtClean="0"/>
          </a:p>
          <a:p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r>
              <a:rPr lang="en-ZA" dirty="0" smtClean="0"/>
              <a:t>a</a:t>
            </a:r>
            <a:r>
              <a:rPr lang="en-ZA" baseline="30000" dirty="0" smtClean="0"/>
              <a:t>0</a:t>
            </a:r>
            <a:endParaRPr lang="en-ZA" dirty="0"/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8928556" y="2568126"/>
            <a:ext cx="45696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8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 descr="C:\Users\Adam\Google Drive\Mast\Bureaucracy\PhD\2.5D Perov_CollCode92045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72" y="1851561"/>
            <a:ext cx="3914347" cy="426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am\Google Drive\Mast\Proposal\structur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63" y="2605515"/>
            <a:ext cx="2878028" cy="2497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50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225287(1)_MAPbI3_Pm-3m.cif - VESTA 2019-11-10 19-32-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678" t="10394" r="16857" b="15891"/>
          <a:stretch/>
        </p:blipFill>
        <p:spPr>
          <a:xfrm>
            <a:off x="1050688" y="1231900"/>
            <a:ext cx="8198428" cy="49791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ZA" dirty="0" smtClean="0"/>
              <a:t>Perovskite structure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9222162" y="1524000"/>
            <a:ext cx="2387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solidFill>
                  <a:srgbClr val="7030A0"/>
                </a:solidFill>
              </a:rPr>
              <a:t>Halide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Organic </a:t>
            </a:r>
            <a:r>
              <a:rPr lang="en-Z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Cation</a:t>
            </a:r>
            <a:endParaRPr lang="en-ZA" sz="2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Lead</a:t>
            </a:r>
            <a:endParaRPr lang="en-ZA" sz="20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xfrm>
            <a:off x="968132" y="66185"/>
            <a:ext cx="4802155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Why: Mixed </a:t>
            </a:r>
            <a:r>
              <a:rPr lang="en-ZA" dirty="0" err="1" smtClean="0"/>
              <a:t>Cation</a:t>
            </a:r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968132" y="1337064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175760"/>
            <a:r>
              <a:rPr lang="en-US" sz="3200" b="1" dirty="0">
                <a:solidFill>
                  <a:prstClr val="black"/>
                </a:solidFill>
                <a:latin typeface="Calibri"/>
              </a:rPr>
              <a:t>Importance of mixed cations (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Cs,FA,MA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) and mixed halide (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Br,I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) phases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549275" lvl="1" indent="-366713" defTabSz="417576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Energy band-gap tuning</a:t>
            </a:r>
          </a:p>
          <a:p>
            <a:pPr marL="549275" lvl="1" indent="-366713" defTabSz="417576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Reduced moisture sensitivity</a:t>
            </a:r>
          </a:p>
          <a:p>
            <a:pPr marL="549275" lvl="1" indent="-366713" defTabSz="417576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Improved long-term stability</a:t>
            </a:r>
          </a:p>
          <a:p>
            <a:pPr marL="549275" lvl="1" indent="-366713" defTabSz="417576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Morphology control to enhance charge transport and stability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9057219" y="2190988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MA</a:t>
            </a:r>
            <a:r>
              <a:rPr lang="en-ZA" baseline="-25000" dirty="0" smtClean="0"/>
              <a:t>x</a:t>
            </a:r>
            <a:r>
              <a:rPr lang="en-ZA" dirty="0" smtClean="0"/>
              <a:t>FA</a:t>
            </a:r>
            <a:r>
              <a:rPr lang="en-ZA" baseline="-25000" dirty="0" smtClean="0"/>
              <a:t>1-x</a:t>
            </a:r>
            <a:r>
              <a:rPr lang="en-ZA" dirty="0" smtClean="0"/>
              <a:t>PbI</a:t>
            </a:r>
            <a:r>
              <a:rPr lang="en-ZA" baseline="-25000" dirty="0" smtClean="0"/>
              <a:t>3</a:t>
            </a:r>
            <a:endParaRPr lang="en-ZA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17" y="2560320"/>
            <a:ext cx="3883855" cy="31829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13599" y="5761614"/>
            <a:ext cx="4652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dirty="0" err="1"/>
              <a:t>Ahn</a:t>
            </a:r>
            <a:r>
              <a:rPr lang="en-ZA" sz="1200" dirty="0"/>
              <a:t>, </a:t>
            </a:r>
            <a:r>
              <a:rPr lang="en-ZA" sz="1200" dirty="0" err="1"/>
              <a:t>Namyoung</a:t>
            </a:r>
            <a:r>
              <a:rPr lang="en-ZA" sz="1200" dirty="0"/>
              <a:t>, et al. "Trapped charge-driven degradation of perovskite solar cells." </a:t>
            </a:r>
            <a:r>
              <a:rPr lang="en-ZA" sz="1200" i="1" dirty="0"/>
              <a:t>Nature communications</a:t>
            </a:r>
            <a:r>
              <a:rPr lang="en-ZA" sz="1200" dirty="0"/>
              <a:t> 7 (2016): 13422.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775049" y="1227542"/>
                <a:ext cx="1890005" cy="68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ZA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Z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Z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Z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5049" y="1227542"/>
                <a:ext cx="1890005" cy="6800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020402" y="839853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Goldschmidt tolerance factor: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1860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07092"/>
          </a:xfrm>
        </p:spPr>
        <p:txBody>
          <a:bodyPr>
            <a:normAutofit fontScale="62500" lnSpcReduction="20000"/>
          </a:bodyPr>
          <a:lstStyle/>
          <a:p>
            <a:r>
              <a:rPr lang="en-ZA" sz="3200" dirty="0" smtClean="0"/>
              <a:t>Why:</a:t>
            </a:r>
          </a:p>
          <a:p>
            <a:pPr lvl="1"/>
            <a:r>
              <a:rPr lang="en-ZA" sz="2800" dirty="0" smtClean="0"/>
              <a:t>Perovskite</a:t>
            </a:r>
          </a:p>
          <a:p>
            <a:pPr lvl="1"/>
            <a:r>
              <a:rPr lang="en-ZA" sz="2800" dirty="0" smtClean="0"/>
              <a:t>Mixed </a:t>
            </a:r>
            <a:r>
              <a:rPr lang="en-ZA" sz="2800" dirty="0" err="1" smtClean="0"/>
              <a:t>Cation</a:t>
            </a:r>
            <a:endParaRPr lang="en-ZA" sz="2800" dirty="0" smtClean="0"/>
          </a:p>
          <a:p>
            <a:pPr marL="109728" indent="0">
              <a:buNone/>
            </a:pPr>
            <a:endParaRPr lang="en-ZA" sz="3200" dirty="0" smtClean="0"/>
          </a:p>
          <a:p>
            <a:r>
              <a:rPr lang="en-ZA" sz="3200" dirty="0" smtClean="0">
                <a:solidFill>
                  <a:schemeClr val="accent2"/>
                </a:solidFill>
              </a:rPr>
              <a:t>Diffraction Measurement</a:t>
            </a:r>
          </a:p>
          <a:p>
            <a:endParaRPr lang="en-ZA" sz="3200" dirty="0" smtClean="0">
              <a:solidFill>
                <a:schemeClr val="accent2"/>
              </a:solidFill>
            </a:endParaRPr>
          </a:p>
          <a:p>
            <a:r>
              <a:rPr lang="en-ZA" sz="3200" dirty="0" smtClean="0"/>
              <a:t>FAMA Perovskite: (FA</a:t>
            </a:r>
            <a:r>
              <a:rPr lang="en-ZA" sz="3200" baseline="-25000" dirty="0" smtClean="0"/>
              <a:t>0.85</a:t>
            </a:r>
            <a:r>
              <a:rPr lang="en-ZA" sz="3200" dirty="0" smtClean="0"/>
              <a:t>MA</a:t>
            </a:r>
            <a:r>
              <a:rPr lang="en-ZA" sz="3200" baseline="-25000" dirty="0" smtClean="0"/>
              <a:t>0.15</a:t>
            </a:r>
            <a:r>
              <a:rPr lang="en-ZA" sz="3200" dirty="0" smtClean="0"/>
              <a:t>)</a:t>
            </a:r>
            <a:r>
              <a:rPr lang="en-ZA" sz="3200" dirty="0" err="1" smtClean="0"/>
              <a:t>Pb</a:t>
            </a:r>
            <a:r>
              <a:rPr lang="en-ZA" sz="3200" dirty="0" smtClean="0"/>
              <a:t>(I</a:t>
            </a:r>
            <a:r>
              <a:rPr lang="en-ZA" sz="3200" baseline="-25000" dirty="0" smtClean="0"/>
              <a:t>0.85</a:t>
            </a:r>
            <a:r>
              <a:rPr lang="en-ZA" sz="3200" dirty="0" smtClean="0"/>
              <a:t>Br</a:t>
            </a:r>
            <a:r>
              <a:rPr lang="en-ZA" sz="3200" baseline="-25000" dirty="0" smtClean="0"/>
              <a:t>0.15</a:t>
            </a:r>
            <a:r>
              <a:rPr lang="en-ZA" sz="3200" dirty="0" smtClean="0"/>
              <a:t>)</a:t>
            </a:r>
            <a:r>
              <a:rPr lang="en-ZA" sz="3200" baseline="-25000" dirty="0" smtClean="0"/>
              <a:t>3</a:t>
            </a:r>
            <a:endParaRPr lang="en-ZA" sz="2800" dirty="0" smtClean="0"/>
          </a:p>
          <a:p>
            <a:pPr lvl="1"/>
            <a:r>
              <a:rPr lang="en-ZA" sz="2800" dirty="0" smtClean="0"/>
              <a:t>Data</a:t>
            </a:r>
          </a:p>
          <a:p>
            <a:pPr lvl="1"/>
            <a:r>
              <a:rPr lang="en-ZA" sz="2800" dirty="0" smtClean="0"/>
              <a:t>Model development</a:t>
            </a:r>
          </a:p>
          <a:p>
            <a:pPr lvl="1"/>
            <a:r>
              <a:rPr lang="en-ZA" sz="2800" dirty="0" smtClean="0"/>
              <a:t>Results</a:t>
            </a:r>
          </a:p>
          <a:p>
            <a:pPr lvl="1"/>
            <a:r>
              <a:rPr lang="en-ZA" sz="2800" dirty="0" smtClean="0"/>
              <a:t>Optical Results (brief)</a:t>
            </a:r>
          </a:p>
          <a:p>
            <a:endParaRPr lang="en-ZA" dirty="0"/>
          </a:p>
          <a:p>
            <a:r>
              <a:rPr lang="en-ZA" dirty="0" smtClean="0"/>
              <a:t>Adding Caesium</a:t>
            </a:r>
          </a:p>
          <a:p>
            <a:pPr marL="109728" indent="0">
              <a:buNone/>
            </a:pPr>
            <a:endParaRPr lang="en-ZA" dirty="0"/>
          </a:p>
          <a:p>
            <a:r>
              <a:rPr lang="en-ZA" dirty="0" smtClean="0"/>
              <a:t>Next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This is some order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59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91596" y="6407945"/>
            <a:ext cx="487680" cy="365125"/>
          </a:xfrm>
        </p:spPr>
        <p:txBody>
          <a:bodyPr/>
          <a:lstStyle/>
          <a:p>
            <a:fld id="{B3D691C9-7AC2-4A02-81C3-D6C50FED7EAD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ZA" dirty="0"/>
              <a:t>Diffraction </a:t>
            </a:r>
            <a:r>
              <a:rPr lang="en-ZA" dirty="0" smtClean="0"/>
              <a:t>Measurement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6" y="1911456"/>
            <a:ext cx="8649907" cy="2376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149" y="437490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drop precursor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3859715" y="3144315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spin</a:t>
            </a:r>
            <a:endParaRPr lang="en-ZA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29100" y="4374902"/>
            <a:ext cx="2146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drop anti-solvent</a:t>
            </a:r>
          </a:p>
          <a:p>
            <a:pPr algn="ctr"/>
            <a:r>
              <a:rPr lang="en-ZA" sz="1400" dirty="0" smtClean="0"/>
              <a:t>(</a:t>
            </a:r>
            <a:r>
              <a:rPr lang="en-ZA" sz="1400" dirty="0" err="1" smtClean="0"/>
              <a:t>chlorobenzene</a:t>
            </a:r>
            <a:r>
              <a:rPr lang="en-ZA" sz="1400" dirty="0" smtClean="0"/>
              <a:t>)</a:t>
            </a:r>
            <a:endParaRPr lang="en-Z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6536" y="4039821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Intermediate film</a:t>
            </a:r>
            <a:endParaRPr lang="en-Z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693636" y="4046439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/>
              <a:t>P</a:t>
            </a:r>
            <a:r>
              <a:rPr lang="en-ZA" sz="1600" dirty="0" smtClean="0"/>
              <a:t>erovskite film</a:t>
            </a:r>
            <a:endParaRPr lang="en-ZA" sz="1600" dirty="0"/>
          </a:p>
        </p:txBody>
      </p:sp>
      <p:sp>
        <p:nvSpPr>
          <p:cNvPr id="15" name="Rectangle 14"/>
          <p:cNvSpPr/>
          <p:nvPr/>
        </p:nvSpPr>
        <p:spPr>
          <a:xfrm>
            <a:off x="6057899" y="59701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ZA" sz="1200" dirty="0" smtClean="0"/>
              <a:t>Figure adapted from:</a:t>
            </a:r>
          </a:p>
          <a:p>
            <a:pPr>
              <a:defRPr/>
            </a:pPr>
            <a:r>
              <a:rPr lang="en-ZA" sz="1200" dirty="0" err="1" smtClean="0"/>
              <a:t>Jeon</a:t>
            </a:r>
            <a:r>
              <a:rPr lang="en-ZA" sz="1200" dirty="0"/>
              <a:t>, Nam </a:t>
            </a:r>
            <a:r>
              <a:rPr lang="en-ZA" sz="1200" dirty="0" err="1"/>
              <a:t>Joong</a:t>
            </a:r>
            <a:r>
              <a:rPr lang="en-ZA" sz="1200" dirty="0"/>
              <a:t>, et al. "Solvent engineering for high-performance inorganic–organic hybrid perovskite solar cells." </a:t>
            </a:r>
            <a:r>
              <a:rPr lang="en-ZA" sz="1200" i="1" dirty="0"/>
              <a:t>Nature materials</a:t>
            </a:r>
            <a:r>
              <a:rPr lang="en-ZA" sz="1200" dirty="0"/>
              <a:t> 13.9 (2014): 897.</a:t>
            </a:r>
          </a:p>
        </p:txBody>
      </p:sp>
    </p:spTree>
    <p:extLst>
      <p:ext uri="{BB962C8B-B14F-4D97-AF65-F5344CB8AC3E}">
        <p14:creationId xmlns:p14="http://schemas.microsoft.com/office/powerpoint/2010/main" val="13185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ZA" dirty="0"/>
              <a:t>Diffraction </a:t>
            </a:r>
            <a:r>
              <a:rPr lang="en-ZA" dirty="0" smtClean="0"/>
              <a:t>Measurement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3" t="51425" r="1659" b="19722"/>
          <a:stretch/>
        </p:blipFill>
        <p:spPr>
          <a:xfrm>
            <a:off x="8362950" y="3152775"/>
            <a:ext cx="1571625" cy="685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333" y="2562118"/>
            <a:ext cx="11705334" cy="2476715"/>
            <a:chOff x="116333" y="2562118"/>
            <a:chExt cx="11705334" cy="24767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33" y="2562118"/>
              <a:ext cx="11705334" cy="247671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61987" y="2562118"/>
              <a:ext cx="1800225" cy="3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88739" y="2370355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 smtClean="0"/>
              <a:t>(100)</a:t>
            </a:r>
            <a:endParaRPr lang="en-ZA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4846214" y="3171718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 smtClean="0"/>
              <a:t>(200)</a:t>
            </a:r>
            <a:endParaRPr lang="en-ZA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7637039" y="3952768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 smtClean="0"/>
              <a:t>(300)</a:t>
            </a:r>
            <a:endParaRPr lang="en-ZA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10685039" y="3952768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 smtClean="0"/>
              <a:t>(400)</a:t>
            </a:r>
            <a:endParaRPr lang="en-ZA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2800354" y="2028202"/>
            <a:ext cx="665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Bragg-Brentano measurement of a hybrid-perovskite film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8679788" y="6590507"/>
            <a:ext cx="282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 smtClean="0"/>
              <a:t># This scan is of (PA</a:t>
            </a:r>
            <a:r>
              <a:rPr lang="en-ZA" sz="1200" baseline="-25000" dirty="0" smtClean="0"/>
              <a:t>0.05</a:t>
            </a:r>
            <a:r>
              <a:rPr lang="en-ZA" sz="1200" dirty="0" smtClean="0"/>
              <a:t>MA</a:t>
            </a:r>
            <a:r>
              <a:rPr lang="en-ZA" sz="1200" baseline="-25000" dirty="0" smtClean="0"/>
              <a:t>0.95</a:t>
            </a:r>
            <a:r>
              <a:rPr lang="en-ZA" sz="1200" dirty="0" smtClean="0"/>
              <a:t>)PbBr</a:t>
            </a:r>
            <a:r>
              <a:rPr lang="en-ZA" sz="1200" baseline="-25000" dirty="0" smtClean="0"/>
              <a:t>3</a:t>
            </a:r>
            <a:endParaRPr lang="en-ZA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16916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Diffraction </a:t>
            </a:r>
            <a:r>
              <a:rPr lang="en-ZA" dirty="0" smtClean="0"/>
              <a:t>Measurement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73"/>
          <a:stretch/>
        </p:blipFill>
        <p:spPr>
          <a:xfrm>
            <a:off x="491914" y="1930399"/>
            <a:ext cx="5000836" cy="2782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300" y="4337049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Scrape of the film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4946650" y="4858818"/>
            <a:ext cx="27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Somehow pack the powder into a capillary</a:t>
            </a:r>
            <a:endParaRPr lang="en-Z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9" t="45644" r="9508" b="42944"/>
          <a:stretch/>
        </p:blipFill>
        <p:spPr>
          <a:xfrm>
            <a:off x="7475035" y="3207283"/>
            <a:ext cx="762000" cy="317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26" y="1549400"/>
            <a:ext cx="3305620" cy="4324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3"/>
          <a:stretch/>
        </p:blipFill>
        <p:spPr>
          <a:xfrm>
            <a:off x="5708650" y="1943099"/>
            <a:ext cx="1512094" cy="27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07092"/>
          </a:xfrm>
        </p:spPr>
        <p:txBody>
          <a:bodyPr>
            <a:normAutofit fontScale="62500" lnSpcReduction="20000"/>
          </a:bodyPr>
          <a:lstStyle/>
          <a:p>
            <a:r>
              <a:rPr lang="en-ZA" sz="3200" dirty="0" smtClean="0"/>
              <a:t>Why:</a:t>
            </a:r>
          </a:p>
          <a:p>
            <a:pPr lvl="1"/>
            <a:r>
              <a:rPr lang="en-ZA" sz="2800" dirty="0" smtClean="0"/>
              <a:t>Perovskite</a:t>
            </a:r>
          </a:p>
          <a:p>
            <a:pPr lvl="1"/>
            <a:r>
              <a:rPr lang="en-ZA" sz="2800" dirty="0" smtClean="0"/>
              <a:t>Mixed </a:t>
            </a:r>
            <a:r>
              <a:rPr lang="en-ZA" sz="2800" dirty="0" err="1" smtClean="0"/>
              <a:t>Cation</a:t>
            </a:r>
            <a:endParaRPr lang="en-ZA" sz="2800" dirty="0" smtClean="0"/>
          </a:p>
          <a:p>
            <a:pPr marL="109728" indent="0">
              <a:buNone/>
            </a:pPr>
            <a:endParaRPr lang="en-ZA" sz="3200" dirty="0" smtClean="0"/>
          </a:p>
          <a:p>
            <a:r>
              <a:rPr lang="en-ZA" sz="3200" dirty="0" smtClean="0"/>
              <a:t>Diffraction Measurement</a:t>
            </a:r>
          </a:p>
          <a:p>
            <a:endParaRPr lang="en-ZA" sz="3200" dirty="0" smtClean="0">
              <a:solidFill>
                <a:schemeClr val="accent2"/>
              </a:solidFill>
            </a:endParaRPr>
          </a:p>
          <a:p>
            <a:r>
              <a:rPr lang="en-ZA" sz="3200" dirty="0" smtClean="0">
                <a:solidFill>
                  <a:srgbClr val="00B050"/>
                </a:solidFill>
              </a:rPr>
              <a:t>FAMA Perovskite: (FA</a:t>
            </a:r>
            <a:r>
              <a:rPr lang="en-ZA" sz="3200" baseline="-25000" dirty="0" smtClean="0">
                <a:solidFill>
                  <a:srgbClr val="00B050"/>
                </a:solidFill>
              </a:rPr>
              <a:t>0.85</a:t>
            </a:r>
            <a:r>
              <a:rPr lang="en-ZA" sz="3200" dirty="0" smtClean="0">
                <a:solidFill>
                  <a:srgbClr val="00B050"/>
                </a:solidFill>
              </a:rPr>
              <a:t>MA</a:t>
            </a:r>
            <a:r>
              <a:rPr lang="en-ZA" sz="3200" baseline="-25000" dirty="0" smtClean="0">
                <a:solidFill>
                  <a:srgbClr val="00B050"/>
                </a:solidFill>
              </a:rPr>
              <a:t>0.15</a:t>
            </a:r>
            <a:r>
              <a:rPr lang="en-ZA" sz="3200" dirty="0" smtClean="0">
                <a:solidFill>
                  <a:srgbClr val="00B050"/>
                </a:solidFill>
              </a:rPr>
              <a:t>)</a:t>
            </a:r>
            <a:r>
              <a:rPr lang="en-ZA" sz="3200" dirty="0" err="1" smtClean="0">
                <a:solidFill>
                  <a:srgbClr val="00B050"/>
                </a:solidFill>
              </a:rPr>
              <a:t>Pb</a:t>
            </a:r>
            <a:r>
              <a:rPr lang="en-ZA" sz="3200" dirty="0" smtClean="0">
                <a:solidFill>
                  <a:srgbClr val="00B050"/>
                </a:solidFill>
              </a:rPr>
              <a:t>(I</a:t>
            </a:r>
            <a:r>
              <a:rPr lang="en-ZA" sz="3200" baseline="-25000" dirty="0" smtClean="0">
                <a:solidFill>
                  <a:srgbClr val="00B050"/>
                </a:solidFill>
              </a:rPr>
              <a:t>0.85</a:t>
            </a:r>
            <a:r>
              <a:rPr lang="en-ZA" sz="3200" dirty="0" smtClean="0">
                <a:solidFill>
                  <a:srgbClr val="00B050"/>
                </a:solidFill>
              </a:rPr>
              <a:t>Br</a:t>
            </a:r>
            <a:r>
              <a:rPr lang="en-ZA" sz="3200" baseline="-25000" dirty="0" smtClean="0">
                <a:solidFill>
                  <a:srgbClr val="00B050"/>
                </a:solidFill>
              </a:rPr>
              <a:t>0.15</a:t>
            </a:r>
            <a:r>
              <a:rPr lang="en-ZA" sz="3200" dirty="0" smtClean="0">
                <a:solidFill>
                  <a:srgbClr val="00B050"/>
                </a:solidFill>
              </a:rPr>
              <a:t>)</a:t>
            </a:r>
            <a:r>
              <a:rPr lang="en-ZA" sz="3200" baseline="-25000" dirty="0" smtClean="0">
                <a:solidFill>
                  <a:srgbClr val="00B050"/>
                </a:solidFill>
              </a:rPr>
              <a:t>3</a:t>
            </a:r>
            <a:endParaRPr lang="en-ZA" sz="2800" dirty="0" smtClean="0">
              <a:solidFill>
                <a:srgbClr val="00B050"/>
              </a:solidFill>
            </a:endParaRPr>
          </a:p>
          <a:p>
            <a:pPr lvl="1"/>
            <a:r>
              <a:rPr lang="en-ZA" sz="2800" dirty="0" smtClean="0"/>
              <a:t>Data</a:t>
            </a:r>
          </a:p>
          <a:p>
            <a:pPr lvl="1"/>
            <a:r>
              <a:rPr lang="en-ZA" sz="2800" dirty="0" smtClean="0"/>
              <a:t>Model development</a:t>
            </a:r>
          </a:p>
          <a:p>
            <a:pPr lvl="1"/>
            <a:r>
              <a:rPr lang="en-ZA" sz="2800" dirty="0" smtClean="0"/>
              <a:t>Results</a:t>
            </a:r>
          </a:p>
          <a:p>
            <a:pPr lvl="1"/>
            <a:r>
              <a:rPr lang="en-ZA" sz="2800" dirty="0" smtClean="0"/>
              <a:t>Optical Results (brief)</a:t>
            </a:r>
          </a:p>
          <a:p>
            <a:endParaRPr lang="en-ZA" dirty="0"/>
          </a:p>
          <a:p>
            <a:r>
              <a:rPr lang="en-ZA" dirty="0" smtClean="0"/>
              <a:t>Adding Caesium</a:t>
            </a:r>
          </a:p>
          <a:p>
            <a:pPr marL="109728" indent="0">
              <a:buNone/>
            </a:pPr>
            <a:endParaRPr lang="en-ZA" dirty="0"/>
          </a:p>
          <a:p>
            <a:r>
              <a:rPr lang="en-ZA" dirty="0" smtClean="0"/>
              <a:t>Next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1C9-7AC2-4A02-81C3-D6C50FED7EAD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This is some order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89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4243</TotalTime>
  <Words>1127</Words>
  <Application>Microsoft Office PowerPoint</Application>
  <PresentationFormat>Widescreen</PresentationFormat>
  <Paragraphs>268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Cambria Math</vt:lpstr>
      <vt:lpstr>Century Gothic</vt:lpstr>
      <vt:lpstr>Lucida Sans Unicode</vt:lpstr>
      <vt:lpstr>Times New Roman</vt:lpstr>
      <vt:lpstr>Verdana</vt:lpstr>
      <vt:lpstr>Wingdings 2</vt:lpstr>
      <vt:lpstr>Wingdings 3</vt:lpstr>
      <vt:lpstr>Vapor Trail</vt:lpstr>
      <vt:lpstr>Concourse</vt:lpstr>
      <vt:lpstr>1_Concourse</vt:lpstr>
      <vt:lpstr>The effect of Cs content in  the structural and photo-physical properties  OF mixed cation hybrid-perovskites.</vt:lpstr>
      <vt:lpstr>Why: Perovskites</vt:lpstr>
      <vt:lpstr>Perovskite structure</vt:lpstr>
      <vt:lpstr>Why: Mixed Cation</vt:lpstr>
      <vt:lpstr>This is some order here</vt:lpstr>
      <vt:lpstr>Diffraction Measurement</vt:lpstr>
      <vt:lpstr>Diffraction Measurement</vt:lpstr>
      <vt:lpstr>Diffraction Measurement</vt:lpstr>
      <vt:lpstr>This is some order here</vt:lpstr>
      <vt:lpstr>FAMA data set: Model development</vt:lpstr>
      <vt:lpstr>Perovskite phase changes</vt:lpstr>
      <vt:lpstr>FAMA data set: Model development</vt:lpstr>
      <vt:lpstr>FAMA data set: Refinement method</vt:lpstr>
      <vt:lpstr>FAMA data set: Results</vt:lpstr>
      <vt:lpstr>FAMA data set: Optical results</vt:lpstr>
      <vt:lpstr>This is some order here</vt:lpstr>
      <vt:lpstr>Adding Cs: Data quality</vt:lpstr>
      <vt:lpstr>Adding Cs: Approximations</vt:lpstr>
      <vt:lpstr>Adding Cs: Results</vt:lpstr>
      <vt:lpstr>Next steps:</vt:lpstr>
      <vt:lpstr>Acknowledgements</vt:lpstr>
      <vt:lpstr>Thank you</vt:lpstr>
      <vt:lpstr>Adding Cs: Results</vt:lpstr>
      <vt:lpstr>Perovskite structure</vt:lpstr>
      <vt:lpstr>Perovskite structure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 gap tuning 2-bromoethylammonium lead halide</dc:title>
  <dc:creator>Adam</dc:creator>
  <cp:lastModifiedBy>Adam2</cp:lastModifiedBy>
  <cp:revision>211</cp:revision>
  <dcterms:created xsi:type="dcterms:W3CDTF">2017-10-19T12:53:28Z</dcterms:created>
  <dcterms:modified xsi:type="dcterms:W3CDTF">2019-11-13T05:57:36Z</dcterms:modified>
</cp:coreProperties>
</file>