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3"/>
  </p:notesMasterIdLst>
  <p:handoutMasterIdLst>
    <p:handoutMasterId r:id="rId34"/>
  </p:handoutMasterIdLst>
  <p:sldIdLst>
    <p:sldId id="258" r:id="rId2"/>
    <p:sldId id="464" r:id="rId3"/>
    <p:sldId id="450" r:id="rId4"/>
    <p:sldId id="449" r:id="rId5"/>
    <p:sldId id="443" r:id="rId6"/>
    <p:sldId id="444" r:id="rId7"/>
    <p:sldId id="442" r:id="rId8"/>
    <p:sldId id="466" r:id="rId9"/>
    <p:sldId id="462" r:id="rId10"/>
    <p:sldId id="463" r:id="rId11"/>
    <p:sldId id="427" r:id="rId12"/>
    <p:sldId id="454" r:id="rId13"/>
    <p:sldId id="441" r:id="rId14"/>
    <p:sldId id="465" r:id="rId15"/>
    <p:sldId id="452" r:id="rId16"/>
    <p:sldId id="458" r:id="rId17"/>
    <p:sldId id="467" r:id="rId18"/>
    <p:sldId id="451" r:id="rId19"/>
    <p:sldId id="468" r:id="rId20"/>
    <p:sldId id="469" r:id="rId21"/>
    <p:sldId id="447" r:id="rId22"/>
    <p:sldId id="453" r:id="rId23"/>
    <p:sldId id="431" r:id="rId24"/>
    <p:sldId id="440" r:id="rId25"/>
    <p:sldId id="429" r:id="rId26"/>
    <p:sldId id="430" r:id="rId27"/>
    <p:sldId id="459" r:id="rId28"/>
    <p:sldId id="460" r:id="rId29"/>
    <p:sldId id="461" r:id="rId30"/>
    <p:sldId id="436" r:id="rId31"/>
    <p:sldId id="437" r:id="rId32"/>
  </p:sldIdLst>
  <p:sldSz cx="12192000" cy="6858000"/>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46" userDrawn="1">
          <p15:clr>
            <a:srgbClr val="A4A3A4"/>
          </p15:clr>
        </p15:guide>
        <p15:guide id="3" orient="horz" pos="3974" userDrawn="1">
          <p15:clr>
            <a:srgbClr val="A4A3A4"/>
          </p15:clr>
        </p15:guide>
        <p15:guide id="4" orient="horz" pos="1026" userDrawn="1">
          <p15:clr>
            <a:srgbClr val="A4A3A4"/>
          </p15:clr>
        </p15:guide>
        <p15:guide id="5" pos="3840" userDrawn="1">
          <p15:clr>
            <a:srgbClr val="A4A3A4"/>
          </p15:clr>
        </p15:guide>
        <p15:guide id="6" pos="695" userDrawn="1">
          <p15:clr>
            <a:srgbClr val="A4A3A4"/>
          </p15:clr>
        </p15:guide>
        <p15:guide id="7" pos="69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A026"/>
    <a:srgbClr val="7F92EB"/>
    <a:srgbClr val="132577"/>
    <a:srgbClr val="647DE6"/>
    <a:srgbClr val="ED7703"/>
    <a:srgbClr val="F4F4F4"/>
    <a:srgbClr val="D1D2D4"/>
    <a:srgbClr val="B7B9BA"/>
    <a:srgbClr val="AF007C"/>
    <a:srgbClr val="009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8" autoAdjust="0"/>
    <p:restoredTop sz="74667" autoAdjust="0"/>
  </p:normalViewPr>
  <p:slideViewPr>
    <p:cSldViewPr showGuides="1">
      <p:cViewPr>
        <p:scale>
          <a:sx n="70" d="100"/>
          <a:sy n="70" d="100"/>
        </p:scale>
        <p:origin x="534" y="6"/>
      </p:cViewPr>
      <p:guideLst>
        <p:guide orient="horz" pos="2160"/>
        <p:guide orient="horz" pos="346"/>
        <p:guide orient="horz" pos="3974"/>
        <p:guide orient="horz" pos="1026"/>
        <p:guide pos="3840"/>
        <p:guide pos="695"/>
        <p:guide pos="69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8" d="100"/>
        <a:sy n="48" d="100"/>
      </p:scale>
      <p:origin x="0" y="-2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6D782D6A-B74E-4454-B16F-08329208A73F}" type="datetimeFigureOut">
              <a:rPr lang="en-GB" smtClean="0"/>
              <a:pPr/>
              <a:t>11/11/2019</a:t>
            </a:fld>
            <a:endParaRPr lang="en-GB"/>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E5307F78-0122-4083-B763-DC746914DEA1}"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680E798-53FF-4C51-A981-953463752515}" type="datetimeFigureOut">
              <a:rPr lang="fr-FR" smtClean="0"/>
              <a:pPr/>
              <a:t>11/11/2019</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val="1340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r>
              <a:rPr lang="en-US" dirty="0" smtClean="0"/>
              <a:t>Thanks for bringing me here to Johannesburg, I will</a:t>
            </a:r>
            <a:r>
              <a:rPr lang="en-US" baseline="0" dirty="0" smtClean="0"/>
              <a:t> try to give an overview of the different upgrades which are underway and how you can use these for your research</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case for in-situ crystallization.</a:t>
            </a:r>
          </a:p>
          <a:p>
            <a:r>
              <a:rPr lang="en-US" baseline="0" dirty="0" smtClean="0"/>
              <a:t>Key point is that you can follow a sample from reactants to products even if it goes via amorphous phases all using a single technique.</a:t>
            </a:r>
          </a:p>
          <a:p>
            <a:r>
              <a:rPr lang="en-US" baseline="0" dirty="0" smtClean="0"/>
              <a:t>Here they can see differences for crystallization of calcium carbonate which ties into the CO2 storage a </a:t>
            </a:r>
            <a:r>
              <a:rPr lang="en-US" baseline="0" dirty="0" err="1" smtClean="0"/>
              <a:t>biominerals</a:t>
            </a:r>
            <a:r>
              <a:rPr lang="en-US" baseline="0" dirty="0" smtClean="0"/>
              <a:t> science.</a:t>
            </a: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10</a:t>
            </a:fld>
            <a:endParaRPr lang="fr-FR"/>
          </a:p>
        </p:txBody>
      </p:sp>
    </p:spTree>
    <p:extLst>
      <p:ext uri="{BB962C8B-B14F-4D97-AF65-F5344CB8AC3E}">
        <p14:creationId xmlns:p14="http://schemas.microsoft.com/office/powerpoint/2010/main" val="182472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arrived</a:t>
            </a:r>
            <a:r>
              <a:rPr lang="en-US" baseline="0" dirty="0" smtClean="0"/>
              <a:t> at ID11 we were getting 8 seconds readout time for 1 frame</a:t>
            </a:r>
          </a:p>
          <a:p>
            <a:r>
              <a:rPr lang="en-US" baseline="0" dirty="0" smtClean="0"/>
              <a:t>We still used scintillator detectors for many experiments.</a:t>
            </a:r>
          </a:p>
          <a:p>
            <a:r>
              <a:rPr lang="en-US" baseline="0" dirty="0" smtClean="0"/>
              <a:t>Harald did not mention it, but he has managed to get most of the diffraction beamlines equipped with </a:t>
            </a:r>
          </a:p>
          <a:p>
            <a:r>
              <a:rPr lang="en-US" baseline="0" dirty="0" smtClean="0"/>
              <a:t>High energy </a:t>
            </a:r>
            <a:r>
              <a:rPr lang="en-US" baseline="0" dirty="0" err="1" smtClean="0"/>
              <a:t>CdTe</a:t>
            </a:r>
            <a:r>
              <a:rPr lang="en-US" baseline="0" dirty="0" smtClean="0"/>
              <a:t> pixel detectors. Very exciting for us at the ESRF. </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11</a:t>
            </a:fld>
            <a:endParaRPr lang="fr-FR"/>
          </a:p>
        </p:txBody>
      </p:sp>
    </p:spTree>
    <p:extLst>
      <p:ext uri="{BB962C8B-B14F-4D97-AF65-F5344CB8AC3E}">
        <p14:creationId xmlns:p14="http://schemas.microsoft.com/office/powerpoint/2010/main" val="859398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t>
            </a:r>
            <a:r>
              <a:rPr lang="en-US" baseline="0" dirty="0" smtClean="0"/>
              <a:t>picture from the XRD-CT experiments.</a:t>
            </a:r>
          </a:p>
          <a:p>
            <a:r>
              <a:rPr lang="en-US" baseline="0" dirty="0" smtClean="0"/>
              <a:t>I will leave that for a moment and just try to give you the idea that this</a:t>
            </a:r>
          </a:p>
          <a:p>
            <a:r>
              <a:rPr lang="en-US" baseline="0" dirty="0" smtClean="0"/>
              <a:t>2D detector might be running very </a:t>
            </a:r>
            <a:r>
              <a:rPr lang="en-US" baseline="0" dirty="0" err="1" smtClean="0"/>
              <a:t>very</a:t>
            </a:r>
            <a:r>
              <a:rPr lang="en-US" baseline="0" dirty="0" smtClean="0"/>
              <a:t> fast.</a:t>
            </a:r>
          </a:p>
          <a:p>
            <a:r>
              <a:rPr lang="en-US" baseline="0" dirty="0" smtClean="0"/>
              <a:t>So how can you really measure 500 samples per second? This is the reason for the XRD-CT type experiments, we want to scan the beam across a sample because we cannot imagine getting a million samples per hour. </a:t>
            </a:r>
          </a:p>
          <a:p>
            <a:r>
              <a:rPr lang="en-US" baseline="0" dirty="0" smtClean="0"/>
              <a:t>I would explain the XRD-CT </a:t>
            </a:r>
            <a:r>
              <a:rPr lang="en-US" baseline="0" dirty="0" err="1" smtClean="0"/>
              <a:t>methid</a:t>
            </a:r>
            <a:r>
              <a:rPr lang="en-US" baseline="0" dirty="0" smtClean="0"/>
              <a:t> as an the ultimate “fast sample changer” approach – you are looking at many samples inside a sample. </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12</a:t>
            </a:fld>
            <a:endParaRPr lang="fr-FR"/>
          </a:p>
        </p:txBody>
      </p:sp>
    </p:spTree>
    <p:extLst>
      <p:ext uri="{BB962C8B-B14F-4D97-AF65-F5344CB8AC3E}">
        <p14:creationId xmlns:p14="http://schemas.microsoft.com/office/powerpoint/2010/main" val="3078264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conventional</a:t>
            </a:r>
            <a:r>
              <a:rPr lang="en-US" baseline="0" dirty="0" smtClean="0"/>
              <a:t> sample changer based on a robot at ID31 beamline </a:t>
            </a:r>
          </a:p>
          <a:p>
            <a:r>
              <a:rPr lang="en-US" baseline="0" dirty="0" smtClean="0"/>
              <a:t>Uses the idea from the Mars Rover and shakes samples to get a powder average.</a:t>
            </a:r>
          </a:p>
          <a:p>
            <a:r>
              <a:rPr lang="en-US" baseline="0" dirty="0" smtClean="0"/>
              <a:t>No need to fill capillaries and no need to spin samples.</a:t>
            </a:r>
          </a:p>
          <a:p>
            <a:r>
              <a:rPr lang="en-US" baseline="0" dirty="0" smtClean="0"/>
              <a:t>They are held in a well plate and the robot is shaking and scanning them in the beam.</a:t>
            </a:r>
          </a:p>
          <a:p>
            <a:r>
              <a:rPr lang="en-US" baseline="0" dirty="0" smtClean="0"/>
              <a:t>This was 240 samples in 5 minutes – about 1 second counting per sample.</a:t>
            </a:r>
          </a:p>
          <a:p>
            <a:r>
              <a:rPr lang="en-US" baseline="0" dirty="0" smtClean="0"/>
              <a:t>Could be very interesting for geological survey type work. Lots of work to prepare samples, label which is which and process the data (X-ray experiment might not be the most expensive part of the project).</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13</a:t>
            </a:fld>
            <a:endParaRPr lang="fr-FR"/>
          </a:p>
        </p:txBody>
      </p:sp>
    </p:spTree>
    <p:extLst>
      <p:ext uri="{BB962C8B-B14F-4D97-AF65-F5344CB8AC3E}">
        <p14:creationId xmlns:p14="http://schemas.microsoft.com/office/powerpoint/2010/main" val="2209205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use the fast detectors</a:t>
            </a:r>
            <a:r>
              <a:rPr lang="en-US" baseline="0" dirty="0" smtClean="0"/>
              <a:t> is time resolved experiments.</a:t>
            </a:r>
            <a:endParaRPr lang="en-US" dirty="0" smtClean="0"/>
          </a:p>
          <a:p>
            <a:endParaRPr lang="en-US" dirty="0" smtClean="0"/>
          </a:p>
          <a:p>
            <a:r>
              <a:rPr lang="en-US" dirty="0" smtClean="0"/>
              <a:t>Story</a:t>
            </a:r>
            <a:r>
              <a:rPr lang="en-US" baseline="0" dirty="0" smtClean="0"/>
              <a:t> begins with a time resolved powder diffraction study of the phase transition in a Lithium Iron Phosphate battery material.</a:t>
            </a:r>
          </a:p>
          <a:p>
            <a:endParaRPr lang="en-US" baseline="0" dirty="0" smtClean="0"/>
          </a:p>
          <a:p>
            <a:r>
              <a:rPr lang="en-US" baseline="0" dirty="0" smtClean="0"/>
              <a:t>The material can tolerate very fast charge and discharge rates</a:t>
            </a:r>
          </a:p>
          <a:p>
            <a:endParaRPr lang="en-US" baseline="0" dirty="0" smtClean="0"/>
          </a:p>
          <a:p>
            <a:r>
              <a:rPr lang="en-US" baseline="0" dirty="0" smtClean="0"/>
              <a:t>The in-situ powder diffraction experiment shows a change to have an intermediate phase at very high rates</a:t>
            </a:r>
          </a:p>
          <a:p>
            <a:endParaRPr lang="en-US" dirty="0" smtClean="0"/>
          </a:p>
          <a:p>
            <a:r>
              <a:rPr lang="en-US" dirty="0" smtClean="0"/>
              <a:t>By</a:t>
            </a:r>
            <a:r>
              <a:rPr lang="en-US" baseline="0" dirty="0" smtClean="0"/>
              <a:t> using a </a:t>
            </a:r>
            <a:r>
              <a:rPr lang="en-US" baseline="0" dirty="0" err="1" smtClean="0"/>
              <a:t>nanofocus</a:t>
            </a:r>
            <a:r>
              <a:rPr lang="en-US" baseline="0" dirty="0" smtClean="0"/>
              <a:t> beam on the same sample they were able to get diffraction spots from individual grains inside the same samples.</a:t>
            </a:r>
          </a:p>
          <a:p>
            <a:endParaRPr lang="en-US" baseline="0" dirty="0" smtClean="0"/>
          </a:p>
          <a:p>
            <a:r>
              <a:rPr lang="en-US" baseline="0" dirty="0" smtClean="0"/>
              <a:t>These show streaking along specific directions which shows there is phase co-existence with a layer structure in the individual particles</a:t>
            </a: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14</a:t>
            </a:fld>
            <a:endParaRPr lang="fr-FR"/>
          </a:p>
        </p:txBody>
      </p:sp>
    </p:spTree>
    <p:extLst>
      <p:ext uri="{BB962C8B-B14F-4D97-AF65-F5344CB8AC3E}">
        <p14:creationId xmlns:p14="http://schemas.microsoft.com/office/powerpoint/2010/main" val="1360691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many times</a:t>
            </a:r>
            <a:r>
              <a:rPr lang="en-US" baseline="0" dirty="0" smtClean="0"/>
              <a:t> now that I have mentioned single crystals inside of powder samples so here is a recent example from Carlotta </a:t>
            </a:r>
            <a:r>
              <a:rPr lang="en-US" baseline="0" dirty="0" err="1" smtClean="0"/>
              <a:t>Giacobbe</a:t>
            </a:r>
            <a:r>
              <a:rPr lang="en-US" baseline="0" dirty="0" smtClean="0"/>
              <a:t> who is working with me as a scientist at beamline ID11.</a:t>
            </a:r>
          </a:p>
          <a:p>
            <a:r>
              <a:rPr lang="en-US" baseline="0" dirty="0" smtClean="0"/>
              <a:t>She had this sample of a zeolite called </a:t>
            </a:r>
            <a:r>
              <a:rPr lang="en-US" baseline="0" dirty="0" err="1" smtClean="0"/>
              <a:t>ferrierite</a:t>
            </a:r>
            <a:r>
              <a:rPr lang="en-US" baseline="0" dirty="0" smtClean="0"/>
              <a:t> and there was a structural question about whether it is orthorhombic or </a:t>
            </a:r>
            <a:r>
              <a:rPr lang="en-US" baseline="0" dirty="0" err="1" smtClean="0"/>
              <a:t>monoclinc</a:t>
            </a:r>
            <a:r>
              <a:rPr lang="en-US" baseline="0" dirty="0" smtClean="0"/>
              <a:t>.</a:t>
            </a:r>
          </a:p>
          <a:p>
            <a:r>
              <a:rPr lang="en-US" baseline="0" dirty="0" smtClean="0"/>
              <a:t>There is always this question for single crystals – is the crystal I measured really representative of the bulk of the sample?</a:t>
            </a:r>
          </a:p>
          <a:p>
            <a:r>
              <a:rPr lang="en-US" baseline="0" dirty="0" smtClean="0"/>
              <a:t>She got the powder diffraction data and it was hard to get a nice fit because of peak shape issues and the intensities were not coming out right. </a:t>
            </a:r>
          </a:p>
          <a:p>
            <a:r>
              <a:rPr lang="en-US" baseline="0" dirty="0" smtClean="0"/>
              <a:t>She did some tomography and with Paul and Camille they could segment out the crystals in the powder capillary and use that to check the particle size and preferred orientation.</a:t>
            </a:r>
          </a:p>
          <a:p>
            <a:r>
              <a:rPr lang="en-US" baseline="0" dirty="0" smtClean="0"/>
              <a:t>She picked out a crystal and got the atomic structure and this all fitted together.</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15</a:t>
            </a:fld>
            <a:endParaRPr lang="fr-FR"/>
          </a:p>
        </p:txBody>
      </p:sp>
    </p:spTree>
    <p:extLst>
      <p:ext uri="{BB962C8B-B14F-4D97-AF65-F5344CB8AC3E}">
        <p14:creationId xmlns:p14="http://schemas.microsoft.com/office/powerpoint/2010/main" val="377844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Turns</a:t>
            </a:r>
            <a:r>
              <a:rPr lang="en-US" baseline="0" dirty="0" smtClean="0"/>
              <a:t> out to be very </a:t>
            </a:r>
            <a:r>
              <a:rPr lang="en-US" baseline="0" dirty="0" err="1" smtClean="0"/>
              <a:t>very</a:t>
            </a:r>
            <a:r>
              <a:rPr lang="en-US" baseline="0" dirty="0" smtClean="0"/>
              <a:t> difficult to pick the crystal sometimes.</a:t>
            </a:r>
          </a:p>
          <a:p>
            <a:r>
              <a:rPr lang="en-US" baseline="0" dirty="0" smtClean="0"/>
              <a:t>We have a new station which has beam sizes down to 100 nm</a:t>
            </a:r>
          </a:p>
          <a:p>
            <a:r>
              <a:rPr lang="en-US" baseline="0" dirty="0" smtClean="0"/>
              <a:t>We can put a crystal in that tiny </a:t>
            </a:r>
            <a:r>
              <a:rPr lang="en-US" baseline="0" dirty="0" err="1" smtClean="0"/>
              <a:t>beamsize</a:t>
            </a:r>
            <a:r>
              <a:rPr lang="en-US" baseline="0" dirty="0" smtClean="0"/>
              <a:t> and rotate and the crystal stays in the beam.</a:t>
            </a:r>
          </a:p>
          <a:p>
            <a:endParaRPr lang="en-US" dirty="0"/>
          </a:p>
        </p:txBody>
      </p:sp>
      <p:sp>
        <p:nvSpPr>
          <p:cNvPr id="4" name="Slide Number Placeholder 3"/>
          <p:cNvSpPr>
            <a:spLocks noGrp="1"/>
          </p:cNvSpPr>
          <p:nvPr>
            <p:ph type="sldNum" sz="quarter" idx="10"/>
          </p:nvPr>
        </p:nvSpPr>
        <p:spPr/>
        <p:txBody>
          <a:bodyPr/>
          <a:lstStyle/>
          <a:p>
            <a:fld id="{193E0ED4-0442-BB44-A890-64AF5479A81C}" type="slidenum">
              <a:rPr lang="en-US" smtClean="0"/>
              <a:pPr/>
              <a:t>16</a:t>
            </a:fld>
            <a:endParaRPr lang="en-US"/>
          </a:p>
        </p:txBody>
      </p:sp>
    </p:spTree>
    <p:extLst>
      <p:ext uri="{BB962C8B-B14F-4D97-AF65-F5344CB8AC3E}">
        <p14:creationId xmlns:p14="http://schemas.microsoft.com/office/powerpoint/2010/main" val="428933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great problem for the micro-crystal diffraction experiments is to find and mount single crystals of a new and interesting sample.</a:t>
            </a:r>
          </a:p>
          <a:p>
            <a:endParaRPr lang="en-US" baseline="0" dirty="0" smtClean="0"/>
          </a:p>
          <a:p>
            <a:r>
              <a:rPr lang="en-US" dirty="0" smtClean="0"/>
              <a:t>Oliver </a:t>
            </a:r>
            <a:r>
              <a:rPr lang="en-US" dirty="0" err="1" smtClean="0"/>
              <a:t>Oecklers</a:t>
            </a:r>
            <a:r>
              <a:rPr lang="en-US" dirty="0" smtClean="0"/>
              <a:t> Leipzig group have been very productive</a:t>
            </a:r>
            <a:r>
              <a:rPr lang="en-US" baseline="0" dirty="0" smtClean="0"/>
              <a:t> solving structures by pre-selecting their samples inside a TEM before bringing them to ID11.</a:t>
            </a:r>
          </a:p>
          <a:p>
            <a:endParaRPr lang="en-US" baseline="0" dirty="0" smtClean="0"/>
          </a:p>
          <a:p>
            <a:r>
              <a:rPr lang="en-US" baseline="0" dirty="0" smtClean="0"/>
              <a:t>The find the crystal and check the composition and </a:t>
            </a:r>
            <a:r>
              <a:rPr lang="en-US" baseline="0" dirty="0" err="1" smtClean="0"/>
              <a:t>precharacterise</a:t>
            </a:r>
            <a:r>
              <a:rPr lang="en-US" baseline="0" dirty="0" smtClean="0"/>
              <a:t> in a TEM, so I am very happy to hear you have some TEM here in south Africa. My understanding is that these don’t need to be like the fantastic titan machines because you are going to go on and do the structures using </a:t>
            </a:r>
            <a:r>
              <a:rPr lang="en-US" baseline="0" dirty="0" err="1" smtClean="0"/>
              <a:t>Xrays</a:t>
            </a:r>
            <a:r>
              <a:rPr lang="en-US" baseline="0" dirty="0" smtClean="0"/>
              <a:t> to get really accurate bond lengths etc.</a:t>
            </a:r>
          </a:p>
          <a:p>
            <a:endParaRPr lang="en-US" baseline="0" dirty="0" smtClean="0"/>
          </a:p>
          <a:p>
            <a:r>
              <a:rPr lang="en-US" baseline="0" dirty="0" smtClean="0"/>
              <a:t>This example is…</a:t>
            </a:r>
            <a:endParaRPr lang="en-US" baseline="0"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17</a:t>
            </a:fld>
            <a:endParaRPr lang="fr-FR"/>
          </a:p>
        </p:txBody>
      </p:sp>
    </p:spTree>
    <p:extLst>
      <p:ext uri="{BB962C8B-B14F-4D97-AF65-F5344CB8AC3E}">
        <p14:creationId xmlns:p14="http://schemas.microsoft.com/office/powerpoint/2010/main" val="70733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Nanofocusing</a:t>
            </a:r>
            <a:r>
              <a:rPr lang="en-US" dirty="0" smtClean="0"/>
              <a:t> </a:t>
            </a:r>
            <a:r>
              <a:rPr lang="en-US" dirty="0" err="1" smtClean="0"/>
              <a:t>endstation</a:t>
            </a:r>
            <a:r>
              <a:rPr lang="en-US" dirty="0" smtClean="0"/>
              <a:t> was</a:t>
            </a:r>
            <a:r>
              <a:rPr lang="en-US" baseline="0" dirty="0" smtClean="0"/>
              <a:t> commissioned in</a:t>
            </a:r>
            <a:r>
              <a:rPr lang="en-US" dirty="0" smtClean="0"/>
              <a:t> 2016</a:t>
            </a:r>
          </a:p>
          <a:p>
            <a:endParaRPr lang="en-US" dirty="0" smtClean="0"/>
          </a:p>
          <a:p>
            <a:r>
              <a:rPr lang="en-US" dirty="0" smtClean="0"/>
              <a:t>First publications are from single crystal X-ray diffraction with microcrystals</a:t>
            </a:r>
          </a:p>
          <a:p>
            <a:endParaRPr lang="en-US" dirty="0" smtClean="0"/>
          </a:p>
          <a:p>
            <a:endParaRPr lang="en-US" baseline="0" dirty="0" smtClean="0"/>
          </a:p>
          <a:p>
            <a:r>
              <a:rPr lang="en-US" baseline="0" dirty="0" smtClean="0"/>
              <a:t>This example shows precise geometry of nitrogen next to lead, they have many other examples.</a:t>
            </a:r>
            <a:endParaRPr lang="en-US"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18</a:t>
            </a:fld>
            <a:endParaRPr lang="fr-FR"/>
          </a:p>
        </p:txBody>
      </p:sp>
    </p:spTree>
    <p:extLst>
      <p:ext uri="{BB962C8B-B14F-4D97-AF65-F5344CB8AC3E}">
        <p14:creationId xmlns:p14="http://schemas.microsoft.com/office/powerpoint/2010/main" val="2769090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Beamline</a:t>
            </a:r>
            <a:r>
              <a:rPr lang="en-US" baseline="0" dirty="0" smtClean="0"/>
              <a:t> has 3 end stations</a:t>
            </a:r>
          </a:p>
          <a:p>
            <a:endParaRPr lang="en-US" baseline="0" dirty="0" smtClean="0"/>
          </a:p>
          <a:p>
            <a:r>
              <a:rPr lang="en-US" baseline="0" dirty="0" smtClean="0"/>
              <a:t>We are a user facility and we try to accommodate a wide range of scientific problems</a:t>
            </a:r>
          </a:p>
          <a:p>
            <a:endParaRPr lang="en-US" baseline="0" dirty="0" smtClean="0"/>
          </a:p>
          <a:p>
            <a:r>
              <a:rPr lang="en-US" baseline="0" dirty="0" smtClean="0"/>
              <a:t>Our strategy is to adapt the mechanical precision to the spatial resolution and sample size, so we have small, medium and large size instruments for </a:t>
            </a:r>
          </a:p>
          <a:p>
            <a:endParaRPr lang="en-US" baseline="0" dirty="0" smtClean="0"/>
          </a:p>
          <a:p>
            <a:r>
              <a:rPr lang="en-US" baseline="0" dirty="0" smtClean="0"/>
              <a:t>Single crystal – </a:t>
            </a:r>
            <a:r>
              <a:rPr lang="en-US" baseline="0" dirty="0" err="1" smtClean="0"/>
              <a:t>multicrystal</a:t>
            </a:r>
            <a:r>
              <a:rPr lang="en-US" baseline="0" dirty="0" smtClean="0"/>
              <a:t> – powders running on all three different stations</a:t>
            </a:r>
          </a:p>
          <a:p>
            <a:endParaRPr lang="en-US" baseline="0" dirty="0" smtClean="0"/>
          </a:p>
          <a:p>
            <a:r>
              <a:rPr lang="en-US" baseline="0" dirty="0" smtClean="0"/>
              <a:t>3DXRD station also has imaging detectors for micron scale and DCT</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19</a:t>
            </a:fld>
            <a:endParaRPr lang="fr-FR"/>
          </a:p>
        </p:txBody>
      </p:sp>
    </p:spTree>
    <p:extLst>
      <p:ext uri="{BB962C8B-B14F-4D97-AF65-F5344CB8AC3E}">
        <p14:creationId xmlns:p14="http://schemas.microsoft.com/office/powerpoint/2010/main" val="330641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saw the same picture yesterday</a:t>
            </a:r>
            <a:r>
              <a:rPr lang="en-US" baseline="0" dirty="0" smtClean="0"/>
              <a:t> for biology –here it is for materials science</a:t>
            </a:r>
          </a:p>
          <a:p>
            <a:r>
              <a:rPr lang="en-US" baseline="0" dirty="0" smtClean="0"/>
              <a:t>We want to understand structures and properties from the atomic scale up to macroscopic objects</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a:t>
            </a:fld>
            <a:endParaRPr lang="fr-FR"/>
          </a:p>
        </p:txBody>
      </p:sp>
    </p:spTree>
    <p:extLst>
      <p:ext uri="{BB962C8B-B14F-4D97-AF65-F5344CB8AC3E}">
        <p14:creationId xmlns:p14="http://schemas.microsoft.com/office/powerpoint/2010/main" val="13035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dirty="0" err="1">
                <a:solidFill>
                  <a:schemeClr val="dk1"/>
                </a:solidFill>
                <a:latin typeface="Calibri"/>
                <a:ea typeface="Calibri"/>
                <a:cs typeface="Calibri"/>
                <a:sym typeface="Calibri"/>
              </a:rPr>
              <a:t>Actual</a:t>
            </a:r>
            <a:r>
              <a:rPr lang="fr-FR" sz="1200" b="0" i="0" u="none" strike="noStrike" cap="none" dirty="0">
                <a:solidFill>
                  <a:schemeClr val="dk1"/>
                </a:solidFill>
                <a:latin typeface="Calibri"/>
                <a:ea typeface="Calibri"/>
                <a:cs typeface="Calibri"/>
                <a:sym typeface="Calibri"/>
              </a:rPr>
              <a:t> </a:t>
            </a:r>
            <a:r>
              <a:rPr lang="fr-FR" sz="1200" b="0" i="0" u="none" strike="noStrike" cap="none" dirty="0" err="1">
                <a:solidFill>
                  <a:schemeClr val="dk1"/>
                </a:solidFill>
                <a:latin typeface="Calibri"/>
                <a:ea typeface="Calibri"/>
                <a:cs typeface="Calibri"/>
                <a:sym typeface="Calibri"/>
              </a:rPr>
              <a:t>experiment</a:t>
            </a:r>
            <a:r>
              <a:rPr lang="fr-FR" sz="1200" b="0" i="0" u="none" strike="noStrike" cap="none" dirty="0">
                <a:solidFill>
                  <a:schemeClr val="dk1"/>
                </a:solidFill>
                <a:latin typeface="Calibri"/>
                <a:ea typeface="Calibri"/>
                <a:cs typeface="Calibri"/>
                <a:sym typeface="Calibri"/>
              </a:rPr>
              <a:t> station.</a:t>
            </a:r>
          </a:p>
          <a:p>
            <a:pPr marL="0" marR="0" lvl="0" indent="0" algn="l" rtl="0">
              <a:spcBef>
                <a:spcPts val="0"/>
              </a:spcBef>
              <a:buSzPct val="25000"/>
              <a:buNone/>
            </a:pPr>
            <a:r>
              <a:rPr lang="fr-FR" sz="1200" b="0" i="0" u="none" strike="noStrike" cap="none" dirty="0" err="1">
                <a:solidFill>
                  <a:schemeClr val="dk1"/>
                </a:solidFill>
                <a:latin typeface="Calibri"/>
                <a:ea typeface="Calibri"/>
                <a:cs typeface="Calibri"/>
                <a:sym typeface="Calibri"/>
              </a:rPr>
              <a:t>What</a:t>
            </a:r>
            <a:r>
              <a:rPr lang="fr-FR" sz="1200" b="0" i="0" u="none" strike="noStrike" cap="none" dirty="0">
                <a:solidFill>
                  <a:schemeClr val="dk1"/>
                </a:solidFill>
                <a:latin typeface="Calibri"/>
                <a:ea typeface="Calibri"/>
                <a:cs typeface="Calibri"/>
                <a:sym typeface="Calibri"/>
              </a:rPr>
              <a:t> are “</a:t>
            </a:r>
            <a:r>
              <a:rPr lang="fr-FR" sz="1200" b="0" i="0" u="none" strike="noStrike" cap="none" dirty="0" err="1">
                <a:solidFill>
                  <a:schemeClr val="dk1"/>
                </a:solidFill>
                <a:latin typeface="Calibri"/>
                <a:ea typeface="Calibri"/>
                <a:cs typeface="Calibri"/>
                <a:sym typeface="Calibri"/>
              </a:rPr>
              <a:t>near</a:t>
            </a:r>
            <a:r>
              <a:rPr lang="fr-FR" sz="1200" b="0" i="0" u="none" strike="noStrike" cap="none" dirty="0">
                <a:solidFill>
                  <a:schemeClr val="dk1"/>
                </a:solidFill>
                <a:latin typeface="Calibri"/>
                <a:ea typeface="Calibri"/>
                <a:cs typeface="Calibri"/>
                <a:sym typeface="Calibri"/>
              </a:rPr>
              <a:t>” </a:t>
            </a:r>
            <a:r>
              <a:rPr lang="fr-FR" sz="1200" b="0" i="0" u="none" strike="noStrike" cap="none" dirty="0" err="1">
                <a:solidFill>
                  <a:schemeClr val="dk1"/>
                </a:solidFill>
                <a:latin typeface="Calibri"/>
                <a:ea typeface="Calibri"/>
                <a:cs typeface="Calibri"/>
                <a:sym typeface="Calibri"/>
              </a:rPr>
              <a:t>field</a:t>
            </a:r>
            <a:r>
              <a:rPr lang="fr-FR" sz="1200" b="0" i="0" u="none" strike="noStrike" cap="none" dirty="0">
                <a:solidFill>
                  <a:schemeClr val="dk1"/>
                </a:solidFill>
                <a:latin typeface="Calibri"/>
                <a:ea typeface="Calibri"/>
                <a:cs typeface="Calibri"/>
                <a:sym typeface="Calibri"/>
              </a:rPr>
              <a:t> and “far” </a:t>
            </a:r>
            <a:r>
              <a:rPr lang="fr-FR" sz="1200" b="0" i="0" u="none" strike="noStrike" cap="none" dirty="0" err="1">
                <a:solidFill>
                  <a:schemeClr val="dk1"/>
                </a:solidFill>
                <a:latin typeface="Calibri"/>
                <a:ea typeface="Calibri"/>
                <a:cs typeface="Calibri"/>
                <a:sym typeface="Calibri"/>
              </a:rPr>
              <a:t>field</a:t>
            </a:r>
            <a:r>
              <a:rPr lang="fr-FR" sz="1200" b="0" i="0" u="none" strike="noStrike" cap="none" dirty="0">
                <a:solidFill>
                  <a:schemeClr val="dk1"/>
                </a:solidFill>
                <a:latin typeface="Calibri"/>
                <a:ea typeface="Calibri"/>
                <a:cs typeface="Calibri"/>
                <a:sym typeface="Calibri"/>
              </a:rPr>
              <a:t> detectors?</a:t>
            </a:r>
          </a:p>
          <a:p>
            <a:pPr marL="0" marR="0" lvl="0" indent="0" algn="l" rtl="0">
              <a:spcBef>
                <a:spcPts val="0"/>
              </a:spcBef>
              <a:buSzPct val="25000"/>
              <a:buNone/>
            </a:pPr>
            <a:r>
              <a:rPr lang="fr-FR" sz="1200" b="0" i="0" u="none" strike="noStrike" cap="none" dirty="0">
                <a:solidFill>
                  <a:schemeClr val="dk1"/>
                </a:solidFill>
                <a:latin typeface="Calibri"/>
                <a:ea typeface="Calibri"/>
                <a:cs typeface="Calibri"/>
                <a:sym typeface="Calibri"/>
              </a:rPr>
              <a:t>In the data </a:t>
            </a:r>
            <a:r>
              <a:rPr lang="fr-FR" sz="1200" b="0" i="0" u="none" strike="noStrike" cap="none" dirty="0" err="1">
                <a:solidFill>
                  <a:schemeClr val="dk1"/>
                </a:solidFill>
                <a:latin typeface="Calibri"/>
                <a:ea typeface="Calibri"/>
                <a:cs typeface="Calibri"/>
                <a:sym typeface="Calibri"/>
              </a:rPr>
              <a:t>processing</a:t>
            </a:r>
            <a:r>
              <a:rPr lang="fr-FR" sz="1200" b="0" i="0" u="none" strike="noStrike" cap="none" dirty="0">
                <a:solidFill>
                  <a:schemeClr val="dk1"/>
                </a:solidFill>
                <a:latin typeface="Calibri"/>
                <a:ea typeface="Calibri"/>
                <a:cs typeface="Calibri"/>
                <a:sym typeface="Calibri"/>
              </a:rPr>
              <a:t> – </a:t>
            </a:r>
            <a:r>
              <a:rPr lang="fr-FR" sz="1200" b="0" i="0" u="none" strike="noStrike" cap="none" dirty="0" err="1">
                <a:solidFill>
                  <a:schemeClr val="dk1"/>
                </a:solidFill>
                <a:latin typeface="Calibri"/>
                <a:ea typeface="Calibri"/>
                <a:cs typeface="Calibri"/>
                <a:sym typeface="Calibri"/>
              </a:rPr>
              <a:t>can</a:t>
            </a:r>
            <a:r>
              <a:rPr lang="fr-FR" sz="1200" b="0" i="0" u="none" strike="noStrike" cap="none" dirty="0">
                <a:solidFill>
                  <a:schemeClr val="dk1"/>
                </a:solidFill>
                <a:latin typeface="Calibri"/>
                <a:ea typeface="Calibri"/>
                <a:cs typeface="Calibri"/>
                <a:sym typeface="Calibri"/>
              </a:rPr>
              <a:t> </a:t>
            </a:r>
            <a:r>
              <a:rPr lang="fr-FR" sz="1200" b="0" i="0" u="none" strike="noStrike" cap="none" dirty="0" err="1">
                <a:solidFill>
                  <a:schemeClr val="dk1"/>
                </a:solidFill>
                <a:latin typeface="Calibri"/>
                <a:ea typeface="Calibri"/>
                <a:cs typeface="Calibri"/>
                <a:sym typeface="Calibri"/>
              </a:rPr>
              <a:t>you</a:t>
            </a:r>
            <a:r>
              <a:rPr lang="fr-FR" sz="1200" b="0" i="0" u="none" strike="noStrike" cap="none" dirty="0">
                <a:solidFill>
                  <a:schemeClr val="dk1"/>
                </a:solidFill>
                <a:latin typeface="Calibri"/>
                <a:ea typeface="Calibri"/>
                <a:cs typeface="Calibri"/>
                <a:sym typeface="Calibri"/>
              </a:rPr>
              <a:t> figure out the diffraction angle (</a:t>
            </a:r>
            <a:r>
              <a:rPr lang="fr-FR" sz="1200" b="0" i="0" u="none" strike="noStrike" cap="none" dirty="0" err="1">
                <a:solidFill>
                  <a:schemeClr val="dk1"/>
                </a:solidFill>
                <a:latin typeface="Calibri"/>
                <a:ea typeface="Calibri"/>
                <a:cs typeface="Calibri"/>
                <a:sym typeface="Calibri"/>
              </a:rPr>
              <a:t>hkl</a:t>
            </a:r>
            <a:r>
              <a:rPr lang="fr-FR" sz="1200" b="0" i="0" u="none" strike="noStrike" cap="none" dirty="0">
                <a:solidFill>
                  <a:schemeClr val="dk1"/>
                </a:solidFill>
                <a:latin typeface="Calibri"/>
                <a:ea typeface="Calibri"/>
                <a:cs typeface="Calibri"/>
                <a:sym typeface="Calibri"/>
              </a:rPr>
              <a:t> </a:t>
            </a:r>
            <a:r>
              <a:rPr lang="fr-FR" sz="1200" b="0" i="0" u="none" strike="noStrike" cap="none" dirty="0" err="1">
                <a:solidFill>
                  <a:schemeClr val="dk1"/>
                </a:solidFill>
                <a:latin typeface="Calibri"/>
                <a:ea typeface="Calibri"/>
                <a:cs typeface="Calibri"/>
                <a:sym typeface="Calibri"/>
              </a:rPr>
              <a:t>family</a:t>
            </a:r>
            <a:r>
              <a:rPr lang="fr-FR" sz="1200" b="0" i="0" u="none" strike="noStrike" cap="none" dirty="0">
                <a:solidFill>
                  <a:schemeClr val="dk1"/>
                </a:solidFill>
                <a:latin typeface="Calibri"/>
                <a:ea typeface="Calibri"/>
                <a:cs typeface="Calibri"/>
                <a:sym typeface="Calibri"/>
              </a:rPr>
              <a:t>) </a:t>
            </a:r>
            <a:r>
              <a:rPr lang="fr-FR" sz="1200" b="0" i="0" u="none" strike="noStrike" cap="none" dirty="0" err="1">
                <a:solidFill>
                  <a:schemeClr val="dk1"/>
                </a:solidFill>
                <a:latin typeface="Calibri"/>
                <a:ea typeface="Calibri"/>
                <a:cs typeface="Calibri"/>
                <a:sym typeface="Calibri"/>
              </a:rPr>
              <a:t>from</a:t>
            </a:r>
            <a:r>
              <a:rPr lang="fr-FR" sz="1200" b="0" i="0" u="none" strike="noStrike" cap="none" dirty="0">
                <a:solidFill>
                  <a:schemeClr val="dk1"/>
                </a:solidFill>
                <a:latin typeface="Calibri"/>
                <a:ea typeface="Calibri"/>
                <a:cs typeface="Calibri"/>
                <a:sym typeface="Calibri"/>
              </a:rPr>
              <a:t> the spot position on the detector ?</a:t>
            </a:r>
          </a:p>
        </p:txBody>
      </p:sp>
      <p:sp>
        <p:nvSpPr>
          <p:cNvPr id="245" name="Shape 245"/>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20</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910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81000" y="685800"/>
            <a:ext cx="6096000" cy="3430588"/>
          </a:xfrm>
          <a:ln/>
        </p:spPr>
      </p:sp>
      <p:sp>
        <p:nvSpPr>
          <p:cNvPr id="77827" name="Rectangle 3"/>
          <p:cNvSpPr>
            <a:spLocks noGrp="1" noChangeArrowheads="1"/>
          </p:cNvSpPr>
          <p:nvPr>
            <p:ph type="body" idx="1"/>
          </p:nvPr>
        </p:nvSpPr>
        <p:spPr>
          <a:xfrm>
            <a:off x="913421" y="4344361"/>
            <a:ext cx="5031160" cy="4113765"/>
          </a:xfrm>
          <a:noFill/>
          <a:ln/>
        </p:spPr>
        <p:txBody>
          <a:bodyPr lIns="98082" tIns="49041" rIns="98082" bIns="49041"/>
          <a:lstStyle/>
          <a:p>
            <a:endParaRPr lang="en-US" smtClean="0">
              <a:latin typeface="Arial" charset="0"/>
            </a:endParaRPr>
          </a:p>
        </p:txBody>
      </p:sp>
    </p:spTree>
    <p:extLst>
      <p:ext uri="{BB962C8B-B14F-4D97-AF65-F5344CB8AC3E}">
        <p14:creationId xmlns:p14="http://schemas.microsoft.com/office/powerpoint/2010/main" val="2736382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turning to the</a:t>
            </a:r>
            <a:r>
              <a:rPr lang="en-US" baseline="0" dirty="0" smtClean="0"/>
              <a:t> microstructure imaging and micron length scales on the 3DXRD station.</a:t>
            </a:r>
            <a:endParaRPr lang="en-US" dirty="0" smtClean="0"/>
          </a:p>
          <a:p>
            <a:endParaRPr lang="en-US" dirty="0" smtClean="0"/>
          </a:p>
          <a:p>
            <a:r>
              <a:rPr lang="en-US" dirty="0" smtClean="0"/>
              <a:t>PhD thesis of </a:t>
            </a:r>
            <a:r>
              <a:rPr lang="en-US" dirty="0" err="1" smtClean="0"/>
              <a:t>Jin</a:t>
            </a:r>
            <a:r>
              <a:rPr lang="en-US" dirty="0" smtClean="0"/>
              <a:t> Zhang from DTU</a:t>
            </a:r>
          </a:p>
          <a:p>
            <a:endParaRPr lang="en-US" dirty="0" smtClean="0"/>
          </a:p>
          <a:p>
            <a:r>
              <a:rPr lang="en-US" dirty="0" smtClean="0"/>
              <a:t>15 time steps for the evolution</a:t>
            </a:r>
            <a:r>
              <a:rPr lang="en-US" baseline="0" dirty="0" smtClean="0"/>
              <a:t> of the microstructure with interrupted annealing </a:t>
            </a:r>
            <a:endParaRPr lang="en-GB" baseline="0" dirty="0" smtClean="0"/>
          </a:p>
          <a:p>
            <a:endParaRPr lang="en-US" baseline="0" dirty="0" smtClean="0"/>
          </a:p>
          <a:p>
            <a:r>
              <a:rPr lang="en-US" baseline="0" dirty="0" smtClean="0"/>
              <a:t>Results give the evolution of the grain boundaries for more than 1300 grains</a:t>
            </a:r>
          </a:p>
          <a:p>
            <a:endParaRPr lang="en-US" baseline="0" dirty="0" smtClean="0"/>
          </a:p>
          <a:p>
            <a:r>
              <a:rPr lang="en-US" baseline="0" dirty="0" smtClean="0"/>
              <a:t>Datasets are extremely rich – tracks the behavior of many thousands of different grain boundaries</a:t>
            </a:r>
          </a:p>
          <a:p>
            <a:endParaRPr lang="en-US" baseline="0" dirty="0" smtClean="0"/>
          </a:p>
          <a:p>
            <a:r>
              <a:rPr lang="en-US" baseline="0" dirty="0" smtClean="0"/>
              <a:t>Part 1 is the initial synchrotron result, part 2 will come in the future where they are trying to </a:t>
            </a:r>
            <a:r>
              <a:rPr lang="en-US" baseline="0" dirty="0" err="1" smtClean="0"/>
              <a:t>analyse</a:t>
            </a:r>
            <a:r>
              <a:rPr lang="en-US" baseline="0" dirty="0" smtClean="0"/>
              <a:t> and understand the behavior of many thousands of individual grain boundaries. </a:t>
            </a:r>
          </a:p>
        </p:txBody>
      </p:sp>
      <p:sp>
        <p:nvSpPr>
          <p:cNvPr id="4" name="Slide Number Placeholder 3"/>
          <p:cNvSpPr>
            <a:spLocks noGrp="1"/>
          </p:cNvSpPr>
          <p:nvPr>
            <p:ph type="sldNum" sz="quarter" idx="10"/>
          </p:nvPr>
        </p:nvSpPr>
        <p:spPr/>
        <p:txBody>
          <a:bodyPr/>
          <a:lstStyle/>
          <a:p>
            <a:fld id="{1B06CD8F-B7ED-4A05-9FB1-A01CC0EF02CC}" type="slidenum">
              <a:rPr lang="fr-FR" smtClean="0"/>
              <a:pPr/>
              <a:t>22</a:t>
            </a:fld>
            <a:endParaRPr lang="fr-FR"/>
          </a:p>
        </p:txBody>
      </p:sp>
    </p:spTree>
    <p:extLst>
      <p:ext uri="{BB962C8B-B14F-4D97-AF65-F5344CB8AC3E}">
        <p14:creationId xmlns:p14="http://schemas.microsoft.com/office/powerpoint/2010/main" val="452805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To try to summarise the different grain mapping techniques.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 DCT uses a large beamsize and sees the entire grains. Works great on undeformed samples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- 3DXRD(+HEDM) uses a line focus. Works for smaller grains (flux density) and with more deformation. Back projection is simpler as it is 2D. Stack slices (slow to collect).</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 Future method (used very occasionally now for grains) scans a point focus beam.</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	</a:t>
            </a:r>
          </a:p>
        </p:txBody>
      </p:sp>
      <p:sp>
        <p:nvSpPr>
          <p:cNvPr id="476" name="Shape 476"/>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23</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600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7" name="Shape 62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Example here is data which was collected on ID22. Collaboration with Anne Bonnin and Herve Palancher. </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They had the data and we had the software for the grain-by-grain methods.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Rotate sample, scan sideways, fill in the sinograms.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Instead of continuous rings get isolated diffraction spots.</a:t>
            </a:r>
          </a:p>
          <a:p>
            <a:pPr marL="0" marR="0" lvl="0" indent="0" algn="l" rtl="0">
              <a:spcBef>
                <a:spcPts val="0"/>
              </a:spcBef>
              <a:buSzPct val="25000"/>
              <a:buNone/>
            </a:pPr>
            <a:r>
              <a:rPr lang="fr-FR" sz="1200" b="0" i="0" u="none" strike="noStrike" cap="none">
                <a:solidFill>
                  <a:schemeClr val="dk1"/>
                </a:solidFill>
                <a:latin typeface="Calibri"/>
                <a:ea typeface="Calibri"/>
                <a:cs typeface="Calibri"/>
                <a:sym typeface="Calibri"/>
              </a:rPr>
              <a:t>Pick these out of the images and index them on crystal lattices, then reconstruct as normal (ideally ART)</a:t>
            </a:r>
          </a:p>
        </p:txBody>
      </p:sp>
      <p:sp>
        <p:nvSpPr>
          <p:cNvPr id="628" name="Shape 628"/>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pPr marL="0" marR="0" lvl="0" indent="0" algn="r" rtl="0">
                <a:spcBef>
                  <a:spcPts val="0"/>
                </a:spcBef>
                <a:buSzPct val="25000"/>
                <a:buNone/>
              </a:pPr>
              <a:t>27</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1975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5700" cy="3724275"/>
          </a:xfrm>
        </p:spPr>
      </p:sp>
      <p:sp>
        <p:nvSpPr>
          <p:cNvPr id="3" name="Notes Placeholder 2"/>
          <p:cNvSpPr>
            <a:spLocks noGrp="1"/>
          </p:cNvSpPr>
          <p:nvPr>
            <p:ph type="body" idx="1"/>
          </p:nvPr>
        </p:nvSpPr>
        <p:spPr/>
        <p:txBody>
          <a:bodyPr>
            <a:normAutofit/>
          </a:bodyPr>
          <a:lstStyle/>
          <a:p>
            <a:r>
              <a:rPr lang="en-US" dirty="0" smtClean="0"/>
              <a:t>Comparison of the different modes</a:t>
            </a:r>
            <a:r>
              <a:rPr lang="en-US" baseline="0" dirty="0" smtClean="0"/>
              <a:t> on the top left:</a:t>
            </a:r>
          </a:p>
          <a:p>
            <a:r>
              <a:rPr lang="en-US" baseline="0" dirty="0" smtClean="0"/>
              <a:t>	A absorption</a:t>
            </a:r>
          </a:p>
          <a:p>
            <a:r>
              <a:rPr lang="en-US" baseline="0" dirty="0" smtClean="0"/>
              <a:t>	B powder diffraction XRD-CT</a:t>
            </a:r>
          </a:p>
          <a:p>
            <a:r>
              <a:rPr lang="en-US" baseline="0" dirty="0" smtClean="0"/>
              <a:t>	C grain map using indexing from ImageD11/fable</a:t>
            </a:r>
          </a:p>
          <a:p>
            <a:r>
              <a:rPr lang="en-US" baseline="0" dirty="0" smtClean="0"/>
              <a:t>Bottom shows pole figure and colors according to orientation. </a:t>
            </a:r>
          </a:p>
          <a:p>
            <a:r>
              <a:rPr lang="en-US" baseline="0" dirty="0" smtClean="0"/>
              <a:t>Fine grained UO2 on surface gives rings versus spotty </a:t>
            </a:r>
            <a:r>
              <a:rPr lang="en-US" baseline="0" dirty="0" err="1" smtClean="0"/>
              <a:t>UMo</a:t>
            </a:r>
            <a:r>
              <a:rPr lang="en-US" baseline="0" dirty="0" smtClean="0"/>
              <a:t> (big spots) and U(C,O) small spots.</a:t>
            </a:r>
          </a:p>
          <a:p>
            <a:r>
              <a:rPr lang="en-US" baseline="0" dirty="0" smtClean="0"/>
              <a:t>Note the strong gradient in grain size distribution across the inside of the grain – all the small ones are on one side.</a:t>
            </a:r>
          </a:p>
          <a:p>
            <a:r>
              <a:rPr lang="en-US" baseline="0" dirty="0" smtClean="0"/>
              <a:t>Initial aim was to link surface porosity to grain structure. Absorption was not quite there to do that.</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28</a:t>
            </a:fld>
            <a:endParaRPr lang="fr-FR"/>
          </a:p>
        </p:txBody>
      </p:sp>
    </p:spTree>
    <p:extLst>
      <p:ext uri="{BB962C8B-B14F-4D97-AF65-F5344CB8AC3E}">
        <p14:creationId xmlns:p14="http://schemas.microsoft.com/office/powerpoint/2010/main" val="3949594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r>
              <a:rPr lang="en-US" dirty="0" smtClean="0"/>
              <a:t>Map out the trace impurity</a:t>
            </a:r>
            <a:r>
              <a:rPr lang="en-US" baseline="0" dirty="0" smtClean="0"/>
              <a:t> U(C,O) phase as well as the </a:t>
            </a:r>
            <a:r>
              <a:rPr lang="en-US" baseline="0" dirty="0" err="1" smtClean="0"/>
              <a:t>UMo</a:t>
            </a:r>
            <a:r>
              <a:rPr lang="en-US" baseline="0" dirty="0" smtClean="0"/>
              <a:t>.</a:t>
            </a:r>
          </a:p>
          <a:p>
            <a:r>
              <a:rPr lang="en-US" baseline="0" dirty="0" smtClean="0"/>
              <a:t>Find the lattices are coherent with each other – shared axis, </a:t>
            </a:r>
            <a:r>
              <a:rPr lang="en-US" baseline="0" dirty="0" err="1" smtClean="0"/>
              <a:t>sqrt</a:t>
            </a:r>
            <a:r>
              <a:rPr lang="en-US" baseline="0" dirty="0" smtClean="0"/>
              <a:t>(2)</a:t>
            </a:r>
            <a:r>
              <a:rPr lang="en-US" baseline="0" dirty="0" err="1" smtClean="0"/>
              <a:t>xsqrt</a:t>
            </a:r>
            <a:r>
              <a:rPr lang="en-US" baseline="0" dirty="0" smtClean="0"/>
              <a:t>(2) for the other directions.</a:t>
            </a:r>
          </a:p>
          <a:p>
            <a:r>
              <a:rPr lang="en-US" baseline="0" dirty="0" smtClean="0"/>
              <a:t>Within a single </a:t>
            </a:r>
            <a:r>
              <a:rPr lang="en-US" baseline="0" dirty="0" err="1" smtClean="0"/>
              <a:t>UMo</a:t>
            </a:r>
            <a:r>
              <a:rPr lang="en-US" baseline="0" dirty="0" smtClean="0"/>
              <a:t> grain we find all three directions for the smaller grains. </a:t>
            </a:r>
          </a:p>
          <a:p>
            <a:r>
              <a:rPr lang="en-US" baseline="0" dirty="0" smtClean="0"/>
              <a:t>Tells that they form as a precipitate during solidification as opposed to acting as nucleation sites.</a:t>
            </a:r>
          </a:p>
          <a:p>
            <a:r>
              <a:rPr lang="en-US" baseline="0" dirty="0" smtClean="0"/>
              <a:t>Present since you pour molten </a:t>
            </a:r>
            <a:r>
              <a:rPr lang="en-US" baseline="0" dirty="0" err="1" smtClean="0"/>
              <a:t>UMo</a:t>
            </a:r>
            <a:r>
              <a:rPr lang="en-US" baseline="0" dirty="0" smtClean="0"/>
              <a:t> onto a spinning graphite disk under vacuum.</a:t>
            </a:r>
          </a:p>
          <a:p>
            <a:r>
              <a:rPr lang="en-US" baseline="0" dirty="0" smtClean="0"/>
              <a:t>Impurity is mainly associated to larger grains of </a:t>
            </a:r>
            <a:r>
              <a:rPr lang="en-US" baseline="0" dirty="0" err="1" smtClean="0"/>
              <a:t>UMo</a:t>
            </a:r>
            <a:r>
              <a:rPr lang="en-US" baseline="0" dirty="0" smtClean="0"/>
              <a:t>. Could be due to grain size and detection limit, or also cooling rate. </a:t>
            </a:r>
          </a:p>
          <a:p>
            <a:r>
              <a:rPr lang="en-US" baseline="0" dirty="0" smtClean="0"/>
              <a:t>Mapped out the spatial location and role of a trace impurity phase. Detailed crystallographic information about orientation relationships.</a:t>
            </a:r>
          </a:p>
          <a:p>
            <a:r>
              <a:rPr lang="en-US" baseline="0" dirty="0" smtClean="0"/>
              <a:t>Could not do this with EBSD as they do not succeed to cleave/polish the sample.</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29</a:t>
            </a:fld>
            <a:endParaRPr lang="fr-FR"/>
          </a:p>
        </p:txBody>
      </p:sp>
    </p:spTree>
    <p:extLst>
      <p:ext uri="{BB962C8B-B14F-4D97-AF65-F5344CB8AC3E}">
        <p14:creationId xmlns:p14="http://schemas.microsoft.com/office/powerpoint/2010/main" val="31166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X-rays are a wonderful</a:t>
            </a:r>
            <a:r>
              <a:rPr lang="en-US" baseline="0" dirty="0" smtClean="0"/>
              <a:t> tool for doing this. </a:t>
            </a:r>
          </a:p>
          <a:p>
            <a:r>
              <a:rPr lang="en-US" baseline="0" dirty="0" smtClean="0"/>
              <a:t>So we can see atoms and objects somehow at the same time by using different X-ray techniques</a:t>
            </a:r>
          </a:p>
          <a:p>
            <a:r>
              <a:rPr lang="en-US" baseline="0" dirty="0" smtClean="0"/>
              <a:t>Wavelength is right for diffraction and high energies can pass through solids</a:t>
            </a:r>
          </a:p>
          <a:p>
            <a:r>
              <a:rPr lang="en-US" baseline="0" dirty="0" smtClean="0"/>
              <a:t>Complementary to electrons – but easier to do in-situ and non-destructive.</a:t>
            </a:r>
          </a:p>
        </p:txBody>
      </p:sp>
    </p:spTree>
    <p:extLst>
      <p:ext uri="{BB962C8B-B14F-4D97-AF65-F5344CB8AC3E}">
        <p14:creationId xmlns:p14="http://schemas.microsoft.com/office/powerpoint/2010/main" val="29686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381000" y="685800"/>
            <a:ext cx="6096000" cy="3429000"/>
          </a:xfrm>
          <a:ln/>
        </p:spPr>
      </p:sp>
      <p:sp>
        <p:nvSpPr>
          <p:cNvPr id="163843" name="Notes Placeholder 2"/>
          <p:cNvSpPr>
            <a:spLocks noGrp="1"/>
          </p:cNvSpPr>
          <p:nvPr>
            <p:ph type="body" idx="1"/>
          </p:nvPr>
        </p:nvSpPr>
        <p:spPr>
          <a:noFill/>
          <a:ln/>
        </p:spPr>
        <p:txBody>
          <a:bodyPr/>
          <a:lstStyle/>
          <a:p>
            <a:r>
              <a:rPr lang="en-US" dirty="0" smtClean="0">
                <a:latin typeface="Arial" pitchFamily="34" charset="0"/>
              </a:rPr>
              <a:t>Here is one of the ultimate</a:t>
            </a:r>
            <a:r>
              <a:rPr lang="en-US" baseline="0" dirty="0" smtClean="0">
                <a:latin typeface="Arial" pitchFamily="34" charset="0"/>
              </a:rPr>
              <a:t> examples for going through a thick sample – very high energy diffraction to measure residual stresses. </a:t>
            </a:r>
            <a:endParaRPr lang="en-US" dirty="0" smtClean="0">
              <a:latin typeface="Arial" pitchFamily="34" charset="0"/>
            </a:endParaRPr>
          </a:p>
          <a:p>
            <a:r>
              <a:rPr lang="en-US" baseline="0" dirty="0" smtClean="0">
                <a:latin typeface="Arial" pitchFamily="34" charset="0"/>
              </a:rPr>
              <a:t>For </a:t>
            </a:r>
            <a:r>
              <a:rPr lang="en-US" baseline="0" dirty="0" smtClean="0">
                <a:latin typeface="Arial" pitchFamily="34" charset="0"/>
              </a:rPr>
              <a:t>example to study the stresses in the landing gear rod of Airbus you have to go through about 8cm of steel</a:t>
            </a:r>
            <a:r>
              <a:rPr lang="en-US" baseline="0" dirty="0" smtClean="0">
                <a:latin typeface="Arial" pitchFamily="34" charset="0"/>
              </a:rPr>
              <a:t>.</a:t>
            </a:r>
          </a:p>
          <a:p>
            <a:r>
              <a:rPr lang="en-US" baseline="0" dirty="0" smtClean="0">
                <a:latin typeface="Arial" pitchFamily="34" charset="0"/>
              </a:rPr>
              <a:t>This work is complementary to neutron diffraction and I won’t say more because there is a talk coming up this afternoon from Daniel Glaser and a talk tomorrow about neutron methods. </a:t>
            </a:r>
          </a:p>
          <a:p>
            <a:r>
              <a:rPr lang="en-US" baseline="0" dirty="0" smtClean="0">
                <a:latin typeface="Arial" pitchFamily="34" charset="0"/>
              </a:rPr>
              <a:t>For more information get in touch with Thomas </a:t>
            </a:r>
            <a:r>
              <a:rPr lang="en-US" baseline="0" dirty="0" err="1" smtClean="0">
                <a:latin typeface="Arial" pitchFamily="34" charset="0"/>
              </a:rPr>
              <a:t>Buslaps</a:t>
            </a:r>
            <a:r>
              <a:rPr lang="en-US" baseline="0" dirty="0" smtClean="0">
                <a:latin typeface="Arial" pitchFamily="34" charset="0"/>
              </a:rPr>
              <a:t>, he will be really happy to hear from you as there is a new experimental hutch for the energy dispersive measurements.</a:t>
            </a:r>
            <a:endParaRPr lang="en-US" baseline="0" dirty="0" smtClean="0">
              <a:latin typeface="Arial" pitchFamily="34" charset="0"/>
            </a:endParaRPr>
          </a:p>
          <a:p>
            <a:endParaRPr lang="en-US" baseline="0" dirty="0" smtClean="0">
              <a:latin typeface="Arial" pitchFamily="34" charset="0"/>
            </a:endParaRPr>
          </a:p>
          <a:p>
            <a:endParaRPr lang="en-US" baseline="0" dirty="0" smtClean="0">
              <a:latin typeface="Arial" pitchFamily="34" charset="0"/>
            </a:endParaRPr>
          </a:p>
        </p:txBody>
      </p:sp>
    </p:spTree>
    <p:extLst>
      <p:ext uri="{BB962C8B-B14F-4D97-AF65-F5344CB8AC3E}">
        <p14:creationId xmlns:p14="http://schemas.microsoft.com/office/powerpoint/2010/main" val="245777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some news from ID22 which is the high resolution powder diffraction beamline.</a:t>
            </a:r>
          </a:p>
          <a:p>
            <a:r>
              <a:rPr lang="en-US" baseline="0" dirty="0" smtClean="0"/>
              <a:t>Many of you will be familiar with measuring powder data on laboratory instruments.</a:t>
            </a:r>
          </a:p>
          <a:p>
            <a:r>
              <a:rPr lang="en-US" baseline="0" dirty="0" smtClean="0"/>
              <a:t>This is the beamline at the ESRF which gives the extremely good angular resolution.</a:t>
            </a:r>
          </a:p>
          <a:p>
            <a:r>
              <a:rPr lang="en-US" baseline="0" dirty="0" smtClean="0"/>
              <a:t>So the peaks are extremely sharp and you can resolve overlapping peaks in your data.</a:t>
            </a:r>
          </a:p>
          <a:p>
            <a:r>
              <a:rPr lang="en-US" baseline="0" dirty="0" smtClean="0"/>
              <a:t>It is the reason I went to Grenoble. It is where Wilson was working.</a:t>
            </a:r>
          </a:p>
          <a:p>
            <a:r>
              <a:rPr lang="en-US" baseline="0" dirty="0" smtClean="0"/>
              <a:t>A quick idea how it works, is that the X-rays go via an </a:t>
            </a:r>
            <a:r>
              <a:rPr lang="en-US" baseline="0" dirty="0" err="1" smtClean="0"/>
              <a:t>analyser</a:t>
            </a:r>
            <a:r>
              <a:rPr lang="en-US" baseline="0" dirty="0" smtClean="0"/>
              <a:t> crystal, so you measure the diffraction angles independently of the position in the sample. No geometrical effects.</a:t>
            </a:r>
            <a:endParaRPr lang="en-GB" dirty="0"/>
          </a:p>
        </p:txBody>
      </p:sp>
      <p:sp>
        <p:nvSpPr>
          <p:cNvPr id="4" name="Slide Number Placeholder 3"/>
          <p:cNvSpPr>
            <a:spLocks noGrp="1"/>
          </p:cNvSpPr>
          <p:nvPr>
            <p:ph type="sldNum" sz="quarter" idx="10"/>
          </p:nvPr>
        </p:nvSpPr>
        <p:spPr/>
        <p:txBody>
          <a:bodyPr/>
          <a:lstStyle/>
          <a:p>
            <a:fld id="{C85885BE-81F3-4B06-B0FF-C6E92A453E1D}" type="slidenum">
              <a:rPr lang="en-GB" smtClean="0"/>
              <a:t>5</a:t>
            </a:fld>
            <a:endParaRPr lang="en-GB"/>
          </a:p>
        </p:txBody>
      </p:sp>
    </p:spTree>
    <p:extLst>
      <p:ext uri="{BB962C8B-B14F-4D97-AF65-F5344CB8AC3E}">
        <p14:creationId xmlns:p14="http://schemas.microsoft.com/office/powerpoint/2010/main" val="15749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beamline is upgrading and it happens to coincide</a:t>
            </a:r>
            <a:r>
              <a:rPr lang="en-US" sz="1200" baseline="0" dirty="0" smtClean="0"/>
              <a:t> with the EBS upgrade.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They are getting a new detector and this slide is to explain a what it should do.</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Because </a:t>
            </a:r>
            <a:r>
              <a:rPr lang="en-US" sz="1200" dirty="0" smtClean="0"/>
              <a:t>of the curvature of the diffraction rings at low angle, we are starting to intercept part of the diffraction ring at a lower 2theta, resulting in asymmetry and peak broadening at low angle.  In order to decrease/reduce this asymmetry effect, we can reduce the acceptance of the axial aperture using slits. </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85885BE-81F3-4B06-B0FF-C6E92A453E1D}" type="slidenum">
              <a:rPr lang="en-GB" smtClean="0"/>
              <a:t>6</a:t>
            </a:fld>
            <a:endParaRPr lang="en-GB"/>
          </a:p>
        </p:txBody>
      </p:sp>
    </p:spTree>
    <p:extLst>
      <p:ext uri="{BB962C8B-B14F-4D97-AF65-F5344CB8AC3E}">
        <p14:creationId xmlns:p14="http://schemas.microsoft.com/office/powerpoint/2010/main" val="1881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hope Wilson will show</a:t>
            </a:r>
            <a:r>
              <a:rPr lang="en-US" baseline="0" dirty="0" smtClean="0"/>
              <a:t> in more detail later.</a:t>
            </a:r>
          </a:p>
          <a:p>
            <a:r>
              <a:rPr lang="en-US" baseline="0" dirty="0" smtClean="0"/>
              <a:t>Essentially it is a fast 2D detector behind the </a:t>
            </a:r>
            <a:r>
              <a:rPr lang="en-US" baseline="0" dirty="0" err="1" smtClean="0"/>
              <a:t>analyser</a:t>
            </a:r>
            <a:r>
              <a:rPr lang="en-US" baseline="0" dirty="0" smtClean="0"/>
              <a:t> crystals.</a:t>
            </a:r>
          </a:p>
          <a:p>
            <a:pPr marL="171450" indent="-171450">
              <a:buFontTx/>
              <a:buChar char="-"/>
            </a:pPr>
            <a:r>
              <a:rPr lang="en-US" baseline="0" dirty="0" smtClean="0"/>
              <a:t>Get better peak resolutions</a:t>
            </a:r>
          </a:p>
          <a:p>
            <a:pPr marL="171450" indent="-171450">
              <a:buFontTx/>
              <a:buChar char="-"/>
            </a:pPr>
            <a:r>
              <a:rPr lang="en-US" baseline="0" dirty="0" smtClean="0"/>
              <a:t>Get better counting statistics</a:t>
            </a:r>
          </a:p>
          <a:p>
            <a:pPr marL="171450" indent="-171450">
              <a:buFontTx/>
              <a:buChar char="-"/>
            </a:pPr>
            <a:r>
              <a:rPr lang="en-US" baseline="0" dirty="0" smtClean="0"/>
              <a:t>Get extra / new information </a:t>
            </a:r>
          </a:p>
          <a:p>
            <a:pPr marL="171450" indent="-171450">
              <a:buFontTx/>
              <a:buChar char="-"/>
            </a:pPr>
            <a:r>
              <a:rPr lang="en-US" baseline="0" dirty="0" smtClean="0"/>
              <a:t> … graininess – large crystallites in the sample</a:t>
            </a:r>
          </a:p>
          <a:p>
            <a:pPr marL="171450" indent="-171450">
              <a:buFontTx/>
              <a:buChar char="-"/>
            </a:pPr>
            <a:r>
              <a:rPr lang="en-US" baseline="0" dirty="0" smtClean="0"/>
              <a:t>… depth / spatial resolution in the sample.</a:t>
            </a:r>
            <a:endParaRPr lang="en-GB" dirty="0"/>
          </a:p>
        </p:txBody>
      </p:sp>
      <p:sp>
        <p:nvSpPr>
          <p:cNvPr id="4" name="Slide Number Placeholder 3"/>
          <p:cNvSpPr>
            <a:spLocks noGrp="1"/>
          </p:cNvSpPr>
          <p:nvPr>
            <p:ph type="sldNum" sz="quarter" idx="10"/>
          </p:nvPr>
        </p:nvSpPr>
        <p:spPr/>
        <p:txBody>
          <a:bodyPr/>
          <a:lstStyle/>
          <a:p>
            <a:fld id="{C85885BE-81F3-4B06-B0FF-C6E92A453E1D}" type="slidenum">
              <a:rPr lang="en-GB" smtClean="0"/>
              <a:t>7</a:t>
            </a:fld>
            <a:endParaRPr lang="en-GB"/>
          </a:p>
        </p:txBody>
      </p:sp>
    </p:spTree>
    <p:extLst>
      <p:ext uri="{BB962C8B-B14F-4D97-AF65-F5344CB8AC3E}">
        <p14:creationId xmlns:p14="http://schemas.microsoft.com/office/powerpoint/2010/main" val="180362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for very high energy </a:t>
            </a:r>
            <a:r>
              <a:rPr lang="en-US" dirty="0" err="1" smtClean="0"/>
              <a:t>Xrays</a:t>
            </a:r>
            <a:r>
              <a:rPr lang="en-US" baseline="0" dirty="0" smtClean="0"/>
              <a:t> is to measure Pair Distribution Functions or PDFs.</a:t>
            </a:r>
          </a:p>
          <a:p>
            <a:r>
              <a:rPr lang="en-US" baseline="0" dirty="0" smtClean="0"/>
              <a:t>This is something that was not obvious to us how to best do the experiments and so Andrea made some comparisons at ID11.</a:t>
            </a:r>
          </a:p>
          <a:p>
            <a:r>
              <a:rPr lang="en-US" baseline="0" dirty="0" smtClean="0"/>
              <a:t>With our detector it was better to put the beam </a:t>
            </a:r>
            <a:r>
              <a:rPr lang="en-US" baseline="0" dirty="0" err="1" smtClean="0"/>
              <a:t>centre</a:t>
            </a:r>
            <a:r>
              <a:rPr lang="en-US" baseline="0" dirty="0" smtClean="0"/>
              <a:t> in the corner to get a bigger Q range and higher Q resolution.</a:t>
            </a:r>
          </a:p>
          <a:p>
            <a:r>
              <a:rPr lang="en-US" baseline="0" dirty="0" smtClean="0"/>
              <a:t>Not sure this has caught on for everyone, but we think it can help.</a:t>
            </a:r>
          </a:p>
          <a:p>
            <a:r>
              <a:rPr lang="en-US" baseline="0" dirty="0" smtClean="0"/>
              <a:t>The pictures show how the higher </a:t>
            </a:r>
            <a:r>
              <a:rPr lang="en-US" baseline="0" dirty="0" err="1" smtClean="0"/>
              <a:t>Qmax</a:t>
            </a:r>
            <a:r>
              <a:rPr lang="en-US" baseline="0" dirty="0" smtClean="0"/>
              <a:t> reduces the ripples and lets you see some extra features in the data.</a:t>
            </a:r>
          </a:p>
          <a:p>
            <a:r>
              <a:rPr lang="en-US" baseline="0" dirty="0" smtClean="0"/>
              <a:t>Come to ESRF to get this data much faster (few seconds) and eventually with imaging combined.</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8</a:t>
            </a:fld>
            <a:endParaRPr lang="fr-FR"/>
          </a:p>
        </p:txBody>
      </p:sp>
    </p:spTree>
    <p:extLst>
      <p:ext uri="{BB962C8B-B14F-4D97-AF65-F5344CB8AC3E}">
        <p14:creationId xmlns:p14="http://schemas.microsoft.com/office/powerpoint/2010/main" val="94371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I</a:t>
            </a:r>
            <a:r>
              <a:rPr lang="en-US" baseline="0" dirty="0" smtClean="0"/>
              <a:t> come to a couple of examples.</a:t>
            </a:r>
          </a:p>
          <a:p>
            <a:r>
              <a:rPr lang="en-US" baseline="0" dirty="0" smtClean="0"/>
              <a:t>This one was following the crystallization of paracetamol to look at polymorphism,</a:t>
            </a:r>
          </a:p>
          <a:p>
            <a:r>
              <a:rPr lang="en-US" baseline="0" dirty="0" smtClean="0"/>
              <a:t>Has been a big issue in pharma due to the way drug patents work (not for paracetamol, but other drugs)</a:t>
            </a:r>
          </a:p>
          <a:p>
            <a:r>
              <a:rPr lang="en-US" baseline="0" dirty="0" smtClean="0"/>
              <a:t>Here they had a levitated sample and could show there are different amorphous precursors.</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9</a:t>
            </a:fld>
            <a:endParaRPr lang="fr-FR"/>
          </a:p>
        </p:txBody>
      </p:sp>
    </p:spTree>
    <p:extLst>
      <p:ext uri="{BB962C8B-B14F-4D97-AF65-F5344CB8AC3E}">
        <p14:creationId xmlns:p14="http://schemas.microsoft.com/office/powerpoint/2010/main" val="3576615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1295400" y="1508760"/>
            <a:ext cx="9601200" cy="3840480"/>
          </a:xfrm>
          <a:prstGeom prst="rect">
            <a:avLst/>
          </a:prstGeom>
        </p:spPr>
      </p:pic>
    </p:spTree>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969600" y="126000"/>
            <a:ext cx="109824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dirty="0" smtClean="0"/>
              <a:t>Click to edit Master title style</a:t>
            </a:r>
            <a:endParaRPr lang="fr-FR" dirty="0"/>
          </a:p>
        </p:txBody>
      </p:sp>
      <p:sp>
        <p:nvSpPr>
          <p:cNvPr id="3" name="Espace réservé du contenu 2"/>
          <p:cNvSpPr>
            <a:spLocks noGrp="1"/>
          </p:cNvSpPr>
          <p:nvPr>
            <p:ph idx="1"/>
          </p:nvPr>
        </p:nvSpPr>
        <p:spPr bwMode="gray">
          <a:xfrm>
            <a:off x="4468800" y="1098000"/>
            <a:ext cx="74832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969600" y="1098000"/>
            <a:ext cx="3432000" cy="3564000"/>
          </a:xfrm>
        </p:spPr>
        <p:txBody>
          <a:bodyPr anchor="ctr" anchorCtr="0"/>
          <a:lstStyle>
            <a:lvl1pPr algn="ctr">
              <a:defRPr/>
            </a:lvl1pPr>
          </a:lstStyle>
          <a:p>
            <a:r>
              <a:rPr lang="en-US" smtClean="0"/>
              <a:t>Click icon to add picture</a:t>
            </a:r>
            <a:endParaRPr lang="fr-F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smtClean="0"/>
              <a:t>Click to edit Master title style</a:t>
            </a:r>
            <a:endParaRPr lang="fr-FR" dirty="0"/>
          </a:p>
        </p:txBody>
      </p:sp>
      <p:sp>
        <p:nvSpPr>
          <p:cNvPr id="3" name="Espace réservé du contenu 2"/>
          <p:cNvSpPr>
            <a:spLocks noGrp="1"/>
          </p:cNvSpPr>
          <p:nvPr>
            <p:ph idx="1"/>
          </p:nvPr>
        </p:nvSpPr>
        <p:spPr bwMode="gray">
          <a:xfrm>
            <a:off x="970251" y="764704"/>
            <a:ext cx="109824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Tree>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72959703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ESRF COLOUR PALETTE</a:t>
            </a:r>
            <a:endParaRPr lang="en-GB" dirty="0"/>
          </a:p>
        </p:txBody>
      </p:sp>
      <p:grpSp>
        <p:nvGrpSpPr>
          <p:cNvPr id="5" name="Group 4"/>
          <p:cNvGrpSpPr/>
          <p:nvPr userDrawn="1"/>
        </p:nvGrpSpPr>
        <p:grpSpPr>
          <a:xfrm>
            <a:off x="2334965" y="1016733"/>
            <a:ext cx="8561569"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smtClean="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smtClean="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smtClean="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smtClean="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smtClean="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smtClean="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smtClean="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smtClean="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smtClean="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smtClean="0"/>
                <a:t>R244G244B244</a:t>
              </a:r>
              <a:endParaRPr lang="en-GB" sz="1200" dirty="0"/>
            </a:p>
          </p:txBody>
        </p:sp>
      </p:grpSp>
    </p:spTree>
    <p:extLst>
      <p:ext uri="{BB962C8B-B14F-4D97-AF65-F5344CB8AC3E}">
        <p14:creationId xmlns:p14="http://schemas.microsoft.com/office/powerpoint/2010/main" val="287485758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459850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943244"/>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userDrawn="1"/>
        </p:nvPicPr>
        <p:blipFill>
          <a:blip r:embed="rId9" cstate="print"/>
          <a:stretch>
            <a:fillRect/>
          </a:stretch>
        </p:blipFill>
        <p:spPr>
          <a:xfrm>
            <a:off x="9552000" y="6210000"/>
            <a:ext cx="1979676" cy="649224"/>
          </a:xfrm>
          <a:prstGeom prst="rect">
            <a:avLst/>
          </a:prstGeom>
        </p:spPr>
      </p:pic>
      <p:sp>
        <p:nvSpPr>
          <p:cNvPr id="2" name="Espace réservé du titre 1"/>
          <p:cNvSpPr>
            <a:spLocks noGrp="1"/>
          </p:cNvSpPr>
          <p:nvPr>
            <p:ph type="title"/>
          </p:nvPr>
        </p:nvSpPr>
        <p:spPr bwMode="gray">
          <a:xfrm>
            <a:off x="969600" y="126000"/>
            <a:ext cx="10982400" cy="496800"/>
          </a:xfrm>
          <a:prstGeom prst="rect">
            <a:avLst/>
          </a:prstGeom>
          <a:solidFill>
            <a:schemeClr val="accent1"/>
          </a:solidFill>
        </p:spPr>
        <p:txBody>
          <a:bodyPr vert="horz" lIns="72000" tIns="0" rIns="72000" bIns="0" rtlCol="0" anchor="ctr" anchorCtr="0">
            <a:noAutofit/>
          </a:bodyPr>
          <a:lstStyle/>
          <a:p>
            <a:r>
              <a:rPr lang="fr-FR" dirty="0" smtClean="0"/>
              <a:t>Click TO MODIFY THE STYLE OF THE TITLE</a:t>
            </a:r>
            <a:endParaRPr lang="fr-FR" dirty="0"/>
          </a:p>
        </p:txBody>
      </p:sp>
      <p:sp>
        <p:nvSpPr>
          <p:cNvPr id="3" name="Espace réservé du texte 2"/>
          <p:cNvSpPr>
            <a:spLocks noGrp="1"/>
          </p:cNvSpPr>
          <p:nvPr>
            <p:ph type="body" idx="1"/>
          </p:nvPr>
        </p:nvSpPr>
        <p:spPr bwMode="gray">
          <a:xfrm>
            <a:off x="969600" y="764704"/>
            <a:ext cx="10982400" cy="5400000"/>
          </a:xfrm>
          <a:prstGeom prst="rect">
            <a:avLst/>
          </a:prstGeom>
        </p:spPr>
        <p:txBody>
          <a:bodyPr vert="horz" lIns="0" tIns="0" rIns="0" bIns="0" rtlCol="0" anchor="t" anchorCtr="0">
            <a:noAutofit/>
          </a:bodyPr>
          <a:lstStyle/>
          <a:p>
            <a:pPr lvl="0"/>
            <a:r>
              <a:rPr lang="fr-FR" dirty="0" smtClean="0"/>
              <a:t>Click to </a:t>
            </a:r>
            <a:r>
              <a:rPr lang="fr-FR" dirty="0" err="1" smtClean="0"/>
              <a:t>modify</a:t>
            </a:r>
            <a:r>
              <a:rPr lang="fr-FR" dirty="0" smtClean="0"/>
              <a:t> </a:t>
            </a:r>
            <a:r>
              <a:rPr lang="fr-FR" dirty="0" err="1" smtClean="0"/>
              <a:t>attributes</a:t>
            </a:r>
            <a:endParaRPr lang="fr-FR" dirty="0" smtClean="0"/>
          </a:p>
          <a:p>
            <a:pPr lvl="1"/>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8" name="Rectangle 7"/>
          <p:cNvSpPr/>
          <p:nvPr/>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10"/>
          <p:cNvSpPr/>
          <p:nvPr/>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2" r:id="rId6"/>
    <p:sldLayoutId id="2147483663" r:id="rId7"/>
  </p:sldLayoutIdLst>
  <p:transition spd="slow"/>
  <p:timing>
    <p:tnLst>
      <p:par>
        <p:cTn id="1" dur="indefinite" restart="never" nodeType="tmRoot"/>
      </p:par>
    </p:tnLst>
  </p:timing>
  <p:hf hdr="0" dt="0"/>
  <p:txStyles>
    <p:titleStyle>
      <a:lvl1pPr algn="l" defTabSz="914400" rtl="0" eaLnBrk="1" latinLnBrk="0" hangingPunct="1">
        <a:spcBef>
          <a:spcPct val="0"/>
        </a:spcBef>
        <a:buNone/>
        <a:defRPr sz="1600" b="1" kern="1200" cap="none"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userDrawn="1">
          <p15:clr>
            <a:srgbClr val="F26B43"/>
          </p15:clr>
        </p15:guide>
        <p15:guide id="2" pos="151" userDrawn="1">
          <p15:clr>
            <a:srgbClr val="F26B43"/>
          </p15:clr>
        </p15:guide>
        <p15:guide id="3" orient="horz" pos="482" userDrawn="1">
          <p15:clr>
            <a:srgbClr val="F26B43"/>
          </p15:clr>
        </p15:guide>
        <p15:guide id="4" pos="604" userDrawn="1">
          <p15:clr>
            <a:srgbClr val="F26B43"/>
          </p15:clr>
        </p15:guide>
        <p15:guide id="5" pos="75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onlinelibrary.wiley.com/action/doSearch?ContribAuthorStored=Habraken,+Wouter" TargetMode="External"/><Relationship Id="rId3" Type="http://schemas.openxmlformats.org/officeDocument/2006/relationships/image" Target="../media/image29.png"/><Relationship Id="rId7" Type="http://schemas.openxmlformats.org/officeDocument/2006/relationships/hyperlink" Target="https://onlinelibrary.wiley.com/action/doSearch?ContribAuthorStored=Fratzl,+Peter"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onlinelibrary.wiley.com/action/doSearch?ContribAuthorStored=Zou,+Zhaoyong" TargetMode="External"/><Relationship Id="rId11" Type="http://schemas.openxmlformats.org/officeDocument/2006/relationships/hyperlink" Target="https://onlinelibrary.wiley.com/toc/21983844/2018/5/5" TargetMode="External"/><Relationship Id="rId5" Type="http://schemas.openxmlformats.org/officeDocument/2006/relationships/hyperlink" Target="https://onlinelibrary.wiley.com/action/doSearch?ContribAuthorStored=Bertinetti,+Luca" TargetMode="External"/><Relationship Id="rId10" Type="http://schemas.openxmlformats.org/officeDocument/2006/relationships/hyperlink" Target="https://doi.org/10.1002/advs.201701000" TargetMode="External"/><Relationship Id="rId4" Type="http://schemas.openxmlformats.org/officeDocument/2006/relationships/hyperlink" Target="https://onlinelibrary.wiley.com/action/doSearch?ContribAuthorStored=Alb%C3%A9ric,+Marie" TargetMode="External"/><Relationship Id="rId9" Type="http://schemas.openxmlformats.org/officeDocument/2006/relationships/hyperlink" Target="https://onlinelibrary.wiley.com/action/doSearch?ContribAuthorStored=Politi,+Yae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emf"/><Relationship Id="rId4" Type="http://schemas.openxmlformats.org/officeDocument/2006/relationships/image" Target="../media/image77.emf"/></Relationships>
</file>

<file path=ppt/slides/_rels/slide2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hyperlink" Target="https://doi.org/10.1039/C5CE01583A" TargetMode="External"/><Relationship Id="rId3" Type="http://schemas.openxmlformats.org/officeDocument/2006/relationships/image" Target="../media/image27.gif"/><Relationship Id="rId7" Type="http://schemas.openxmlformats.org/officeDocument/2006/relationships/hyperlink" Target="https://pubs.rsc.org/en/results?searchtext=Author:Franziska%20Emmerlin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pubs.rsc.org/en/results?searchtext=Author:Klaus%20Rademann" TargetMode="External"/><Relationship Id="rId5" Type="http://schemas.openxmlformats.org/officeDocument/2006/relationships/hyperlink" Target="https://pubs.rsc.org/en/results?searchtext=Author:Yen%20Nguyen%20Thi" TargetMode="External"/><Relationship Id="rId4" Type="http://schemas.openxmlformats.org/officeDocument/2006/relationships/image" Target="../media/image28.gif"/><Relationship Id="rId9" Type="http://schemas.openxmlformats.org/officeDocument/2006/relationships/hyperlink" Target="https://doi.org/10.1039/1466-8033/19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159896" y="990370"/>
            <a:ext cx="6792104" cy="4310838"/>
          </a:xfrm>
        </p:spPr>
        <p:txBody>
          <a:bodyPr/>
          <a:lstStyle/>
          <a:p>
            <a:r>
              <a:rPr lang="en-GB" sz="4000" dirty="0" smtClean="0"/>
              <a:t>X-ray </a:t>
            </a:r>
            <a:r>
              <a:rPr lang="en-GB" sz="4000" dirty="0"/>
              <a:t>diffraction using the </a:t>
            </a:r>
            <a:r>
              <a:rPr lang="en-GB" sz="4000" dirty="0" smtClean="0"/>
              <a:t>ESRF-EBS for materials science</a:t>
            </a:r>
            <a:endParaRPr lang="en-US" sz="4000" dirty="0" smtClean="0"/>
          </a:p>
          <a:p>
            <a:endParaRPr lang="en-US" dirty="0"/>
          </a:p>
          <a:p>
            <a:endParaRPr lang="en-US" dirty="0" smtClean="0"/>
          </a:p>
          <a:p>
            <a:r>
              <a:rPr lang="en-US" dirty="0" smtClean="0"/>
              <a:t>Jon Wright</a:t>
            </a:r>
          </a:p>
          <a:p>
            <a:r>
              <a:rPr lang="en-US" dirty="0" smtClean="0"/>
              <a:t>Johannesburg 2019</a:t>
            </a:r>
            <a:endParaRPr lang="en-GB" dirty="0"/>
          </a:p>
        </p:txBody>
      </p:sp>
      <p:sp>
        <p:nvSpPr>
          <p:cNvPr id="4" name="Rectangle 3"/>
          <p:cNvSpPr/>
          <p:nvPr/>
        </p:nvSpPr>
        <p:spPr>
          <a:xfrm>
            <a:off x="1703513" y="3186614"/>
            <a:ext cx="615687" cy="24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
          <p:cNvPicPr>
            <a:picLocks noChangeAspect="1" noChangeArrowheads="1"/>
          </p:cNvPicPr>
          <p:nvPr/>
        </p:nvPicPr>
        <p:blipFill>
          <a:blip r:embed="rId3" cstate="print"/>
          <a:srcRect/>
          <a:stretch>
            <a:fillRect/>
          </a:stretch>
        </p:blipFill>
        <p:spPr bwMode="auto">
          <a:xfrm>
            <a:off x="191344" y="956381"/>
            <a:ext cx="4536504" cy="444813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stretch>
            <a:fillRect/>
          </a:stretch>
        </p:blipFill>
        <p:spPr>
          <a:xfrm>
            <a:off x="5141625" y="1026304"/>
            <a:ext cx="6810375" cy="4876800"/>
          </a:xfrm>
          <a:prstGeom prst="rect">
            <a:avLst/>
          </a:prstGeom>
        </p:spPr>
      </p:pic>
      <p:sp>
        <p:nvSpPr>
          <p:cNvPr id="5" name="Rectangle 4"/>
          <p:cNvSpPr/>
          <p:nvPr/>
        </p:nvSpPr>
        <p:spPr>
          <a:xfrm>
            <a:off x="191344" y="1556792"/>
            <a:ext cx="4824536" cy="3416320"/>
          </a:xfrm>
          <a:prstGeom prst="rect">
            <a:avLst/>
          </a:prstGeom>
        </p:spPr>
        <p:txBody>
          <a:bodyPr wrap="square">
            <a:spAutoFit/>
          </a:bodyPr>
          <a:lstStyle/>
          <a:p>
            <a:r>
              <a:rPr lang="en-GB" b="1" dirty="0">
                <a:solidFill>
                  <a:srgbClr val="1C1D1E"/>
                </a:solidFill>
                <a:latin typeface="Open Sans"/>
              </a:rPr>
              <a:t>The Crystallization of Amorphous Calcium </a:t>
            </a:r>
            <a:r>
              <a:rPr lang="en-GB" b="1" dirty="0" smtClean="0">
                <a:solidFill>
                  <a:srgbClr val="1C1D1E"/>
                </a:solidFill>
                <a:latin typeface="Open Sans"/>
              </a:rPr>
              <a:t/>
            </a:r>
            <a:br>
              <a:rPr lang="en-GB" b="1" dirty="0" smtClean="0">
                <a:solidFill>
                  <a:srgbClr val="1C1D1E"/>
                </a:solidFill>
                <a:latin typeface="Open Sans"/>
              </a:rPr>
            </a:br>
            <a:r>
              <a:rPr lang="en-GB" b="1" dirty="0" smtClean="0">
                <a:solidFill>
                  <a:srgbClr val="1C1D1E"/>
                </a:solidFill>
                <a:latin typeface="Open Sans"/>
              </a:rPr>
              <a:t>Carbonate </a:t>
            </a:r>
            <a:r>
              <a:rPr lang="en-GB" b="1" dirty="0">
                <a:solidFill>
                  <a:srgbClr val="1C1D1E"/>
                </a:solidFill>
                <a:latin typeface="Open Sans"/>
              </a:rPr>
              <a:t>is Kinetically Governed by Ion </a:t>
            </a:r>
            <a:r>
              <a:rPr lang="en-GB" b="1" dirty="0" smtClean="0">
                <a:solidFill>
                  <a:srgbClr val="1C1D1E"/>
                </a:solidFill>
                <a:latin typeface="Open Sans"/>
              </a:rPr>
              <a:t/>
            </a:r>
            <a:br>
              <a:rPr lang="en-GB" b="1" dirty="0" smtClean="0">
                <a:solidFill>
                  <a:srgbClr val="1C1D1E"/>
                </a:solidFill>
                <a:latin typeface="Open Sans"/>
              </a:rPr>
            </a:br>
            <a:r>
              <a:rPr lang="en-GB" b="1" dirty="0" smtClean="0">
                <a:solidFill>
                  <a:srgbClr val="1C1D1E"/>
                </a:solidFill>
                <a:latin typeface="Open Sans"/>
              </a:rPr>
              <a:t>Impurities </a:t>
            </a:r>
            <a:r>
              <a:rPr lang="en-GB" b="1" dirty="0">
                <a:solidFill>
                  <a:srgbClr val="1C1D1E"/>
                </a:solidFill>
                <a:latin typeface="Open Sans"/>
              </a:rPr>
              <a:t>and Water</a:t>
            </a:r>
          </a:p>
          <a:p>
            <a:r>
              <a:rPr lang="en-GB" dirty="0">
                <a:solidFill>
                  <a:srgbClr val="005274"/>
                </a:solidFill>
                <a:latin typeface="Open Sans"/>
                <a:hlinkClick r:id="rId4"/>
              </a:rPr>
              <a:t>Marie </a:t>
            </a:r>
            <a:r>
              <a:rPr lang="en-GB" dirty="0" err="1" smtClean="0">
                <a:solidFill>
                  <a:srgbClr val="005274"/>
                </a:solidFill>
                <a:latin typeface="Open Sans"/>
                <a:hlinkClick r:id="rId4"/>
              </a:rPr>
              <a:t>Albéric</a:t>
            </a:r>
            <a:r>
              <a:rPr lang="en-GB" dirty="0" smtClean="0">
                <a:solidFill>
                  <a:srgbClr val="8B8B8B"/>
                </a:solidFill>
                <a:latin typeface="Open Sans"/>
              </a:rPr>
              <a:t>,</a:t>
            </a:r>
            <a:r>
              <a:rPr lang="en-GB" dirty="0">
                <a:solidFill>
                  <a:srgbClr val="8B8B8B"/>
                </a:solidFill>
                <a:latin typeface="Open Sans"/>
              </a:rPr>
              <a:t> </a:t>
            </a:r>
            <a:r>
              <a:rPr lang="en-GB" dirty="0">
                <a:solidFill>
                  <a:srgbClr val="005274"/>
                </a:solidFill>
                <a:latin typeface="Open Sans"/>
                <a:hlinkClick r:id="rId5"/>
              </a:rPr>
              <a:t>Luca </a:t>
            </a:r>
            <a:r>
              <a:rPr lang="en-GB" dirty="0" err="1" smtClean="0">
                <a:solidFill>
                  <a:srgbClr val="005274"/>
                </a:solidFill>
                <a:latin typeface="Open Sans"/>
                <a:hlinkClick r:id="rId5"/>
              </a:rPr>
              <a:t>Bertinetti</a:t>
            </a:r>
            <a:r>
              <a:rPr lang="en-GB" dirty="0" smtClean="0">
                <a:solidFill>
                  <a:srgbClr val="8B8B8B"/>
                </a:solidFill>
                <a:latin typeface="Open Sans"/>
              </a:rPr>
              <a:t>,</a:t>
            </a:r>
            <a:r>
              <a:rPr lang="en-GB" dirty="0">
                <a:solidFill>
                  <a:srgbClr val="8B8B8B"/>
                </a:solidFill>
                <a:latin typeface="Open Sans"/>
              </a:rPr>
              <a:t> </a:t>
            </a:r>
            <a:r>
              <a:rPr lang="en-GB" dirty="0" err="1">
                <a:solidFill>
                  <a:srgbClr val="005274"/>
                </a:solidFill>
                <a:latin typeface="Open Sans"/>
                <a:hlinkClick r:id="rId6"/>
              </a:rPr>
              <a:t>Zhaoyong</a:t>
            </a:r>
            <a:r>
              <a:rPr lang="en-GB" dirty="0">
                <a:solidFill>
                  <a:srgbClr val="005274"/>
                </a:solidFill>
                <a:latin typeface="Open Sans"/>
                <a:hlinkClick r:id="rId6"/>
              </a:rPr>
              <a:t> Zou</a:t>
            </a:r>
            <a:r>
              <a:rPr lang="en-GB" dirty="0">
                <a:solidFill>
                  <a:srgbClr val="8B8B8B"/>
                </a:solidFill>
                <a:latin typeface="Open Sans"/>
              </a:rPr>
              <a:t> </a:t>
            </a:r>
          </a:p>
          <a:p>
            <a:r>
              <a:rPr lang="en-GB" dirty="0" smtClean="0">
                <a:solidFill>
                  <a:srgbClr val="005274"/>
                </a:solidFill>
                <a:latin typeface="Open Sans"/>
                <a:hlinkClick r:id="rId7"/>
              </a:rPr>
              <a:t>Peter </a:t>
            </a:r>
            <a:r>
              <a:rPr lang="en-GB" dirty="0" err="1" smtClean="0">
                <a:solidFill>
                  <a:srgbClr val="005274"/>
                </a:solidFill>
                <a:latin typeface="Open Sans"/>
                <a:hlinkClick r:id="rId7"/>
              </a:rPr>
              <a:t>Fratzl</a:t>
            </a:r>
            <a:r>
              <a:rPr lang="en-GB" dirty="0" smtClean="0">
                <a:solidFill>
                  <a:srgbClr val="8B8B8B"/>
                </a:solidFill>
                <a:latin typeface="Open Sans"/>
              </a:rPr>
              <a:t>,</a:t>
            </a:r>
            <a:r>
              <a:rPr lang="en-GB" dirty="0">
                <a:solidFill>
                  <a:srgbClr val="8B8B8B"/>
                </a:solidFill>
                <a:latin typeface="Open Sans"/>
              </a:rPr>
              <a:t> </a:t>
            </a:r>
            <a:r>
              <a:rPr lang="en-GB" dirty="0" err="1">
                <a:solidFill>
                  <a:srgbClr val="005274"/>
                </a:solidFill>
                <a:latin typeface="Open Sans"/>
                <a:hlinkClick r:id="rId8"/>
              </a:rPr>
              <a:t>Wouter</a:t>
            </a:r>
            <a:r>
              <a:rPr lang="en-GB" dirty="0">
                <a:solidFill>
                  <a:srgbClr val="005274"/>
                </a:solidFill>
                <a:latin typeface="Open Sans"/>
                <a:hlinkClick r:id="rId8"/>
              </a:rPr>
              <a:t> </a:t>
            </a:r>
            <a:r>
              <a:rPr lang="en-GB" dirty="0" err="1" smtClean="0">
                <a:solidFill>
                  <a:srgbClr val="005274"/>
                </a:solidFill>
                <a:latin typeface="Open Sans"/>
                <a:hlinkClick r:id="rId8"/>
              </a:rPr>
              <a:t>Habraken</a:t>
            </a:r>
            <a:r>
              <a:rPr lang="en-GB" dirty="0" smtClean="0">
                <a:solidFill>
                  <a:srgbClr val="8B8B8B"/>
                </a:solidFill>
                <a:latin typeface="Open Sans"/>
              </a:rPr>
              <a:t>,</a:t>
            </a:r>
            <a:r>
              <a:rPr lang="en-GB" dirty="0">
                <a:solidFill>
                  <a:srgbClr val="8B8B8B"/>
                </a:solidFill>
                <a:latin typeface="Open Sans"/>
              </a:rPr>
              <a:t> </a:t>
            </a:r>
            <a:r>
              <a:rPr lang="en-GB" dirty="0">
                <a:solidFill>
                  <a:srgbClr val="005274"/>
                </a:solidFill>
                <a:latin typeface="Open Sans"/>
                <a:hlinkClick r:id="rId9"/>
              </a:rPr>
              <a:t>Yael </a:t>
            </a:r>
            <a:r>
              <a:rPr lang="en-GB" dirty="0" err="1">
                <a:solidFill>
                  <a:srgbClr val="005274"/>
                </a:solidFill>
                <a:latin typeface="Open Sans"/>
                <a:hlinkClick r:id="rId9"/>
              </a:rPr>
              <a:t>Politi</a:t>
            </a:r>
            <a:endParaRPr lang="en-GB" dirty="0">
              <a:solidFill>
                <a:srgbClr val="8B8B8B"/>
              </a:solidFill>
              <a:latin typeface="Open Sans"/>
            </a:endParaRPr>
          </a:p>
          <a:p>
            <a:r>
              <a:rPr lang="en-GB" b="1" dirty="0" smtClean="0">
                <a:solidFill>
                  <a:srgbClr val="005274"/>
                </a:solidFill>
                <a:latin typeface="Open Sans"/>
                <a:hlinkClick r:id="rId10"/>
              </a:rPr>
              <a:t>https</a:t>
            </a:r>
            <a:r>
              <a:rPr lang="en-GB" b="1" dirty="0">
                <a:solidFill>
                  <a:srgbClr val="005274"/>
                </a:solidFill>
                <a:latin typeface="Open Sans"/>
                <a:hlinkClick r:id="rId10"/>
              </a:rPr>
              <a:t>://</a:t>
            </a:r>
            <a:r>
              <a:rPr lang="en-GB" b="1" dirty="0" smtClean="0">
                <a:solidFill>
                  <a:srgbClr val="005274"/>
                </a:solidFill>
                <a:latin typeface="Open Sans"/>
                <a:hlinkClick r:id="rId10"/>
              </a:rPr>
              <a:t>doi.org/10.1002/advs.201701000</a:t>
            </a:r>
            <a:endParaRPr lang="en-GB" b="1" dirty="0" smtClean="0">
              <a:solidFill>
                <a:srgbClr val="005274"/>
              </a:solidFill>
              <a:latin typeface="Open Sans"/>
            </a:endParaRPr>
          </a:p>
          <a:p>
            <a:r>
              <a:rPr lang="en-US" b="1" u="sng" dirty="0" smtClean="0">
                <a:hlinkClick r:id="rId11"/>
              </a:rPr>
              <a:t>Advanced Science 5(5</a:t>
            </a:r>
            <a:r>
              <a:rPr lang="en-US" b="1" u="sng" dirty="0" smtClean="0"/>
              <a:t>) </a:t>
            </a:r>
            <a:r>
              <a:rPr lang="en-US" dirty="0" smtClean="0"/>
              <a:t>2018  1701000</a:t>
            </a:r>
          </a:p>
          <a:p>
            <a:endParaRPr lang="en-US" dirty="0"/>
          </a:p>
          <a:p>
            <a:endParaRPr lang="en-US" dirty="0" smtClean="0"/>
          </a:p>
          <a:p>
            <a:r>
              <a:rPr lang="en-US" dirty="0" smtClean="0"/>
              <a:t>PDF gives a method to follow crystallization from the amorphous state in a continuous way.</a:t>
            </a:r>
          </a:p>
        </p:txBody>
      </p:sp>
    </p:spTree>
    <p:extLst>
      <p:ext uri="{BB962C8B-B14F-4D97-AF65-F5344CB8AC3E}">
        <p14:creationId xmlns:p14="http://schemas.microsoft.com/office/powerpoint/2010/main" val="224322325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 faster 2D detectors</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264" y="3903139"/>
            <a:ext cx="3090672" cy="23164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4293096"/>
            <a:ext cx="5384420" cy="2153768"/>
          </a:xfrm>
          <a:prstGeom prst="rect">
            <a:avLst/>
          </a:prstGeom>
        </p:spPr>
      </p:pic>
      <p:sp>
        <p:nvSpPr>
          <p:cNvPr id="8" name="TextBox 7"/>
          <p:cNvSpPr txBox="1"/>
          <p:nvPr/>
        </p:nvSpPr>
        <p:spPr>
          <a:xfrm>
            <a:off x="9551343" y="3512063"/>
            <a:ext cx="4801314" cy="369332"/>
          </a:xfrm>
          <a:prstGeom prst="rect">
            <a:avLst/>
          </a:prstGeom>
          <a:noFill/>
        </p:spPr>
        <p:txBody>
          <a:bodyPr wrap="none" rtlCol="0">
            <a:spAutoFit/>
          </a:bodyPr>
          <a:lstStyle/>
          <a:p>
            <a:r>
              <a:rPr lang="en-US" dirty="0" smtClean="0"/>
              <a:t>ESRF Frelon CCD			</a:t>
            </a:r>
            <a:endParaRPr lang="en-GB" dirty="0"/>
          </a:p>
        </p:txBody>
      </p:sp>
      <p:sp>
        <p:nvSpPr>
          <p:cNvPr id="9" name="TextBox 8"/>
          <p:cNvSpPr txBox="1"/>
          <p:nvPr/>
        </p:nvSpPr>
        <p:spPr>
          <a:xfrm>
            <a:off x="407368" y="926740"/>
            <a:ext cx="10382984" cy="2585323"/>
          </a:xfrm>
          <a:prstGeom prst="rect">
            <a:avLst/>
          </a:prstGeom>
          <a:noFill/>
        </p:spPr>
        <p:txBody>
          <a:bodyPr wrap="square" rtlCol="0">
            <a:spAutoFit/>
          </a:bodyPr>
          <a:lstStyle/>
          <a:p>
            <a:r>
              <a:rPr lang="en-US" dirty="0" smtClean="0"/>
              <a:t>1 second per picture	1 hour = 3600 seconds = 60 x 60</a:t>
            </a:r>
          </a:p>
          <a:p>
            <a:endParaRPr lang="en-US" dirty="0" smtClean="0"/>
          </a:p>
          <a:p>
            <a:r>
              <a:rPr lang="en-US" dirty="0" smtClean="0"/>
              <a:t>10 pictures per second	1 </a:t>
            </a:r>
            <a:r>
              <a:rPr lang="en-US" dirty="0"/>
              <a:t>hour = </a:t>
            </a:r>
            <a:r>
              <a:rPr lang="en-US" dirty="0" smtClean="0"/>
              <a:t>36000 frames </a:t>
            </a:r>
            <a:r>
              <a:rPr lang="en-US" dirty="0"/>
              <a:t>= </a:t>
            </a:r>
            <a:r>
              <a:rPr lang="en-US" dirty="0" smtClean="0"/>
              <a:t>180 x 180</a:t>
            </a:r>
          </a:p>
          <a:p>
            <a:endParaRPr lang="en-US" dirty="0"/>
          </a:p>
          <a:p>
            <a:r>
              <a:rPr lang="en-US" dirty="0" smtClean="0"/>
              <a:t>100 fps			1 </a:t>
            </a:r>
            <a:r>
              <a:rPr lang="en-US" dirty="0"/>
              <a:t>hour = </a:t>
            </a:r>
            <a:r>
              <a:rPr lang="en-US" dirty="0" smtClean="0"/>
              <a:t>360000 </a:t>
            </a:r>
            <a:r>
              <a:rPr lang="en-US" dirty="0"/>
              <a:t>frames = </a:t>
            </a:r>
            <a:r>
              <a:rPr lang="en-US" dirty="0" smtClean="0"/>
              <a:t> 2D : 600 x 600</a:t>
            </a:r>
            <a:br>
              <a:rPr lang="en-US" dirty="0" smtClean="0"/>
            </a:br>
            <a:r>
              <a:rPr lang="en-US" dirty="0" smtClean="0"/>
              <a:t>						3D : 71 x 71 x 71</a:t>
            </a:r>
          </a:p>
          <a:p>
            <a:endParaRPr lang="en-US" dirty="0" smtClean="0"/>
          </a:p>
          <a:p>
            <a:r>
              <a:rPr lang="en-US" b="1" dirty="0" smtClean="0"/>
              <a:t>500 fps			1 hour = 1 800 000 frames = 2D : 1340 x 1340</a:t>
            </a:r>
          </a:p>
          <a:p>
            <a:r>
              <a:rPr lang="en-US" b="1" dirty="0"/>
              <a:t>	</a:t>
            </a:r>
            <a:r>
              <a:rPr lang="en-US" b="1" dirty="0" smtClean="0"/>
              <a:t>				 	     3D : 121 x 121 x 121</a:t>
            </a:r>
            <a:endParaRPr lang="en-US" b="1" dirty="0"/>
          </a:p>
        </p:txBody>
      </p:sp>
      <p:sp>
        <p:nvSpPr>
          <p:cNvPr id="10" name="TextBox 9"/>
          <p:cNvSpPr txBox="1"/>
          <p:nvPr/>
        </p:nvSpPr>
        <p:spPr>
          <a:xfrm>
            <a:off x="2330712" y="4108430"/>
            <a:ext cx="3403496" cy="369332"/>
          </a:xfrm>
          <a:prstGeom prst="rect">
            <a:avLst/>
          </a:prstGeom>
          <a:noFill/>
        </p:spPr>
        <p:txBody>
          <a:bodyPr wrap="none" rtlCol="0">
            <a:spAutoFit/>
          </a:bodyPr>
          <a:lstStyle/>
          <a:p>
            <a:r>
              <a:rPr lang="en-US" dirty="0" smtClean="0"/>
              <a:t>Photon counting pixel detectors</a:t>
            </a:r>
            <a:endParaRPr lang="en-GB" dirty="0"/>
          </a:p>
        </p:txBody>
      </p:sp>
    </p:spTree>
    <p:extLst>
      <p:ext uri="{BB962C8B-B14F-4D97-AF65-F5344CB8AC3E}">
        <p14:creationId xmlns:p14="http://schemas.microsoft.com/office/powerpoint/2010/main" val="224286534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6" name="Picture 5"/>
          <p:cNvPicPr>
            <a:picLocks noChangeAspect="1"/>
          </p:cNvPicPr>
          <p:nvPr/>
        </p:nvPicPr>
        <p:blipFill>
          <a:blip r:embed="rId3"/>
          <a:stretch>
            <a:fillRect/>
          </a:stretch>
        </p:blipFill>
        <p:spPr>
          <a:xfrm>
            <a:off x="1" y="-8594"/>
            <a:ext cx="12192000" cy="6875188"/>
          </a:xfrm>
          <a:prstGeom prst="rect">
            <a:avLst/>
          </a:prstGeom>
        </p:spPr>
      </p:pic>
      <p:pic>
        <p:nvPicPr>
          <p:cNvPr id="7" name="Picture 6"/>
          <p:cNvPicPr>
            <a:picLocks noChangeAspect="1"/>
          </p:cNvPicPr>
          <p:nvPr/>
        </p:nvPicPr>
        <p:blipFill>
          <a:blip r:embed="rId4"/>
          <a:stretch>
            <a:fillRect/>
          </a:stretch>
        </p:blipFill>
        <p:spPr>
          <a:xfrm>
            <a:off x="6790010" y="5371974"/>
            <a:ext cx="5401990" cy="1486026"/>
          </a:xfrm>
          <a:prstGeom prst="rect">
            <a:avLst/>
          </a:prstGeom>
        </p:spPr>
      </p:pic>
      <p:pic>
        <p:nvPicPr>
          <p:cNvPr id="8" name="Picture 7"/>
          <p:cNvPicPr>
            <a:picLocks noChangeAspect="1"/>
          </p:cNvPicPr>
          <p:nvPr/>
        </p:nvPicPr>
        <p:blipFill>
          <a:blip r:embed="rId5"/>
          <a:stretch>
            <a:fillRect/>
          </a:stretch>
        </p:blipFill>
        <p:spPr>
          <a:xfrm>
            <a:off x="9408368" y="5371974"/>
            <a:ext cx="3936306" cy="492593"/>
          </a:xfrm>
          <a:prstGeom prst="rect">
            <a:avLst/>
          </a:prstGeom>
        </p:spPr>
      </p:pic>
    </p:spTree>
    <p:extLst>
      <p:ext uri="{BB962C8B-B14F-4D97-AF65-F5344CB8AC3E}">
        <p14:creationId xmlns:p14="http://schemas.microsoft.com/office/powerpoint/2010/main" val="320826922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Throughput powder diffraction – ID31 – </a:t>
            </a:r>
            <a:r>
              <a:rPr lang="en-GB" dirty="0" err="1" smtClean="0"/>
              <a:t>Veijo</a:t>
            </a:r>
            <a:r>
              <a:rPr lang="en-GB" dirty="0" smtClean="0"/>
              <a:t>  </a:t>
            </a:r>
            <a:r>
              <a:rPr lang="en-GB" dirty="0" err="1" smtClean="0"/>
              <a:t>Honkimaki</a:t>
            </a:r>
            <a:endParaRPr lang="en-GB" dirty="0"/>
          </a:p>
        </p:txBody>
      </p:sp>
      <p:pic>
        <p:nvPicPr>
          <p:cNvPr id="4" name="Picture 3" descr="File:Id31.jpg"/>
          <p:cNvPicPr/>
          <p:nvPr/>
        </p:nvPicPr>
        <p:blipFill>
          <a:blip r:embed="rId3" cstate="print"/>
          <a:srcRect l="19205" t="15174" r="24087" b="18665"/>
          <a:stretch>
            <a:fillRect/>
          </a:stretch>
        </p:blipFill>
        <p:spPr bwMode="auto">
          <a:xfrm>
            <a:off x="825014" y="923122"/>
            <a:ext cx="3451860" cy="3017520"/>
          </a:xfrm>
          <a:prstGeom prst="rect">
            <a:avLst/>
          </a:prstGeom>
          <a:noFill/>
          <a:ln w="9525">
            <a:noFill/>
            <a:miter lim="800000"/>
            <a:headEnd/>
            <a:tailEnd/>
          </a:ln>
        </p:spPr>
      </p:pic>
      <p:pic>
        <p:nvPicPr>
          <p:cNvPr id="5" name="Picture 4" descr="im_1_without.jpg"/>
          <p:cNvPicPr/>
          <p:nvPr/>
        </p:nvPicPr>
        <p:blipFill>
          <a:blip r:embed="rId4" cstate="print"/>
          <a:stretch>
            <a:fillRect/>
          </a:stretch>
        </p:blipFill>
        <p:spPr>
          <a:xfrm>
            <a:off x="4540627" y="923126"/>
            <a:ext cx="3456000" cy="3140101"/>
          </a:xfrm>
          <a:prstGeom prst="rect">
            <a:avLst/>
          </a:prstGeom>
        </p:spPr>
      </p:pic>
      <p:pic>
        <p:nvPicPr>
          <p:cNvPr id="6" name="Picture 5" descr="im_1_with.jpg"/>
          <p:cNvPicPr/>
          <p:nvPr/>
        </p:nvPicPr>
        <p:blipFill>
          <a:blip r:embed="rId5" cstate="print"/>
          <a:stretch>
            <a:fillRect/>
          </a:stretch>
        </p:blipFill>
        <p:spPr>
          <a:xfrm>
            <a:off x="7824192" y="923121"/>
            <a:ext cx="3456000" cy="3132790"/>
          </a:xfrm>
          <a:prstGeom prst="rect">
            <a:avLst/>
          </a:prstGeom>
        </p:spPr>
      </p:pic>
      <p:sp>
        <p:nvSpPr>
          <p:cNvPr id="8" name="TextBox 7"/>
          <p:cNvSpPr txBox="1"/>
          <p:nvPr/>
        </p:nvSpPr>
        <p:spPr>
          <a:xfrm>
            <a:off x="997834" y="4465915"/>
            <a:ext cx="6221491" cy="2086725"/>
          </a:xfrm>
          <a:prstGeom prst="rect">
            <a:avLst/>
          </a:prstGeom>
          <a:noFill/>
        </p:spPr>
        <p:txBody>
          <a:bodyPr wrap="square" rtlCol="0">
            <a:spAutoFit/>
          </a:bodyPr>
          <a:lstStyle/>
          <a:p>
            <a:r>
              <a:rPr lang="en-GB" sz="2160" dirty="0"/>
              <a:t>Robot enables rapid, precise and repeatable movement of the sample plate in all dimensions. This, together with the Pilatus3 </a:t>
            </a:r>
            <a:r>
              <a:rPr lang="en-GB" sz="2160" dirty="0" err="1"/>
              <a:t>CdTe</a:t>
            </a:r>
            <a:r>
              <a:rPr lang="en-GB" sz="2160" dirty="0"/>
              <a:t> detector, permits 240 diffraction measurements with excellent powder averaging within 5 minutes.</a:t>
            </a:r>
          </a:p>
          <a:p>
            <a:endParaRPr lang="en-GB" sz="2160" dirty="0"/>
          </a:p>
        </p:txBody>
      </p:sp>
    </p:spTree>
    <p:extLst>
      <p:ext uri="{BB962C8B-B14F-4D97-AF65-F5344CB8AC3E}">
        <p14:creationId xmlns:p14="http://schemas.microsoft.com/office/powerpoint/2010/main" val="1334412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dependent </a:t>
            </a:r>
            <a:r>
              <a:rPr lang="en-US" dirty="0"/>
              <a:t>p</a:t>
            </a:r>
            <a:r>
              <a:rPr lang="en-US" dirty="0" smtClean="0"/>
              <a:t>hase transition in LiFePO</a:t>
            </a:r>
            <a:r>
              <a:rPr lang="en-US" baseline="-25000" dirty="0" smtClean="0"/>
              <a:t>4</a:t>
            </a:r>
            <a:endParaRPr lang="en-GB" baseline="-25000" dirty="0"/>
          </a:p>
        </p:txBody>
      </p:sp>
      <p:pic>
        <p:nvPicPr>
          <p:cNvPr id="3" name="Picture 2"/>
          <p:cNvPicPr>
            <a:picLocks noChangeAspect="1"/>
          </p:cNvPicPr>
          <p:nvPr/>
        </p:nvPicPr>
        <p:blipFill>
          <a:blip r:embed="rId3"/>
          <a:stretch>
            <a:fillRect/>
          </a:stretch>
        </p:blipFill>
        <p:spPr>
          <a:xfrm>
            <a:off x="4475312" y="622800"/>
            <a:ext cx="6192688" cy="2925646"/>
          </a:xfrm>
          <a:prstGeom prst="rect">
            <a:avLst/>
          </a:prstGeom>
        </p:spPr>
      </p:pic>
      <p:pic>
        <p:nvPicPr>
          <p:cNvPr id="4" name="Picture 3"/>
          <p:cNvPicPr>
            <a:picLocks noChangeAspect="1"/>
          </p:cNvPicPr>
          <p:nvPr/>
        </p:nvPicPr>
        <p:blipFill>
          <a:blip r:embed="rId4"/>
          <a:stretch>
            <a:fillRect/>
          </a:stretch>
        </p:blipFill>
        <p:spPr>
          <a:xfrm>
            <a:off x="1631504" y="3624582"/>
            <a:ext cx="6480720" cy="3188795"/>
          </a:xfrm>
          <a:prstGeom prst="rect">
            <a:avLst/>
          </a:prstGeom>
        </p:spPr>
      </p:pic>
      <p:sp>
        <p:nvSpPr>
          <p:cNvPr id="5" name="Rectangle 4"/>
          <p:cNvSpPr/>
          <p:nvPr/>
        </p:nvSpPr>
        <p:spPr>
          <a:xfrm>
            <a:off x="1524000" y="733142"/>
            <a:ext cx="3059832" cy="1815882"/>
          </a:xfrm>
          <a:prstGeom prst="rect">
            <a:avLst/>
          </a:prstGeom>
        </p:spPr>
        <p:txBody>
          <a:bodyPr wrap="square">
            <a:spAutoFit/>
          </a:bodyPr>
          <a:lstStyle/>
          <a:p>
            <a:r>
              <a:rPr lang="en-US" sz="1400" dirty="0">
                <a:solidFill>
                  <a:srgbClr val="000000"/>
                </a:solidFill>
                <a:latin typeface="Calibri" panose="020F0502020204030204" pitchFamily="34" charset="0"/>
              </a:rPr>
              <a:t>Powder :</a:t>
            </a:r>
            <a:endParaRPr lang="en-GB" sz="1400" dirty="0">
              <a:solidFill>
                <a:srgbClr val="000000"/>
              </a:solidFill>
              <a:latin typeface="Calibri" panose="020F0502020204030204" pitchFamily="34" charset="0"/>
            </a:endParaRPr>
          </a:p>
          <a:p>
            <a:endParaRPr lang="en-GB" sz="1400" dirty="0">
              <a:solidFill>
                <a:srgbClr val="000000"/>
              </a:solidFill>
              <a:latin typeface="Calibri" panose="020F0502020204030204" pitchFamily="34" charset="0"/>
            </a:endParaRPr>
          </a:p>
          <a:p>
            <a:r>
              <a:rPr lang="en-GB" sz="1400" dirty="0">
                <a:solidFill>
                  <a:srgbClr val="000000"/>
                </a:solidFill>
                <a:latin typeface="Calibri" panose="020F0502020204030204" pitchFamily="34" charset="0"/>
              </a:rPr>
              <a:t>Zhang X., van </a:t>
            </a:r>
            <a:r>
              <a:rPr lang="en-GB" sz="1400" dirty="0" err="1">
                <a:solidFill>
                  <a:srgbClr val="000000"/>
                </a:solidFill>
                <a:latin typeface="Calibri" panose="020F0502020204030204" pitchFamily="34" charset="0"/>
              </a:rPr>
              <a:t>Hulzen</a:t>
            </a:r>
            <a:r>
              <a:rPr lang="en-GB" sz="1400" dirty="0">
                <a:solidFill>
                  <a:srgbClr val="000000"/>
                </a:solidFill>
                <a:latin typeface="Calibri" panose="020F0502020204030204" pitchFamily="34" charset="0"/>
              </a:rPr>
              <a:t> M., Singh D.P., </a:t>
            </a:r>
          </a:p>
          <a:p>
            <a:r>
              <a:rPr lang="en-GB" sz="1400" dirty="0">
                <a:solidFill>
                  <a:srgbClr val="000000"/>
                </a:solidFill>
                <a:latin typeface="Calibri" panose="020F0502020204030204" pitchFamily="34" charset="0"/>
              </a:rPr>
              <a:t>Brownrigg A., Wright J.P., van </a:t>
            </a:r>
            <a:r>
              <a:rPr lang="en-GB" sz="1400" dirty="0" err="1">
                <a:solidFill>
                  <a:srgbClr val="000000"/>
                </a:solidFill>
                <a:latin typeface="Calibri" panose="020F0502020204030204" pitchFamily="34" charset="0"/>
              </a:rPr>
              <a:t>Dijk</a:t>
            </a:r>
            <a:r>
              <a:rPr lang="en-GB" sz="1400" dirty="0">
                <a:solidFill>
                  <a:srgbClr val="000000"/>
                </a:solidFill>
                <a:latin typeface="Calibri" panose="020F0502020204030204" pitchFamily="34" charset="0"/>
              </a:rPr>
              <a:t> N.H., </a:t>
            </a:r>
          </a:p>
          <a:p>
            <a:r>
              <a:rPr lang="en-GB" sz="1400" dirty="0" err="1">
                <a:solidFill>
                  <a:srgbClr val="000000"/>
                </a:solidFill>
                <a:latin typeface="Calibri" panose="020F0502020204030204" pitchFamily="34" charset="0"/>
              </a:rPr>
              <a:t>Wagemaker</a:t>
            </a:r>
            <a:r>
              <a:rPr lang="en-GB" sz="1400" dirty="0">
                <a:solidFill>
                  <a:srgbClr val="000000"/>
                </a:solidFill>
                <a:latin typeface="Calibri" panose="020F0502020204030204" pitchFamily="34" charset="0"/>
              </a:rPr>
              <a:t> M. </a:t>
            </a:r>
            <a:r>
              <a:rPr lang="en-GB" sz="1400" i="1" dirty="0">
                <a:solidFill>
                  <a:srgbClr val="000000"/>
                </a:solidFill>
                <a:latin typeface="Calibri" panose="020F0502020204030204" pitchFamily="34" charset="0"/>
              </a:rPr>
              <a:t>“Rate-induced solubility and suppression of the first-order phase transition in olivine LiFePO4” </a:t>
            </a:r>
          </a:p>
          <a:p>
            <a:r>
              <a:rPr lang="en-GB" sz="1400" dirty="0">
                <a:solidFill>
                  <a:srgbClr val="000000"/>
                </a:solidFill>
                <a:latin typeface="Calibri" panose="020F0502020204030204" pitchFamily="34" charset="0"/>
              </a:rPr>
              <a:t>Nano Letters (2014)</a:t>
            </a:r>
          </a:p>
        </p:txBody>
      </p:sp>
      <p:sp>
        <p:nvSpPr>
          <p:cNvPr id="6" name="Rectangle 5"/>
          <p:cNvSpPr/>
          <p:nvPr/>
        </p:nvSpPr>
        <p:spPr>
          <a:xfrm>
            <a:off x="7392144" y="4243565"/>
            <a:ext cx="2915816" cy="2031325"/>
          </a:xfrm>
          <a:prstGeom prst="rect">
            <a:avLst/>
          </a:prstGeom>
        </p:spPr>
        <p:txBody>
          <a:bodyPr wrap="square">
            <a:spAutoFit/>
          </a:bodyPr>
          <a:lstStyle/>
          <a:p>
            <a:r>
              <a:rPr lang="en-US" sz="1400" dirty="0">
                <a:solidFill>
                  <a:srgbClr val="000000"/>
                </a:solidFill>
                <a:latin typeface="Calibri" panose="020F0502020204030204" pitchFamily="34" charset="0"/>
              </a:rPr>
              <a:t>Single crystal</a:t>
            </a:r>
          </a:p>
          <a:p>
            <a:endParaRPr lang="en-GB" sz="1400" dirty="0">
              <a:solidFill>
                <a:srgbClr val="000000"/>
              </a:solidFill>
              <a:latin typeface="Calibri" panose="020F0502020204030204" pitchFamily="34" charset="0"/>
            </a:endParaRPr>
          </a:p>
          <a:p>
            <a:r>
              <a:rPr lang="en-GB" sz="1400" dirty="0">
                <a:solidFill>
                  <a:srgbClr val="000000"/>
                </a:solidFill>
                <a:latin typeface="Calibri" panose="020F0502020204030204" pitchFamily="34" charset="0"/>
              </a:rPr>
              <a:t>Zhang X., van </a:t>
            </a:r>
            <a:r>
              <a:rPr lang="en-GB" sz="1400" dirty="0" err="1">
                <a:solidFill>
                  <a:srgbClr val="000000"/>
                </a:solidFill>
                <a:latin typeface="Calibri" panose="020F0502020204030204" pitchFamily="34" charset="0"/>
              </a:rPr>
              <a:t>Hulzen</a:t>
            </a:r>
            <a:r>
              <a:rPr lang="en-GB" sz="1400" dirty="0">
                <a:solidFill>
                  <a:srgbClr val="000000"/>
                </a:solidFill>
                <a:latin typeface="Calibri" panose="020F0502020204030204" pitchFamily="34" charset="0"/>
              </a:rPr>
              <a:t> M., Singh D.P., Brownrigg A., Wright J.P., van </a:t>
            </a:r>
            <a:r>
              <a:rPr lang="en-GB" sz="1400" dirty="0" err="1">
                <a:solidFill>
                  <a:srgbClr val="000000"/>
                </a:solidFill>
                <a:latin typeface="Calibri" panose="020F0502020204030204" pitchFamily="34" charset="0"/>
              </a:rPr>
              <a:t>Dijk</a:t>
            </a:r>
            <a:r>
              <a:rPr lang="en-GB" sz="1400" dirty="0">
                <a:solidFill>
                  <a:srgbClr val="000000"/>
                </a:solidFill>
                <a:latin typeface="Calibri" panose="020F0502020204030204" pitchFamily="34" charset="0"/>
              </a:rPr>
              <a:t> N.H., </a:t>
            </a:r>
            <a:r>
              <a:rPr lang="en-GB" sz="1400" dirty="0" err="1">
                <a:solidFill>
                  <a:srgbClr val="000000"/>
                </a:solidFill>
                <a:latin typeface="Calibri" panose="020F0502020204030204" pitchFamily="34" charset="0"/>
              </a:rPr>
              <a:t>Wagemaker</a:t>
            </a:r>
            <a:r>
              <a:rPr lang="en-GB" sz="1400" dirty="0">
                <a:solidFill>
                  <a:srgbClr val="000000"/>
                </a:solidFill>
                <a:latin typeface="Calibri" panose="020F0502020204030204" pitchFamily="34" charset="0"/>
              </a:rPr>
              <a:t> M. </a:t>
            </a:r>
            <a:r>
              <a:rPr lang="en-GB" sz="1400" i="1" dirty="0">
                <a:solidFill>
                  <a:srgbClr val="000000"/>
                </a:solidFill>
                <a:latin typeface="Calibri" panose="020F0502020204030204" pitchFamily="34" charset="0"/>
              </a:rPr>
              <a:t>“Direct view on the phase evolution in individual LiFePO4 nanoparticles during Li-ion battery cycling” </a:t>
            </a:r>
          </a:p>
          <a:p>
            <a:r>
              <a:rPr lang="en-GB" sz="1400" dirty="0">
                <a:solidFill>
                  <a:srgbClr val="000000"/>
                </a:solidFill>
                <a:latin typeface="Calibri" panose="020F0502020204030204" pitchFamily="34" charset="0"/>
              </a:rPr>
              <a:t>Nature Communications (2015)</a:t>
            </a:r>
            <a:endParaRPr lang="en-GB" sz="1400" dirty="0"/>
          </a:p>
        </p:txBody>
      </p:sp>
    </p:spTree>
    <p:extLst>
      <p:ext uri="{BB962C8B-B14F-4D97-AF65-F5344CB8AC3E}">
        <p14:creationId xmlns:p14="http://schemas.microsoft.com/office/powerpoint/2010/main" val="788275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diffraction with imaging  </a:t>
            </a:r>
            <a:endParaRPr lang="en-GB" dirty="0"/>
          </a:p>
        </p:txBody>
      </p:sp>
      <p:pic>
        <p:nvPicPr>
          <p:cNvPr id="3" name="Picture 2"/>
          <p:cNvPicPr>
            <a:picLocks noChangeAspect="1"/>
          </p:cNvPicPr>
          <p:nvPr/>
        </p:nvPicPr>
        <p:blipFill rotWithShape="1">
          <a:blip r:embed="rId3"/>
          <a:srcRect t="59981" r="35032"/>
          <a:stretch/>
        </p:blipFill>
        <p:spPr>
          <a:xfrm>
            <a:off x="3437490" y="1695110"/>
            <a:ext cx="3544191" cy="1877906"/>
          </a:xfrm>
          <a:prstGeom prst="rect">
            <a:avLst/>
          </a:prstGeom>
        </p:spPr>
      </p:pic>
      <p:pic>
        <p:nvPicPr>
          <p:cNvPr id="4" name="Picture 3"/>
          <p:cNvPicPr>
            <a:picLocks noChangeAspect="1"/>
          </p:cNvPicPr>
          <p:nvPr/>
        </p:nvPicPr>
        <p:blipFill>
          <a:blip r:embed="rId4"/>
          <a:stretch>
            <a:fillRect/>
          </a:stretch>
        </p:blipFill>
        <p:spPr>
          <a:xfrm>
            <a:off x="1631504" y="836712"/>
            <a:ext cx="5256584" cy="858398"/>
          </a:xfrm>
          <a:prstGeom prst="rect">
            <a:avLst/>
          </a:prstGeom>
        </p:spPr>
      </p:pic>
      <p:pic>
        <p:nvPicPr>
          <p:cNvPr id="5" name="Picture 4"/>
          <p:cNvPicPr>
            <a:picLocks noChangeAspect="1"/>
          </p:cNvPicPr>
          <p:nvPr/>
        </p:nvPicPr>
        <p:blipFill>
          <a:blip r:embed="rId5"/>
          <a:stretch>
            <a:fillRect/>
          </a:stretch>
        </p:blipFill>
        <p:spPr>
          <a:xfrm>
            <a:off x="5040913" y="4005065"/>
            <a:ext cx="5171977" cy="2345655"/>
          </a:xfrm>
          <a:prstGeom prst="rect">
            <a:avLst/>
          </a:prstGeom>
        </p:spPr>
      </p:pic>
      <p:pic>
        <p:nvPicPr>
          <p:cNvPr id="6" name="Picture 5"/>
          <p:cNvPicPr>
            <a:picLocks noChangeAspect="1"/>
          </p:cNvPicPr>
          <p:nvPr/>
        </p:nvPicPr>
        <p:blipFill>
          <a:blip r:embed="rId6"/>
          <a:stretch>
            <a:fillRect/>
          </a:stretch>
        </p:blipFill>
        <p:spPr>
          <a:xfrm>
            <a:off x="8104299" y="690390"/>
            <a:ext cx="2308967" cy="3314675"/>
          </a:xfrm>
          <a:prstGeom prst="rect">
            <a:avLst/>
          </a:prstGeom>
        </p:spPr>
      </p:pic>
      <p:pic>
        <p:nvPicPr>
          <p:cNvPr id="8" name="Picture 7"/>
          <p:cNvPicPr>
            <a:picLocks noChangeAspect="1"/>
          </p:cNvPicPr>
          <p:nvPr/>
        </p:nvPicPr>
        <p:blipFill rotWithShape="1">
          <a:blip r:embed="rId3"/>
          <a:srcRect l="17725" t="22775" r="46655" b="58591"/>
          <a:stretch/>
        </p:blipFill>
        <p:spPr>
          <a:xfrm rot="16200000">
            <a:off x="6352834" y="2113632"/>
            <a:ext cx="2286719" cy="1029025"/>
          </a:xfrm>
          <a:prstGeom prst="rect">
            <a:avLst/>
          </a:prstGeom>
        </p:spPr>
      </p:pic>
      <p:sp>
        <p:nvSpPr>
          <p:cNvPr id="9" name="TextBox 8"/>
          <p:cNvSpPr txBox="1"/>
          <p:nvPr/>
        </p:nvSpPr>
        <p:spPr>
          <a:xfrm>
            <a:off x="804857" y="3573016"/>
            <a:ext cx="3193384" cy="2585323"/>
          </a:xfrm>
          <a:prstGeom prst="rect">
            <a:avLst/>
          </a:prstGeom>
          <a:noFill/>
        </p:spPr>
        <p:txBody>
          <a:bodyPr wrap="square" rtlCol="0">
            <a:spAutoFit/>
          </a:bodyPr>
          <a:lstStyle/>
          <a:p>
            <a:r>
              <a:rPr lang="en-US" dirty="0"/>
              <a:t>Is a single crystal representative for the bulk?</a:t>
            </a:r>
          </a:p>
          <a:p>
            <a:endParaRPr lang="en-US" dirty="0"/>
          </a:p>
          <a:p>
            <a:r>
              <a:rPr lang="en-US" dirty="0"/>
              <a:t>Combination of X-ray tomography and powder diffraction to get a true physical parameters for</a:t>
            </a:r>
          </a:p>
          <a:p>
            <a:endParaRPr lang="en-US" dirty="0"/>
          </a:p>
          <a:p>
            <a:endParaRPr lang="en-GB" dirty="0"/>
          </a:p>
        </p:txBody>
      </p:sp>
    </p:spTree>
    <p:extLst>
      <p:ext uri="{BB962C8B-B14F-4D97-AF65-F5344CB8AC3E}">
        <p14:creationId xmlns:p14="http://schemas.microsoft.com/office/powerpoint/2010/main" val="233570260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13864"/>
          <a:stretch>
            <a:fillRect/>
          </a:stretch>
        </p:blipFill>
        <p:spPr bwMode="auto">
          <a:xfrm>
            <a:off x="8832304" y="6309321"/>
            <a:ext cx="1835696" cy="533239"/>
          </a:xfrm>
          <a:prstGeom prst="rect">
            <a:avLst/>
          </a:prstGeom>
          <a:noFill/>
          <a:ln w="9525">
            <a:noFill/>
            <a:miter lim="800000"/>
            <a:headEnd/>
            <a:tailEnd/>
          </a:ln>
        </p:spPr>
      </p:pic>
      <p:sp>
        <p:nvSpPr>
          <p:cNvPr id="6" name="Rectangle 5"/>
          <p:cNvSpPr/>
          <p:nvPr/>
        </p:nvSpPr>
        <p:spPr>
          <a:xfrm>
            <a:off x="1775521" y="188640"/>
            <a:ext cx="3543149" cy="400110"/>
          </a:xfrm>
          <a:prstGeom prst="rect">
            <a:avLst/>
          </a:prstGeom>
        </p:spPr>
        <p:txBody>
          <a:bodyPr wrap="none">
            <a:spAutoFit/>
          </a:bodyPr>
          <a:lstStyle/>
          <a:p>
            <a:r>
              <a:rPr lang="it-IT" sz="2000" dirty="0">
                <a:solidFill>
                  <a:srgbClr val="000099"/>
                </a:solidFill>
                <a:latin typeface="Myriad Pro" pitchFamily="34" charset="0"/>
                <a:ea typeface="Myriad Pro Light" charset="0"/>
                <a:cs typeface="Myriad Pro Light" charset="0"/>
              </a:rPr>
              <a:t>Nano-single </a:t>
            </a:r>
            <a:r>
              <a:rPr lang="it-IT" sz="2000" dirty="0" err="1">
                <a:solidFill>
                  <a:srgbClr val="000099"/>
                </a:solidFill>
                <a:latin typeface="Myriad Pro" pitchFamily="34" charset="0"/>
                <a:ea typeface="Myriad Pro Light" charset="0"/>
                <a:cs typeface="Myriad Pro Light" charset="0"/>
              </a:rPr>
              <a:t>crystal</a:t>
            </a:r>
            <a:r>
              <a:rPr lang="it-IT" sz="2000" dirty="0">
                <a:solidFill>
                  <a:srgbClr val="000099"/>
                </a:solidFill>
                <a:latin typeface="Myriad Pro" pitchFamily="34" charset="0"/>
                <a:ea typeface="Myriad Pro Light" charset="0"/>
                <a:cs typeface="Myriad Pro Light" charset="0"/>
              </a:rPr>
              <a:t> </a:t>
            </a:r>
            <a:r>
              <a:rPr lang="it-IT" sz="2000" dirty="0" err="1">
                <a:solidFill>
                  <a:srgbClr val="000099"/>
                </a:solidFill>
                <a:latin typeface="Myriad Pro" pitchFamily="34" charset="0"/>
                <a:ea typeface="Myriad Pro Light" charset="0"/>
                <a:cs typeface="Myriad Pro Light" charset="0"/>
              </a:rPr>
              <a:t>diffraction</a:t>
            </a:r>
            <a:endParaRPr lang="en-GB" sz="2000" dirty="0">
              <a:latin typeface="Myriad Pro" pitchFamily="34" charset="0"/>
              <a:ea typeface="Myriad Pro Light" charset="0"/>
              <a:cs typeface="Myriad Pro Light" charset="0"/>
            </a:endParaRPr>
          </a:p>
        </p:txBody>
      </p:sp>
      <p:grpSp>
        <p:nvGrpSpPr>
          <p:cNvPr id="2" name="Group 7"/>
          <p:cNvGrpSpPr/>
          <p:nvPr/>
        </p:nvGrpSpPr>
        <p:grpSpPr>
          <a:xfrm>
            <a:off x="8112224" y="332961"/>
            <a:ext cx="3552249" cy="3456384"/>
            <a:chOff x="1331640" y="1412776"/>
            <a:chExt cx="3744416" cy="2808189"/>
          </a:xfrm>
        </p:grpSpPr>
        <p:pic>
          <p:nvPicPr>
            <p:cNvPr id="9" name="Picture 8" descr="T:\carlotta\ferrierite_BC\Picture\A001 - 20170922_100245.bmp"/>
            <p:cNvPicPr>
              <a:picLocks noChangeAspect="1" noChangeArrowheads="1"/>
            </p:cNvPicPr>
            <p:nvPr/>
          </p:nvPicPr>
          <p:blipFill>
            <a:blip r:embed="rId4" cstate="print"/>
            <a:srcRect/>
            <a:stretch>
              <a:fillRect/>
            </a:stretch>
          </p:blipFill>
          <p:spPr bwMode="auto">
            <a:xfrm>
              <a:off x="1331640" y="1412776"/>
              <a:ext cx="3744416" cy="2808189"/>
            </a:xfrm>
            <a:prstGeom prst="rect">
              <a:avLst/>
            </a:prstGeom>
            <a:noFill/>
          </p:spPr>
        </p:pic>
        <p:cxnSp>
          <p:nvCxnSpPr>
            <p:cNvPr id="10" name="Straight Arrow Connector 9"/>
            <p:cNvCxnSpPr/>
            <p:nvPr/>
          </p:nvCxnSpPr>
          <p:spPr>
            <a:xfrm>
              <a:off x="1403648" y="4077072"/>
              <a:ext cx="72008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5" cstate="print"/>
            <a:srcRect/>
            <a:stretch>
              <a:fillRect/>
            </a:stretch>
          </p:blipFill>
          <p:spPr bwMode="auto">
            <a:xfrm rot="5400000">
              <a:off x="4271394" y="3415287"/>
              <a:ext cx="906402" cy="627509"/>
            </a:xfrm>
            <a:prstGeom prst="rect">
              <a:avLst/>
            </a:prstGeom>
            <a:noFill/>
            <a:ln w="9525">
              <a:noFill/>
              <a:miter lim="800000"/>
              <a:headEnd/>
              <a:tailEnd/>
            </a:ln>
          </p:spPr>
        </p:pic>
      </p:grpSp>
      <p:pic>
        <p:nvPicPr>
          <p:cNvPr id="22" name="Picture 21" descr="fitsizes.jpg"/>
          <p:cNvPicPr/>
          <p:nvPr/>
        </p:nvPicPr>
        <p:blipFill rotWithShape="1">
          <a:blip r:embed="rId6" cstate="print"/>
          <a:srcRect l="3267" r="5229" b="51369"/>
          <a:stretch/>
        </p:blipFill>
        <p:spPr>
          <a:xfrm>
            <a:off x="3119779" y="3758449"/>
            <a:ext cx="2346322" cy="2091625"/>
          </a:xfrm>
          <a:prstGeom prst="rect">
            <a:avLst/>
          </a:prstGeom>
        </p:spPr>
      </p:pic>
      <p:pic>
        <p:nvPicPr>
          <p:cNvPr id="23" name="Picture 22" descr="fitsizes.jpg"/>
          <p:cNvPicPr/>
          <p:nvPr/>
        </p:nvPicPr>
        <p:blipFill rotWithShape="1">
          <a:blip r:embed="rId6" cstate="print"/>
          <a:srcRect l="1634" t="50060" r="3594"/>
          <a:stretch/>
        </p:blipFill>
        <p:spPr>
          <a:xfrm>
            <a:off x="5559915" y="3847855"/>
            <a:ext cx="2232248" cy="1912815"/>
          </a:xfrm>
          <a:prstGeom prst="rect">
            <a:avLst/>
          </a:prstGeom>
        </p:spPr>
      </p:pic>
      <p:sp>
        <p:nvSpPr>
          <p:cNvPr id="24" name="Rectangle 23"/>
          <p:cNvSpPr/>
          <p:nvPr/>
        </p:nvSpPr>
        <p:spPr>
          <a:xfrm>
            <a:off x="1788142" y="820689"/>
            <a:ext cx="4572000" cy="954107"/>
          </a:xfrm>
          <a:prstGeom prst="rect">
            <a:avLst/>
          </a:prstGeom>
        </p:spPr>
        <p:txBody>
          <a:bodyPr>
            <a:spAutoFit/>
          </a:bodyPr>
          <a:lstStyle/>
          <a:p>
            <a:r>
              <a:rPr lang="en-GB" sz="1400" dirty="0">
                <a:latin typeface="Myriad Pro" pitchFamily="34" charset="0"/>
                <a:ea typeface="Myriad Pro Light" charset="0"/>
                <a:cs typeface="Myriad Pro Light" charset="0"/>
              </a:rPr>
              <a:t>ID11, ESRF</a:t>
            </a:r>
          </a:p>
          <a:p>
            <a:r>
              <a:rPr lang="en-GB" sz="1400" dirty="0" err="1">
                <a:latin typeface="Myriad Pro" pitchFamily="34" charset="0"/>
                <a:ea typeface="Myriad Pro Light" charset="0"/>
                <a:cs typeface="Myriad Pro Light" charset="0"/>
              </a:rPr>
              <a:t>Nanoscope</a:t>
            </a:r>
            <a:r>
              <a:rPr lang="en-GB" sz="1400" dirty="0">
                <a:latin typeface="Myriad Pro" pitchFamily="34" charset="0"/>
                <a:ea typeface="Myriad Pro Light" charset="0"/>
                <a:cs typeface="Myriad Pro Light" charset="0"/>
              </a:rPr>
              <a:t> station</a:t>
            </a:r>
          </a:p>
          <a:p>
            <a:r>
              <a:rPr lang="en-GB" sz="1400" dirty="0">
                <a:latin typeface="Myriad Pro" pitchFamily="34" charset="0"/>
                <a:ea typeface="Myriad Pro Light" charset="0"/>
                <a:cs typeface="Myriad Pro Light" charset="0"/>
              </a:rPr>
              <a:t>60 </a:t>
            </a:r>
            <a:r>
              <a:rPr lang="en-GB" sz="1400" dirty="0" err="1">
                <a:latin typeface="Myriad Pro" pitchFamily="34" charset="0"/>
                <a:ea typeface="Myriad Pro Light" charset="0"/>
                <a:cs typeface="Myriad Pro Light" charset="0"/>
              </a:rPr>
              <a:t>keV</a:t>
            </a:r>
            <a:r>
              <a:rPr lang="en-GB" sz="1400" dirty="0">
                <a:latin typeface="Myriad Pro" pitchFamily="34" charset="0"/>
                <a:ea typeface="Myriad Pro Light" charset="0"/>
                <a:cs typeface="Myriad Pro Light" charset="0"/>
              </a:rPr>
              <a:t>, 0.206 </a:t>
            </a:r>
            <a:r>
              <a:rPr lang="en-GB" sz="1400" dirty="0" err="1">
                <a:latin typeface="Myriad Pro" pitchFamily="34" charset="0"/>
              </a:rPr>
              <a:t>Å</a:t>
            </a:r>
            <a:endParaRPr lang="en-GB" sz="1400" dirty="0">
              <a:latin typeface="Myriad Pro" pitchFamily="34" charset="0"/>
              <a:ea typeface="Myriad Pro Light" charset="0"/>
              <a:cs typeface="Myriad Pro Light" charset="0"/>
            </a:endParaRPr>
          </a:p>
          <a:p>
            <a:r>
              <a:rPr lang="en-GB" sz="1400" dirty="0">
                <a:latin typeface="Myriad Pro" pitchFamily="34" charset="0"/>
                <a:ea typeface="Myriad Pro Light" charset="0"/>
                <a:cs typeface="Myriad Pro Light" charset="0"/>
              </a:rPr>
              <a:t>beam size 500 nm× 500nm </a:t>
            </a:r>
            <a:endParaRPr lang="en-US" sz="1400" dirty="0">
              <a:latin typeface="Myriad Pro" pitchFamily="34" charset="0"/>
              <a:ea typeface="Myriad Pro Light" charset="0"/>
              <a:cs typeface="Myriad Pro Light" charset="0"/>
            </a:endParaRPr>
          </a:p>
        </p:txBody>
      </p:sp>
      <p:sp>
        <p:nvSpPr>
          <p:cNvPr id="20502" name="Rectangle 20501"/>
          <p:cNvSpPr/>
          <p:nvPr/>
        </p:nvSpPr>
        <p:spPr>
          <a:xfrm>
            <a:off x="6017111" y="6114795"/>
            <a:ext cx="2337499" cy="307777"/>
          </a:xfrm>
          <a:prstGeom prst="rect">
            <a:avLst/>
          </a:prstGeom>
        </p:spPr>
        <p:txBody>
          <a:bodyPr wrap="none">
            <a:spAutoFit/>
          </a:bodyPr>
          <a:lstStyle/>
          <a:p>
            <a:r>
              <a:rPr lang="en-GB" sz="1400" dirty="0">
                <a:latin typeface="Myriad Pro" pitchFamily="34" charset="0"/>
                <a:ea typeface="Myriad Pro Light" charset="0"/>
                <a:cs typeface="Myriad Pro Light" charset="0"/>
              </a:rPr>
              <a:t>sample size 10 </a:t>
            </a:r>
            <a:r>
              <a:rPr lang="en-GB" sz="1400" dirty="0">
                <a:latin typeface="Myriad Pro" pitchFamily="34" charset="0"/>
              </a:rPr>
              <a:t> µ</a:t>
            </a:r>
            <a:r>
              <a:rPr lang="en-GB" sz="1400" dirty="0">
                <a:latin typeface="Myriad Pro" pitchFamily="34" charset="0"/>
                <a:ea typeface="Myriad Pro Light" charset="0"/>
                <a:cs typeface="Myriad Pro Light" charset="0"/>
              </a:rPr>
              <a:t>m× 5</a:t>
            </a:r>
            <a:r>
              <a:rPr lang="en-GB" sz="1400" dirty="0">
                <a:latin typeface="Myriad Pro" pitchFamily="34" charset="0"/>
              </a:rPr>
              <a:t> µ</a:t>
            </a:r>
            <a:r>
              <a:rPr lang="en-GB" sz="1400" dirty="0">
                <a:latin typeface="Myriad Pro" pitchFamily="34" charset="0"/>
                <a:ea typeface="Myriad Pro Light" charset="0"/>
                <a:cs typeface="Myriad Pro Light" charset="0"/>
              </a:rPr>
              <a:t>m </a:t>
            </a:r>
            <a:endParaRPr lang="en-US" sz="1400" dirty="0">
              <a:latin typeface="Myriad Pro" pitchFamily="34" charset="0"/>
              <a:ea typeface="Myriad Pro Light" charset="0"/>
              <a:cs typeface="Myriad Pro Light" charset="0"/>
            </a:endParaRPr>
          </a:p>
        </p:txBody>
      </p:sp>
      <p:grpSp>
        <p:nvGrpSpPr>
          <p:cNvPr id="8" name="Group 25"/>
          <p:cNvGrpSpPr/>
          <p:nvPr/>
        </p:nvGrpSpPr>
        <p:grpSpPr>
          <a:xfrm>
            <a:off x="4325885" y="1329155"/>
            <a:ext cx="3369829" cy="2107547"/>
            <a:chOff x="553187" y="4437542"/>
            <a:chExt cx="3369829" cy="2107547"/>
          </a:xfrm>
        </p:grpSpPr>
        <p:grpSp>
          <p:nvGrpSpPr>
            <p:cNvPr id="13" name="Group 20498"/>
            <p:cNvGrpSpPr/>
            <p:nvPr/>
          </p:nvGrpSpPr>
          <p:grpSpPr>
            <a:xfrm>
              <a:off x="649756" y="4437542"/>
              <a:ext cx="3273260" cy="2106065"/>
              <a:chOff x="506652" y="2859428"/>
              <a:chExt cx="3721414" cy="2771818"/>
            </a:xfrm>
          </p:grpSpPr>
          <p:pic>
            <p:nvPicPr>
              <p:cNvPr id="3" name="Picture 2"/>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87035" y="4160621"/>
                <a:ext cx="1470625" cy="1470625"/>
              </a:xfrm>
              <a:prstGeom prst="rect">
                <a:avLst/>
              </a:prstGeom>
            </p:spPr>
          </p:pic>
          <p:cxnSp>
            <p:nvCxnSpPr>
              <p:cNvPr id="7" name="Straight Arrow Connector 6"/>
              <p:cNvCxnSpPr/>
              <p:nvPr/>
            </p:nvCxnSpPr>
            <p:spPr>
              <a:xfrm>
                <a:off x="506652" y="3552720"/>
                <a:ext cx="10801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4913" y="3467504"/>
                <a:ext cx="586261" cy="781324"/>
              </a:xfrm>
              <a:prstGeom prst="rect">
                <a:avLst/>
              </a:prstGeom>
            </p:spPr>
          </p:pic>
          <p:grpSp>
            <p:nvGrpSpPr>
              <p:cNvPr id="15" name="Group 20490"/>
              <p:cNvGrpSpPr/>
              <p:nvPr/>
            </p:nvGrpSpPr>
            <p:grpSpPr>
              <a:xfrm>
                <a:off x="3011914" y="2859428"/>
                <a:ext cx="1216152" cy="1216152"/>
                <a:chOff x="3126052" y="2967575"/>
                <a:chExt cx="1216152" cy="1216152"/>
              </a:xfrm>
            </p:grpSpPr>
            <p:sp>
              <p:nvSpPr>
                <p:cNvPr id="20489" name="Cube 20488"/>
                <p:cNvSpPr/>
                <p:nvPr/>
              </p:nvSpPr>
              <p:spPr>
                <a:xfrm>
                  <a:off x="3126052" y="2967575"/>
                  <a:ext cx="1216152" cy="1216152"/>
                </a:xfrm>
                <a:prstGeom prst="cube">
                  <a:avLst>
                    <a:gd name="adj" fmla="val 2937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0" name="Picture 204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9145" y="3425260"/>
                  <a:ext cx="689744" cy="693355"/>
                </a:xfrm>
                <a:prstGeom prst="rect">
                  <a:avLst/>
                </a:prstGeom>
              </p:spPr>
            </p:pic>
          </p:grpSp>
          <p:cxnSp>
            <p:nvCxnSpPr>
              <p:cNvPr id="44" name="Straight Arrow Connector 43"/>
              <p:cNvCxnSpPr/>
              <p:nvPr/>
            </p:nvCxnSpPr>
            <p:spPr>
              <a:xfrm flipV="1">
                <a:off x="1845308" y="3332986"/>
                <a:ext cx="1130835" cy="2453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492" name="Rectangle 20491"/>
              <p:cNvSpPr/>
              <p:nvPr/>
            </p:nvSpPr>
            <p:spPr>
              <a:xfrm>
                <a:off x="542842" y="3067662"/>
                <a:ext cx="1150346" cy="364562"/>
              </a:xfrm>
              <a:prstGeom prst="rect">
                <a:avLst/>
              </a:prstGeom>
            </p:spPr>
            <p:txBody>
              <a:bodyPr wrap="none">
                <a:spAutoFit/>
              </a:bodyPr>
              <a:lstStyle/>
              <a:p>
                <a:r>
                  <a:rPr lang="en-GB" sz="1200" b="1">
                    <a:latin typeface="Myriad Pro Light" charset="0"/>
                    <a:ea typeface="Myriad Pro Light" charset="0"/>
                    <a:cs typeface="Myriad Pro Light" charset="0"/>
                  </a:rPr>
                  <a:t>X-ray beam</a:t>
                </a:r>
                <a:endParaRPr lang="en-US" sz="1200" dirty="0"/>
              </a:p>
            </p:txBody>
          </p:sp>
          <p:sp>
            <p:nvSpPr>
              <p:cNvPr id="46" name="Rectangle 45"/>
              <p:cNvSpPr/>
              <p:nvPr/>
            </p:nvSpPr>
            <p:spPr>
              <a:xfrm>
                <a:off x="1762998" y="2892194"/>
                <a:ext cx="1529422" cy="364562"/>
              </a:xfrm>
              <a:prstGeom prst="rect">
                <a:avLst/>
              </a:prstGeom>
            </p:spPr>
            <p:txBody>
              <a:bodyPr wrap="none">
                <a:spAutoFit/>
              </a:bodyPr>
              <a:lstStyle/>
              <a:p>
                <a:r>
                  <a:rPr lang="en-GB" sz="1200" b="1" dirty="0">
                    <a:latin typeface="Myriad Pro Light" charset="0"/>
                    <a:ea typeface="Myriad Pro Light" charset="0"/>
                    <a:cs typeface="Myriad Pro Light" charset="0"/>
                  </a:rPr>
                  <a:t>Diffracted beam</a:t>
                </a:r>
                <a:endParaRPr lang="en-US" sz="1200" dirty="0"/>
              </a:p>
            </p:txBody>
          </p:sp>
          <p:cxnSp>
            <p:nvCxnSpPr>
              <p:cNvPr id="48" name="Straight Arrow Connector 47"/>
              <p:cNvCxnSpPr/>
              <p:nvPr/>
            </p:nvCxnSpPr>
            <p:spPr>
              <a:xfrm flipV="1">
                <a:off x="1887552" y="3578325"/>
                <a:ext cx="1036763" cy="60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850182" y="3584343"/>
                <a:ext cx="1145612" cy="292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462989" y="5458538"/>
              <a:ext cx="536493" cy="6702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p:cNvGrpSpPr/>
            <p:nvPr/>
          </p:nvGrpSpPr>
          <p:grpSpPr>
            <a:xfrm>
              <a:off x="683568" y="5949280"/>
              <a:ext cx="399337" cy="436099"/>
              <a:chOff x="462606" y="6017238"/>
              <a:chExt cx="399337" cy="436099"/>
            </a:xfrm>
          </p:grpSpPr>
          <p:cxnSp>
            <p:nvCxnSpPr>
              <p:cNvPr id="14" name="Straight Arrow Connector 13"/>
              <p:cNvCxnSpPr/>
              <p:nvPr/>
            </p:nvCxnSpPr>
            <p:spPr>
              <a:xfrm flipV="1">
                <a:off x="469441" y="6235287"/>
                <a:ext cx="301131" cy="209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76532" y="6442070"/>
                <a:ext cx="385411" cy="56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62606" y="6017238"/>
                <a:ext cx="6835" cy="4360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1043608" y="6237312"/>
              <a:ext cx="284052" cy="307777"/>
            </a:xfrm>
            <a:prstGeom prst="rect">
              <a:avLst/>
            </a:prstGeom>
          </p:spPr>
          <p:txBody>
            <a:bodyPr wrap="none">
              <a:spAutoFit/>
            </a:bodyPr>
            <a:lstStyle/>
            <a:p>
              <a:r>
                <a:rPr lang="en-GB" sz="1400" b="1" dirty="0">
                  <a:latin typeface="Myriad Pro Light" charset="0"/>
                  <a:ea typeface="Myriad Pro Light" charset="0"/>
                  <a:cs typeface="Myriad Pro Light" charset="0"/>
                </a:rPr>
                <a:t>x</a:t>
              </a:r>
            </a:p>
          </p:txBody>
        </p:sp>
        <p:sp>
          <p:nvSpPr>
            <p:cNvPr id="36" name="Rectangle 35"/>
            <p:cNvSpPr/>
            <p:nvPr/>
          </p:nvSpPr>
          <p:spPr>
            <a:xfrm>
              <a:off x="553187" y="5684605"/>
              <a:ext cx="274434" cy="307777"/>
            </a:xfrm>
            <a:prstGeom prst="rect">
              <a:avLst/>
            </a:prstGeom>
          </p:spPr>
          <p:txBody>
            <a:bodyPr wrap="none">
              <a:spAutoFit/>
            </a:bodyPr>
            <a:lstStyle/>
            <a:p>
              <a:r>
                <a:rPr lang="en-GB" sz="1400" b="1" dirty="0">
                  <a:latin typeface="Myriad Pro Light" charset="0"/>
                  <a:ea typeface="Myriad Pro Light" charset="0"/>
                  <a:cs typeface="Myriad Pro Light" charset="0"/>
                </a:rPr>
                <a:t>z</a:t>
              </a:r>
            </a:p>
          </p:txBody>
        </p:sp>
        <p:sp>
          <p:nvSpPr>
            <p:cNvPr id="37" name="Rectangle 36"/>
            <p:cNvSpPr/>
            <p:nvPr/>
          </p:nvSpPr>
          <p:spPr>
            <a:xfrm>
              <a:off x="933591" y="5925253"/>
              <a:ext cx="284052" cy="307777"/>
            </a:xfrm>
            <a:prstGeom prst="rect">
              <a:avLst/>
            </a:prstGeom>
          </p:spPr>
          <p:txBody>
            <a:bodyPr wrap="none">
              <a:spAutoFit/>
            </a:bodyPr>
            <a:lstStyle/>
            <a:p>
              <a:r>
                <a:rPr lang="en-GB" sz="1400" b="1">
                  <a:latin typeface="Myriad Pro Light" charset="0"/>
                  <a:ea typeface="Myriad Pro Light" charset="0"/>
                  <a:cs typeface="Myriad Pro Light" charset="0"/>
                </a:rPr>
                <a:t>y</a:t>
              </a:r>
            </a:p>
          </p:txBody>
        </p:sp>
      </p:grpSp>
      <p:pic>
        <p:nvPicPr>
          <p:cNvPr id="27" name="Picture 26"/>
          <p:cNvPicPr>
            <a:picLocks noChangeAspect="1"/>
          </p:cNvPicPr>
          <p:nvPr/>
        </p:nvPicPr>
        <p:blipFill>
          <a:blip r:embed="rId10" cstate="print"/>
          <a:stretch>
            <a:fillRect/>
          </a:stretch>
        </p:blipFill>
        <p:spPr>
          <a:xfrm>
            <a:off x="630533" y="2007804"/>
            <a:ext cx="2942004" cy="1797892"/>
          </a:xfrm>
          <a:prstGeom prst="rect">
            <a:avLst/>
          </a:prstGeom>
        </p:spPr>
      </p:pic>
    </p:spTree>
    <p:extLst>
      <p:ext uri="{BB962C8B-B14F-4D97-AF65-F5344CB8AC3E}">
        <p14:creationId xmlns:p14="http://schemas.microsoft.com/office/powerpoint/2010/main" val="836481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stretch>
            <a:fillRect/>
          </a:stretch>
        </p:blipFill>
        <p:spPr>
          <a:xfrm>
            <a:off x="428820" y="2707139"/>
            <a:ext cx="5922004" cy="3451051"/>
          </a:xfrm>
          <a:prstGeom prst="rect">
            <a:avLst/>
          </a:prstGeom>
        </p:spPr>
      </p:pic>
      <p:pic>
        <p:nvPicPr>
          <p:cNvPr id="5" name="Picture 4"/>
          <p:cNvPicPr>
            <a:picLocks noChangeAspect="1"/>
          </p:cNvPicPr>
          <p:nvPr/>
        </p:nvPicPr>
        <p:blipFill>
          <a:blip r:embed="rId4"/>
          <a:stretch>
            <a:fillRect/>
          </a:stretch>
        </p:blipFill>
        <p:spPr>
          <a:xfrm>
            <a:off x="8584676" y="44624"/>
            <a:ext cx="3603912" cy="4536504"/>
          </a:xfrm>
          <a:prstGeom prst="rect">
            <a:avLst/>
          </a:prstGeom>
        </p:spPr>
      </p:pic>
      <p:pic>
        <p:nvPicPr>
          <p:cNvPr id="3" name="Picture 2"/>
          <p:cNvPicPr>
            <a:picLocks noChangeAspect="1"/>
          </p:cNvPicPr>
          <p:nvPr/>
        </p:nvPicPr>
        <p:blipFill rotWithShape="1">
          <a:blip r:embed="rId5"/>
          <a:srcRect l="55617"/>
          <a:stretch/>
        </p:blipFill>
        <p:spPr>
          <a:xfrm rot="16200000">
            <a:off x="7052199" y="4048869"/>
            <a:ext cx="2183593" cy="2799847"/>
          </a:xfrm>
          <a:prstGeom prst="rect">
            <a:avLst/>
          </a:prstGeom>
        </p:spPr>
      </p:pic>
      <p:pic>
        <p:nvPicPr>
          <p:cNvPr id="6" name="Picture 5"/>
          <p:cNvPicPr>
            <a:picLocks noChangeAspect="1"/>
          </p:cNvPicPr>
          <p:nvPr/>
        </p:nvPicPr>
        <p:blipFill>
          <a:blip r:embed="rId6"/>
          <a:stretch>
            <a:fillRect/>
          </a:stretch>
        </p:blipFill>
        <p:spPr>
          <a:xfrm>
            <a:off x="839711" y="44624"/>
            <a:ext cx="7874854" cy="2344957"/>
          </a:xfrm>
          <a:prstGeom prst="rect">
            <a:avLst/>
          </a:prstGeom>
        </p:spPr>
      </p:pic>
    </p:spTree>
    <p:extLst>
      <p:ext uri="{BB962C8B-B14F-4D97-AF65-F5344CB8AC3E}">
        <p14:creationId xmlns:p14="http://schemas.microsoft.com/office/powerpoint/2010/main" val="156067696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67210" y="3045851"/>
            <a:ext cx="3467100" cy="1885950"/>
          </a:xfrm>
          <a:prstGeom prst="rect">
            <a:avLst/>
          </a:prstGeom>
        </p:spPr>
      </p:pic>
      <p:pic>
        <p:nvPicPr>
          <p:cNvPr id="8" name="Picture 7"/>
          <p:cNvPicPr>
            <a:picLocks noChangeAspect="1"/>
          </p:cNvPicPr>
          <p:nvPr/>
        </p:nvPicPr>
        <p:blipFill>
          <a:blip r:embed="rId4"/>
          <a:stretch>
            <a:fillRect/>
          </a:stretch>
        </p:blipFill>
        <p:spPr>
          <a:xfrm>
            <a:off x="8760296" y="870239"/>
            <a:ext cx="2883311" cy="3989238"/>
          </a:xfrm>
          <a:prstGeom prst="rect">
            <a:avLst/>
          </a:prstGeom>
        </p:spPr>
      </p:pic>
      <p:sp>
        <p:nvSpPr>
          <p:cNvPr id="9" name="TextBox 8"/>
          <p:cNvSpPr txBox="1"/>
          <p:nvPr/>
        </p:nvSpPr>
        <p:spPr>
          <a:xfrm>
            <a:off x="263351" y="3045851"/>
            <a:ext cx="4198540" cy="2031325"/>
          </a:xfrm>
          <a:prstGeom prst="rect">
            <a:avLst/>
          </a:prstGeom>
          <a:noFill/>
        </p:spPr>
        <p:txBody>
          <a:bodyPr wrap="square" rtlCol="0">
            <a:spAutoFit/>
          </a:bodyPr>
          <a:lstStyle/>
          <a:p>
            <a:r>
              <a:rPr lang="en-US" dirty="0"/>
              <a:t>Sample is mounted on TEM grid and selected in the TEM before coming to beamline</a:t>
            </a:r>
          </a:p>
          <a:p>
            <a:endParaRPr lang="en-US" dirty="0"/>
          </a:p>
          <a:p>
            <a:endParaRPr lang="en-US" dirty="0"/>
          </a:p>
          <a:p>
            <a:r>
              <a:rPr lang="en-US" dirty="0"/>
              <a:t>Accurate geometry around </a:t>
            </a:r>
            <a:r>
              <a:rPr lang="en-US" dirty="0" err="1"/>
              <a:t>Pb</a:t>
            </a:r>
            <a:r>
              <a:rPr lang="en-US" dirty="0"/>
              <a:t> to see N</a:t>
            </a:r>
          </a:p>
          <a:p>
            <a:endParaRPr lang="en-GB" dirty="0"/>
          </a:p>
        </p:txBody>
      </p:sp>
      <p:sp>
        <p:nvSpPr>
          <p:cNvPr id="11" name="Title 1"/>
          <p:cNvSpPr>
            <a:spLocks noGrp="1"/>
          </p:cNvSpPr>
          <p:nvPr>
            <p:ph type="title"/>
          </p:nvPr>
        </p:nvSpPr>
        <p:spPr>
          <a:xfrm>
            <a:off x="1127448" y="126000"/>
            <a:ext cx="10729192" cy="496800"/>
          </a:xfrm>
        </p:spPr>
        <p:txBody>
          <a:bodyPr/>
          <a:lstStyle/>
          <a:p>
            <a:r>
              <a:rPr lang="en-US" dirty="0" smtClean="0"/>
              <a:t>Single crystals on new </a:t>
            </a:r>
            <a:r>
              <a:rPr lang="en-US" dirty="0" err="1" smtClean="0"/>
              <a:t>endstation</a:t>
            </a:r>
            <a:r>
              <a:rPr lang="en-US" dirty="0" smtClean="0"/>
              <a:t> (since 2016)</a:t>
            </a:r>
            <a:endParaRPr lang="en-GB" dirty="0"/>
          </a:p>
        </p:txBody>
      </p:sp>
      <p:pic>
        <p:nvPicPr>
          <p:cNvPr id="6" name="Picture 5"/>
          <p:cNvPicPr>
            <a:picLocks noChangeAspect="1"/>
          </p:cNvPicPr>
          <p:nvPr/>
        </p:nvPicPr>
        <p:blipFill>
          <a:blip r:embed="rId5"/>
          <a:stretch>
            <a:fillRect/>
          </a:stretch>
        </p:blipFill>
        <p:spPr>
          <a:xfrm>
            <a:off x="263351" y="811388"/>
            <a:ext cx="6437409" cy="1969540"/>
          </a:xfrm>
          <a:prstGeom prst="rect">
            <a:avLst/>
          </a:prstGeom>
        </p:spPr>
      </p:pic>
    </p:spTree>
    <p:extLst>
      <p:ext uri="{BB962C8B-B14F-4D97-AF65-F5344CB8AC3E}">
        <p14:creationId xmlns:p14="http://schemas.microsoft.com/office/powerpoint/2010/main" val="146642564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end stations : linking atomic to macroscopic</a:t>
            </a:r>
            <a:endParaRPr lang="en-GB" dirty="0"/>
          </a:p>
        </p:txBody>
      </p:sp>
      <p:pic>
        <p:nvPicPr>
          <p:cNvPr id="4" name="Content Placeholder 3"/>
          <p:cNvPicPr>
            <a:picLocks noGrp="1" noChangeAspect="1"/>
          </p:cNvPicPr>
          <p:nvPr>
            <p:ph idx="1"/>
          </p:nvPr>
        </p:nvPicPr>
        <p:blipFill>
          <a:blip r:embed="rId3"/>
          <a:stretch>
            <a:fillRect/>
          </a:stretch>
        </p:blipFill>
        <p:spPr>
          <a:xfrm>
            <a:off x="263352" y="1556792"/>
            <a:ext cx="11341477" cy="3666698"/>
          </a:xfrm>
          <a:prstGeom prst="rect">
            <a:avLst/>
          </a:prstGeom>
        </p:spPr>
      </p:pic>
      <p:sp>
        <p:nvSpPr>
          <p:cNvPr id="5" name="TextBox 4"/>
          <p:cNvSpPr txBox="1"/>
          <p:nvPr/>
        </p:nvSpPr>
        <p:spPr>
          <a:xfrm>
            <a:off x="479376" y="1191870"/>
            <a:ext cx="1879974" cy="369332"/>
          </a:xfrm>
          <a:prstGeom prst="rect">
            <a:avLst/>
          </a:prstGeom>
          <a:noFill/>
        </p:spPr>
        <p:txBody>
          <a:bodyPr wrap="square" rtlCol="0">
            <a:spAutoFit/>
          </a:bodyPr>
          <a:lstStyle/>
          <a:p>
            <a:r>
              <a:rPr lang="en-US" dirty="0"/>
              <a:t>0.5 kg / 100 nm</a:t>
            </a:r>
            <a:endParaRPr lang="en-GB" dirty="0"/>
          </a:p>
        </p:txBody>
      </p:sp>
      <p:sp>
        <p:nvSpPr>
          <p:cNvPr id="6" name="TextBox 5"/>
          <p:cNvSpPr txBox="1"/>
          <p:nvPr/>
        </p:nvSpPr>
        <p:spPr>
          <a:xfrm>
            <a:off x="4151784" y="1191870"/>
            <a:ext cx="1549564" cy="369332"/>
          </a:xfrm>
          <a:prstGeom prst="rect">
            <a:avLst/>
          </a:prstGeom>
          <a:noFill/>
        </p:spPr>
        <p:txBody>
          <a:bodyPr wrap="square" rtlCol="0">
            <a:spAutoFit/>
          </a:bodyPr>
          <a:lstStyle/>
          <a:p>
            <a:r>
              <a:rPr lang="en-US" dirty="0"/>
              <a:t>5 kg / 1 </a:t>
            </a:r>
            <a:r>
              <a:rPr lang="en-US" dirty="0" err="1"/>
              <a:t>μm</a:t>
            </a:r>
            <a:endParaRPr lang="en-GB" dirty="0"/>
          </a:p>
        </p:txBody>
      </p:sp>
      <p:sp>
        <p:nvSpPr>
          <p:cNvPr id="7" name="TextBox 6"/>
          <p:cNvSpPr txBox="1"/>
          <p:nvPr/>
        </p:nvSpPr>
        <p:spPr>
          <a:xfrm>
            <a:off x="7476621" y="1191870"/>
            <a:ext cx="2016224" cy="369332"/>
          </a:xfrm>
          <a:prstGeom prst="rect">
            <a:avLst/>
          </a:prstGeom>
          <a:noFill/>
        </p:spPr>
        <p:txBody>
          <a:bodyPr wrap="square" rtlCol="0">
            <a:spAutoFit/>
          </a:bodyPr>
          <a:lstStyle/>
          <a:p>
            <a:r>
              <a:rPr lang="en-US" dirty="0"/>
              <a:t>100 kg / 50 </a:t>
            </a:r>
            <a:r>
              <a:rPr lang="el-GR" dirty="0"/>
              <a:t>μ</a:t>
            </a:r>
            <a:r>
              <a:rPr lang="en-US" dirty="0"/>
              <a:t>m</a:t>
            </a:r>
            <a:endParaRPr lang="en-GB" dirty="0"/>
          </a:p>
        </p:txBody>
      </p:sp>
    </p:spTree>
    <p:extLst>
      <p:ext uri="{BB962C8B-B14F-4D97-AF65-F5344CB8AC3E}">
        <p14:creationId xmlns:p14="http://schemas.microsoft.com/office/powerpoint/2010/main" val="236199384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Based Imaging…</a:t>
            </a:r>
            <a:endParaRPr lang="en-GB" dirty="0"/>
          </a:p>
        </p:txBody>
      </p:sp>
      <p:pic>
        <p:nvPicPr>
          <p:cNvPr id="45058" name="Picture 2" descr="http://www.icams.de/content/wp-content/uploads/2014/07/length_scales_1024x780.png"/>
          <p:cNvPicPr>
            <a:picLocks noChangeAspect="1" noChangeArrowheads="1"/>
          </p:cNvPicPr>
          <p:nvPr/>
        </p:nvPicPr>
        <p:blipFill>
          <a:blip r:embed="rId3" cstate="print"/>
          <a:srcRect/>
          <a:stretch>
            <a:fillRect/>
          </a:stretch>
        </p:blipFill>
        <p:spPr bwMode="auto">
          <a:xfrm>
            <a:off x="2351584" y="1196752"/>
            <a:ext cx="6336704" cy="4826786"/>
          </a:xfrm>
          <a:prstGeom prst="rect">
            <a:avLst/>
          </a:prstGeom>
          <a:noFill/>
        </p:spPr>
      </p:pic>
      <p:sp>
        <p:nvSpPr>
          <p:cNvPr id="10" name="TextBox 9"/>
          <p:cNvSpPr txBox="1"/>
          <p:nvPr/>
        </p:nvSpPr>
        <p:spPr>
          <a:xfrm>
            <a:off x="3215681" y="6165305"/>
            <a:ext cx="5588133" cy="307777"/>
          </a:xfrm>
          <a:prstGeom prst="rect">
            <a:avLst/>
          </a:prstGeom>
          <a:noFill/>
        </p:spPr>
        <p:txBody>
          <a:bodyPr wrap="none" rtlCol="0">
            <a:spAutoFit/>
          </a:bodyPr>
          <a:lstStyle/>
          <a:p>
            <a:r>
              <a:rPr lang="en-GB" sz="1400" dirty="0"/>
              <a:t>Image from: ICAMS, Bochum http://www.icams.de/content/research/</a:t>
            </a:r>
          </a:p>
        </p:txBody>
      </p:sp>
    </p:spTree>
    <p:extLst>
      <p:ext uri="{BB962C8B-B14F-4D97-AF65-F5344CB8AC3E}">
        <p14:creationId xmlns:p14="http://schemas.microsoft.com/office/powerpoint/2010/main" val="160290746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055440" y="126000"/>
            <a:ext cx="10801200" cy="496800"/>
          </a:xfrm>
          <a:prstGeom prst="rect">
            <a:avLst/>
          </a:prstGeom>
          <a:solidFill>
            <a:schemeClr val="accent1"/>
          </a:solidFill>
          <a:ln>
            <a:noFill/>
          </a:ln>
        </p:spPr>
        <p:txBody>
          <a:bodyPr vert="horz" wrap="square" lIns="72000" tIns="0" rIns="72000" bIns="0" rtlCol="0" anchor="ctr" anchorCtr="0">
            <a:noAutofit/>
          </a:bodyPr>
          <a:lstStyle/>
          <a:p>
            <a:pPr>
              <a:spcBef>
                <a:spcPts val="0"/>
              </a:spcBef>
              <a:buClr>
                <a:schemeClr val="lt1"/>
              </a:buClr>
              <a:buSzPct val="25000"/>
            </a:pPr>
            <a:r>
              <a:rPr lang="fr-FR" sz="2400" dirty="0">
                <a:solidFill>
                  <a:schemeClr val="lt1"/>
                </a:solidFill>
                <a:ea typeface="Arial"/>
                <a:cs typeface="Arial"/>
                <a:sym typeface="Arial"/>
              </a:rPr>
              <a:t>EH3</a:t>
            </a:r>
            <a:r>
              <a:rPr lang="fr-FR" sz="2400" dirty="0">
                <a:solidFill>
                  <a:schemeClr val="lt1"/>
                </a:solidFill>
                <a:ea typeface="Arial"/>
                <a:cs typeface="Arial"/>
                <a:sym typeface="Arial"/>
              </a:rPr>
              <a:t> </a:t>
            </a:r>
            <a:r>
              <a:rPr lang="fr-FR" sz="2400" dirty="0">
                <a:solidFill>
                  <a:schemeClr val="lt1"/>
                </a:solidFill>
                <a:ea typeface="Arial"/>
                <a:cs typeface="Arial"/>
                <a:sym typeface="Arial"/>
              </a:rPr>
              <a:t>- 3DXRD	NEAR- AND FAR-FIELD DETECTOR</a:t>
            </a:r>
            <a:endParaRPr lang="fr-FR" sz="2400" dirty="0">
              <a:solidFill>
                <a:schemeClr val="lt1"/>
              </a:solidFill>
              <a:ea typeface="Arial"/>
              <a:cs typeface="Arial"/>
              <a:sym typeface="Arial"/>
            </a:endParaRPr>
          </a:p>
        </p:txBody>
      </p:sp>
      <p:sp>
        <p:nvSpPr>
          <p:cNvPr id="248" name="Shape 248"/>
          <p:cNvSpPr txBox="1">
            <a:spLocks noGrp="1"/>
          </p:cNvSpPr>
          <p:nvPr>
            <p:ph type="sldNum" idx="4294967295"/>
          </p:nvPr>
        </p:nvSpPr>
        <p:spPr>
          <a:xfrm>
            <a:off x="1703512" y="6483438"/>
            <a:ext cx="413700" cy="212400"/>
          </a:xfrm>
          <a:prstGeom prst="rect">
            <a:avLst/>
          </a:prstGeom>
          <a:noFill/>
          <a:ln>
            <a:noFill/>
          </a:ln>
        </p:spPr>
        <p:txBody>
          <a:bodyPr wrap="square" lIns="0" tIns="0" rIns="0" bIns="0" anchor="b" anchorCtr="0">
            <a:noAutofit/>
          </a:bodyPr>
          <a:lstStyle/>
          <a:p>
            <a:pPr>
              <a:buSzPct val="25000"/>
            </a:pPr>
            <a:r>
              <a:rPr lang="fr-FR" sz="800" b="1">
                <a:solidFill>
                  <a:schemeClr val="dk2"/>
                </a:solidFill>
                <a:latin typeface="Arial"/>
                <a:ea typeface="Arial"/>
                <a:cs typeface="Arial"/>
                <a:sym typeface="Arial"/>
              </a:rPr>
              <a:t>Page </a:t>
            </a:r>
            <a:fld id="{00000000-1234-1234-1234-123412341234}" type="slidenum">
              <a:rPr lang="fr-FR" sz="800" b="1">
                <a:solidFill>
                  <a:schemeClr val="dk2"/>
                </a:solidFill>
                <a:latin typeface="Arial"/>
                <a:ea typeface="Arial"/>
                <a:cs typeface="Arial"/>
                <a:sym typeface="Arial"/>
              </a:rPr>
              <a:pPr>
                <a:buSzPct val="25000"/>
              </a:pPr>
              <a:t>20</a:t>
            </a:fld>
            <a:endParaRPr lang="fr-FR" sz="800" b="1">
              <a:solidFill>
                <a:schemeClr val="dk2"/>
              </a:solidFill>
              <a:latin typeface="Arial"/>
              <a:ea typeface="Arial"/>
              <a:cs typeface="Arial"/>
              <a:sym typeface="Arial"/>
            </a:endParaRPr>
          </a:p>
        </p:txBody>
      </p:sp>
      <p:sp>
        <p:nvSpPr>
          <p:cNvPr id="249" name="Shape 249"/>
          <p:cNvSpPr/>
          <p:nvPr/>
        </p:nvSpPr>
        <p:spPr>
          <a:xfrm>
            <a:off x="6816080" y="2273674"/>
            <a:ext cx="396000" cy="789900"/>
          </a:xfrm>
          <a:prstGeom prst="can">
            <a:avLst>
              <a:gd name="adj" fmla="val 25000"/>
            </a:avLst>
          </a:prstGeom>
          <a:solidFill>
            <a:srgbClr val="132577">
              <a:alpha val="47060"/>
            </a:srgbClr>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grpSp>
        <p:nvGrpSpPr>
          <p:cNvPr id="250" name="Shape 250"/>
          <p:cNvGrpSpPr/>
          <p:nvPr/>
        </p:nvGrpSpPr>
        <p:grpSpPr>
          <a:xfrm>
            <a:off x="4002383" y="966465"/>
            <a:ext cx="5550815" cy="1684571"/>
            <a:chOff x="1361445" y="1024109"/>
            <a:chExt cx="5550815" cy="1684571"/>
          </a:xfrm>
        </p:grpSpPr>
        <p:cxnSp>
          <p:nvCxnSpPr>
            <p:cNvPr id="251" name="Shape 251"/>
            <p:cNvCxnSpPr/>
            <p:nvPr/>
          </p:nvCxnSpPr>
          <p:spPr>
            <a:xfrm rot="10800000">
              <a:off x="4679960" y="2706809"/>
              <a:ext cx="2232300" cy="0"/>
            </a:xfrm>
            <a:prstGeom prst="straightConnector1">
              <a:avLst/>
            </a:prstGeom>
            <a:noFill/>
            <a:ln w="9525" cap="flat" cmpd="sng">
              <a:solidFill>
                <a:srgbClr val="0F2276"/>
              </a:solidFill>
              <a:prstDash val="solid"/>
              <a:round/>
              <a:headEnd type="none" w="med" len="med"/>
              <a:tailEnd type="triangle" w="lg" len="lg"/>
            </a:ln>
          </p:spPr>
        </p:cxnSp>
        <p:cxnSp>
          <p:nvCxnSpPr>
            <p:cNvPr id="252" name="Shape 252"/>
            <p:cNvCxnSpPr/>
            <p:nvPr/>
          </p:nvCxnSpPr>
          <p:spPr>
            <a:xfrm rot="10800000">
              <a:off x="2088477" y="1986809"/>
              <a:ext cx="2160300" cy="720000"/>
            </a:xfrm>
            <a:prstGeom prst="straightConnector1">
              <a:avLst/>
            </a:prstGeom>
            <a:noFill/>
            <a:ln w="9525" cap="flat" cmpd="sng">
              <a:solidFill>
                <a:srgbClr val="0F2276"/>
              </a:solidFill>
              <a:prstDash val="solid"/>
              <a:round/>
              <a:headEnd type="none" w="med" len="med"/>
              <a:tailEnd type="triangle" w="lg" len="lg"/>
            </a:ln>
          </p:spPr>
        </p:cxnSp>
        <p:cxnSp>
          <p:nvCxnSpPr>
            <p:cNvPr id="253" name="Shape 253"/>
            <p:cNvCxnSpPr/>
            <p:nvPr/>
          </p:nvCxnSpPr>
          <p:spPr>
            <a:xfrm rot="10800000">
              <a:off x="2086764" y="1483709"/>
              <a:ext cx="2161200" cy="1223100"/>
            </a:xfrm>
            <a:prstGeom prst="straightConnector1">
              <a:avLst/>
            </a:prstGeom>
            <a:noFill/>
            <a:ln w="9525" cap="flat" cmpd="sng">
              <a:solidFill>
                <a:srgbClr val="0F2276"/>
              </a:solidFill>
              <a:prstDash val="solid"/>
              <a:round/>
              <a:headEnd type="none" w="med" len="med"/>
              <a:tailEnd type="triangle" w="lg" len="lg"/>
            </a:ln>
          </p:spPr>
        </p:cxnSp>
        <p:cxnSp>
          <p:nvCxnSpPr>
            <p:cNvPr id="254" name="Shape 254"/>
            <p:cNvCxnSpPr/>
            <p:nvPr/>
          </p:nvCxnSpPr>
          <p:spPr>
            <a:xfrm rot="10800000">
              <a:off x="2103564" y="1024109"/>
              <a:ext cx="2144400" cy="1682700"/>
            </a:xfrm>
            <a:prstGeom prst="straightConnector1">
              <a:avLst/>
            </a:prstGeom>
            <a:noFill/>
            <a:ln w="9525" cap="flat" cmpd="sng">
              <a:solidFill>
                <a:srgbClr val="0F2276"/>
              </a:solidFill>
              <a:prstDash val="solid"/>
              <a:round/>
              <a:headEnd type="none" w="med" len="med"/>
              <a:tailEnd type="triangle" w="lg" len="lg"/>
            </a:ln>
          </p:spPr>
        </p:cxnSp>
        <p:cxnSp>
          <p:nvCxnSpPr>
            <p:cNvPr id="255" name="Shape 255"/>
            <p:cNvCxnSpPr/>
            <p:nvPr/>
          </p:nvCxnSpPr>
          <p:spPr>
            <a:xfrm flipH="1">
              <a:off x="1361445" y="2708519"/>
              <a:ext cx="2886519" cy="161"/>
            </a:xfrm>
            <a:prstGeom prst="straightConnector1">
              <a:avLst/>
            </a:prstGeom>
            <a:noFill/>
            <a:ln w="9525" cap="flat" cmpd="sng">
              <a:solidFill>
                <a:srgbClr val="0F2276"/>
              </a:solidFill>
              <a:prstDash val="dash"/>
              <a:round/>
              <a:headEnd type="none" w="med" len="med"/>
              <a:tailEnd type="triangle" w="lg" len="lg"/>
            </a:ln>
          </p:spPr>
        </p:cxnSp>
      </p:grpSp>
      <p:grpSp>
        <p:nvGrpSpPr>
          <p:cNvPr id="256" name="Shape 256"/>
          <p:cNvGrpSpPr/>
          <p:nvPr/>
        </p:nvGrpSpPr>
        <p:grpSpPr>
          <a:xfrm>
            <a:off x="3786382" y="1172182"/>
            <a:ext cx="5689997" cy="1682700"/>
            <a:chOff x="1222263" y="1024109"/>
            <a:chExt cx="5689997" cy="1682700"/>
          </a:xfrm>
        </p:grpSpPr>
        <p:cxnSp>
          <p:nvCxnSpPr>
            <p:cNvPr id="257" name="Shape 257"/>
            <p:cNvCxnSpPr/>
            <p:nvPr/>
          </p:nvCxnSpPr>
          <p:spPr>
            <a:xfrm rot="10800000">
              <a:off x="4679960" y="2706809"/>
              <a:ext cx="2232300" cy="0"/>
            </a:xfrm>
            <a:prstGeom prst="straightConnector1">
              <a:avLst/>
            </a:prstGeom>
            <a:noFill/>
            <a:ln w="9525" cap="flat" cmpd="sng">
              <a:solidFill>
                <a:srgbClr val="0F2276"/>
              </a:solidFill>
              <a:prstDash val="solid"/>
              <a:round/>
              <a:headEnd type="none" w="med" len="med"/>
              <a:tailEnd type="triangle" w="lg" len="lg"/>
            </a:ln>
          </p:spPr>
        </p:cxnSp>
        <p:cxnSp>
          <p:nvCxnSpPr>
            <p:cNvPr id="258" name="Shape 258"/>
            <p:cNvCxnSpPr/>
            <p:nvPr/>
          </p:nvCxnSpPr>
          <p:spPr>
            <a:xfrm rot="10800000">
              <a:off x="2088477" y="1986809"/>
              <a:ext cx="2160300" cy="720000"/>
            </a:xfrm>
            <a:prstGeom prst="straightConnector1">
              <a:avLst/>
            </a:prstGeom>
            <a:noFill/>
            <a:ln w="9525" cap="flat" cmpd="sng">
              <a:solidFill>
                <a:srgbClr val="0F2276"/>
              </a:solidFill>
              <a:prstDash val="solid"/>
              <a:round/>
              <a:headEnd type="none" w="med" len="med"/>
              <a:tailEnd type="triangle" w="lg" len="lg"/>
            </a:ln>
          </p:spPr>
        </p:cxnSp>
        <p:cxnSp>
          <p:nvCxnSpPr>
            <p:cNvPr id="259" name="Shape 259"/>
            <p:cNvCxnSpPr/>
            <p:nvPr/>
          </p:nvCxnSpPr>
          <p:spPr>
            <a:xfrm rot="10800000">
              <a:off x="2086764" y="1483709"/>
              <a:ext cx="2161200" cy="1223100"/>
            </a:xfrm>
            <a:prstGeom prst="straightConnector1">
              <a:avLst/>
            </a:prstGeom>
            <a:noFill/>
            <a:ln w="9525" cap="flat" cmpd="sng">
              <a:solidFill>
                <a:srgbClr val="0F2276"/>
              </a:solidFill>
              <a:prstDash val="solid"/>
              <a:round/>
              <a:headEnd type="none" w="med" len="med"/>
              <a:tailEnd type="triangle" w="lg" len="lg"/>
            </a:ln>
          </p:spPr>
        </p:cxnSp>
        <p:cxnSp>
          <p:nvCxnSpPr>
            <p:cNvPr id="260" name="Shape 260"/>
            <p:cNvCxnSpPr/>
            <p:nvPr/>
          </p:nvCxnSpPr>
          <p:spPr>
            <a:xfrm rot="10800000">
              <a:off x="2103564" y="1024109"/>
              <a:ext cx="2144400" cy="1682700"/>
            </a:xfrm>
            <a:prstGeom prst="straightConnector1">
              <a:avLst/>
            </a:prstGeom>
            <a:noFill/>
            <a:ln w="9525" cap="flat" cmpd="sng">
              <a:solidFill>
                <a:srgbClr val="0F2276"/>
              </a:solidFill>
              <a:prstDash val="solid"/>
              <a:round/>
              <a:headEnd type="none" w="med" len="med"/>
              <a:tailEnd type="triangle" w="lg" len="lg"/>
            </a:ln>
          </p:spPr>
        </p:cxnSp>
        <p:cxnSp>
          <p:nvCxnSpPr>
            <p:cNvPr id="261" name="Shape 261"/>
            <p:cNvCxnSpPr/>
            <p:nvPr/>
          </p:nvCxnSpPr>
          <p:spPr>
            <a:xfrm flipH="1">
              <a:off x="1222263" y="2705188"/>
              <a:ext cx="2920882" cy="0"/>
            </a:xfrm>
            <a:prstGeom prst="straightConnector1">
              <a:avLst/>
            </a:prstGeom>
            <a:noFill/>
            <a:ln w="9525" cap="flat" cmpd="sng">
              <a:solidFill>
                <a:srgbClr val="0F2276"/>
              </a:solidFill>
              <a:prstDash val="dash"/>
              <a:round/>
              <a:headEnd type="none" w="med" len="med"/>
              <a:tailEnd type="triangle" w="lg" len="lg"/>
            </a:ln>
          </p:spPr>
        </p:cxnSp>
      </p:grpSp>
      <p:sp>
        <p:nvSpPr>
          <p:cNvPr id="262" name="Shape 262"/>
          <p:cNvSpPr/>
          <p:nvPr/>
        </p:nvSpPr>
        <p:spPr>
          <a:xfrm rot="2255794">
            <a:off x="4201446" y="952522"/>
            <a:ext cx="898872" cy="138849"/>
          </a:xfrm>
          <a:prstGeom prst="rect">
            <a:avLst/>
          </a:prstGeom>
          <a:solidFill>
            <a:srgbClr val="3D5BE0"/>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263" name="Shape 263"/>
          <p:cNvSpPr/>
          <p:nvPr/>
        </p:nvSpPr>
        <p:spPr>
          <a:xfrm rot="1754529">
            <a:off x="4069086" y="1370890"/>
            <a:ext cx="899076" cy="138875"/>
          </a:xfrm>
          <a:prstGeom prst="rect">
            <a:avLst/>
          </a:prstGeom>
          <a:solidFill>
            <a:srgbClr val="FDAC5D"/>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264" name="Shape 264"/>
          <p:cNvSpPr/>
          <p:nvPr/>
        </p:nvSpPr>
        <p:spPr>
          <a:xfrm rot="1119883">
            <a:off x="3922407" y="1854110"/>
            <a:ext cx="898980" cy="138699"/>
          </a:xfrm>
          <a:prstGeom prst="rect">
            <a:avLst/>
          </a:prstGeom>
          <a:solidFill>
            <a:srgbClr val="8FDB66"/>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265" name="Shape 265"/>
          <p:cNvSpPr txBox="1"/>
          <p:nvPr/>
        </p:nvSpPr>
        <p:spPr>
          <a:xfrm>
            <a:off x="1574986" y="2783760"/>
            <a:ext cx="2102578" cy="369300"/>
          </a:xfrm>
          <a:prstGeom prst="rect">
            <a:avLst/>
          </a:prstGeom>
          <a:noFill/>
          <a:ln>
            <a:noFill/>
          </a:ln>
        </p:spPr>
        <p:txBody>
          <a:bodyPr wrap="square" lIns="91425" tIns="45700" rIns="91425" bIns="45700" anchor="t" anchorCtr="0">
            <a:noAutofit/>
          </a:bodyPr>
          <a:lstStyle/>
          <a:p>
            <a:pPr>
              <a:buSzPct val="25000"/>
            </a:pPr>
            <a:r>
              <a:rPr lang="fr-FR" b="1" dirty="0">
                <a:solidFill>
                  <a:srgbClr val="1B5092"/>
                </a:solidFill>
                <a:latin typeface="Arial"/>
                <a:ea typeface="Arial"/>
                <a:cs typeface="Arial"/>
                <a:sym typeface="Arial"/>
              </a:rPr>
              <a:t>Pixels &gt;&gt; Grains</a:t>
            </a:r>
          </a:p>
        </p:txBody>
      </p:sp>
      <p:sp>
        <p:nvSpPr>
          <p:cNvPr id="266" name="Shape 266"/>
          <p:cNvSpPr txBox="1"/>
          <p:nvPr/>
        </p:nvSpPr>
        <p:spPr>
          <a:xfrm>
            <a:off x="5896772" y="868301"/>
            <a:ext cx="2024029" cy="369300"/>
          </a:xfrm>
          <a:prstGeom prst="rect">
            <a:avLst/>
          </a:prstGeom>
          <a:noFill/>
          <a:ln>
            <a:noFill/>
          </a:ln>
        </p:spPr>
        <p:txBody>
          <a:bodyPr wrap="square" lIns="91425" tIns="45700" rIns="91425" bIns="45700" anchor="t" anchorCtr="0">
            <a:noAutofit/>
          </a:bodyPr>
          <a:lstStyle/>
          <a:p>
            <a:pPr>
              <a:buSzPct val="25000"/>
            </a:pPr>
            <a:r>
              <a:rPr lang="fr-FR" b="1" dirty="0">
                <a:solidFill>
                  <a:srgbClr val="1B5092"/>
                </a:solidFill>
                <a:latin typeface="Arial"/>
                <a:ea typeface="Arial"/>
                <a:cs typeface="Arial"/>
                <a:sym typeface="Arial"/>
              </a:rPr>
              <a:t>Pixels &lt;&lt; Grains</a:t>
            </a:r>
          </a:p>
        </p:txBody>
      </p:sp>
      <p:sp>
        <p:nvSpPr>
          <p:cNvPr id="267" name="Shape 267"/>
          <p:cNvSpPr/>
          <p:nvPr/>
        </p:nvSpPr>
        <p:spPr>
          <a:xfrm>
            <a:off x="5675108" y="1962514"/>
            <a:ext cx="1210800" cy="881100"/>
          </a:xfrm>
          <a:custGeom>
            <a:avLst/>
            <a:gdLst/>
            <a:ahLst/>
            <a:cxnLst/>
            <a:rect l="0" t="0" r="0" b="0"/>
            <a:pathLst>
              <a:path w="120000" h="120000" extrusionOk="0">
                <a:moveTo>
                  <a:pt x="120000" y="93382"/>
                </a:moveTo>
                <a:lnTo>
                  <a:pt x="109294" y="120000"/>
                </a:lnTo>
                <a:lnTo>
                  <a:pt x="16132" y="46696"/>
                </a:lnTo>
                <a:lnTo>
                  <a:pt x="60808" y="66311"/>
                </a:lnTo>
                <a:lnTo>
                  <a:pt x="0" y="0"/>
                </a:lnTo>
              </a:path>
            </a:pathLst>
          </a:custGeom>
          <a:solidFill>
            <a:srgbClr val="FF0000"/>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pic>
        <p:nvPicPr>
          <p:cNvPr id="268" name="Shape 268"/>
          <p:cNvPicPr preferRelativeResize="0"/>
          <p:nvPr/>
        </p:nvPicPr>
        <p:blipFill rotWithShape="1">
          <a:blip r:embed="rId3">
            <a:alphaModFix/>
          </a:blip>
          <a:srcRect l="18498" t="9586" r="15551" b="9586"/>
          <a:stretch/>
        </p:blipFill>
        <p:spPr>
          <a:xfrm>
            <a:off x="1743500" y="754018"/>
            <a:ext cx="2024285" cy="1998717"/>
          </a:xfrm>
          <a:prstGeom prst="rect">
            <a:avLst/>
          </a:prstGeom>
          <a:noFill/>
          <a:ln>
            <a:noFill/>
          </a:ln>
        </p:spPr>
      </p:pic>
      <p:pic>
        <p:nvPicPr>
          <p:cNvPr id="269" name="Shape 269"/>
          <p:cNvPicPr preferRelativeResize="0"/>
          <p:nvPr/>
        </p:nvPicPr>
        <p:blipFill rotWithShape="1">
          <a:blip r:embed="rId4">
            <a:alphaModFix/>
          </a:blip>
          <a:srcRect l="11607" t="12034" r="9646" b="12034"/>
          <a:stretch/>
        </p:blipFill>
        <p:spPr>
          <a:xfrm>
            <a:off x="7861890" y="696401"/>
            <a:ext cx="2274840" cy="1764994"/>
          </a:xfrm>
          <a:prstGeom prst="rect">
            <a:avLst/>
          </a:prstGeom>
          <a:noFill/>
          <a:ln>
            <a:noFill/>
          </a:ln>
        </p:spPr>
      </p:pic>
      <p:sp>
        <p:nvSpPr>
          <p:cNvPr id="270" name="Shape 270"/>
          <p:cNvSpPr/>
          <p:nvPr/>
        </p:nvSpPr>
        <p:spPr>
          <a:xfrm>
            <a:off x="6581482" y="1526336"/>
            <a:ext cx="2453400" cy="1772100"/>
          </a:xfrm>
          <a:prstGeom prst="arc">
            <a:avLst>
              <a:gd name="adj1" fmla="val 10445166"/>
              <a:gd name="adj2" fmla="val 16175364"/>
            </a:avLst>
          </a:prstGeom>
          <a:noFill/>
          <a:ln w="9525" cap="flat" cmpd="sng">
            <a:solidFill>
              <a:srgbClr val="0F2276"/>
            </a:solidFill>
            <a:prstDash val="solid"/>
            <a:round/>
            <a:headEnd type="triangle" w="lg" len="lg"/>
            <a:tailEnd type="none" w="med" len="med"/>
          </a:ln>
        </p:spPr>
        <p:txBody>
          <a:bodyPr wrap="square" lIns="91425" tIns="45700" rIns="91425" bIns="45700" anchor="ctr" anchorCtr="0">
            <a:noAutofit/>
          </a:bodyPr>
          <a:lstStyle/>
          <a:p>
            <a:pPr algn="ctr"/>
            <a:endParaRPr>
              <a:solidFill>
                <a:schemeClr val="dk1"/>
              </a:solidFill>
              <a:latin typeface="Arial"/>
              <a:ea typeface="Arial"/>
              <a:cs typeface="Arial"/>
              <a:sym typeface="Arial"/>
            </a:endParaRPr>
          </a:p>
        </p:txBody>
      </p:sp>
      <p:pic>
        <p:nvPicPr>
          <p:cNvPr id="271" name="Shape 271"/>
          <p:cNvPicPr preferRelativeResize="0"/>
          <p:nvPr/>
        </p:nvPicPr>
        <p:blipFill rotWithShape="1">
          <a:blip r:embed="rId5">
            <a:alphaModFix/>
          </a:blip>
          <a:srcRect b="20508"/>
          <a:stretch/>
        </p:blipFill>
        <p:spPr>
          <a:xfrm>
            <a:off x="2957419" y="3463300"/>
            <a:ext cx="5919105" cy="2990629"/>
          </a:xfrm>
          <a:prstGeom prst="rect">
            <a:avLst/>
          </a:prstGeom>
          <a:noFill/>
          <a:ln>
            <a:noFill/>
          </a:ln>
        </p:spPr>
      </p:pic>
      <p:sp>
        <p:nvSpPr>
          <p:cNvPr id="3" name="TextBox 2"/>
          <p:cNvSpPr txBox="1"/>
          <p:nvPr/>
        </p:nvSpPr>
        <p:spPr>
          <a:xfrm>
            <a:off x="3083614" y="2354057"/>
            <a:ext cx="582082" cy="338554"/>
          </a:xfrm>
          <a:prstGeom prst="rect">
            <a:avLst/>
          </a:prstGeom>
          <a:solidFill>
            <a:schemeClr val="bg1"/>
          </a:solidFill>
        </p:spPr>
        <p:txBody>
          <a:bodyPr wrap="none" rtlCol="0">
            <a:spAutoFit/>
          </a:bodyPr>
          <a:lstStyle/>
          <a:p>
            <a:r>
              <a:rPr lang="en-US" sz="1600" dirty="0"/>
              <a:t>FAR</a:t>
            </a:r>
            <a:endParaRPr lang="en-GB" sz="1600" dirty="0"/>
          </a:p>
        </p:txBody>
      </p:sp>
      <p:sp>
        <p:nvSpPr>
          <p:cNvPr id="29" name="TextBox 28"/>
          <p:cNvSpPr txBox="1"/>
          <p:nvPr/>
        </p:nvSpPr>
        <p:spPr>
          <a:xfrm>
            <a:off x="7941001" y="810569"/>
            <a:ext cx="752129" cy="338554"/>
          </a:xfrm>
          <a:prstGeom prst="rect">
            <a:avLst/>
          </a:prstGeom>
          <a:solidFill>
            <a:schemeClr val="bg1"/>
          </a:solidFill>
        </p:spPr>
        <p:txBody>
          <a:bodyPr wrap="none" rtlCol="0">
            <a:spAutoFit/>
          </a:bodyPr>
          <a:lstStyle/>
          <a:p>
            <a:r>
              <a:rPr lang="en-US" sz="1600" dirty="0"/>
              <a:t>NEAR</a:t>
            </a:r>
            <a:endParaRPr lang="en-GB" sz="1600" dirty="0"/>
          </a:p>
        </p:txBody>
      </p:sp>
      <p:sp>
        <p:nvSpPr>
          <p:cNvPr id="35" name="TextBox 34"/>
          <p:cNvSpPr txBox="1"/>
          <p:nvPr/>
        </p:nvSpPr>
        <p:spPr>
          <a:xfrm>
            <a:off x="5526100" y="3772014"/>
            <a:ext cx="843501" cy="307777"/>
          </a:xfrm>
          <a:prstGeom prst="rect">
            <a:avLst/>
          </a:prstGeom>
          <a:solidFill>
            <a:srgbClr val="FFFF66"/>
          </a:solidFill>
          <a:ln>
            <a:solidFill>
              <a:srgbClr val="1B5092"/>
            </a:solidFill>
          </a:ln>
        </p:spPr>
        <p:txBody>
          <a:bodyPr wrap="none" rtlCol="0">
            <a:spAutoFit/>
          </a:bodyPr>
          <a:lstStyle/>
          <a:p>
            <a:r>
              <a:rPr lang="en-US" sz="1400" dirty="0">
                <a:solidFill>
                  <a:srgbClr val="1B5092"/>
                </a:solidFill>
              </a:rPr>
              <a:t>NEAR-1</a:t>
            </a:r>
            <a:endParaRPr lang="en-GB" sz="1400" dirty="0">
              <a:solidFill>
                <a:srgbClr val="1B5092"/>
              </a:solidFill>
            </a:endParaRPr>
          </a:p>
        </p:txBody>
      </p:sp>
      <p:sp>
        <p:nvSpPr>
          <p:cNvPr id="37" name="TextBox 36"/>
          <p:cNvSpPr txBox="1"/>
          <p:nvPr/>
        </p:nvSpPr>
        <p:spPr>
          <a:xfrm>
            <a:off x="4398192" y="3762281"/>
            <a:ext cx="843501" cy="307777"/>
          </a:xfrm>
          <a:prstGeom prst="rect">
            <a:avLst/>
          </a:prstGeom>
          <a:solidFill>
            <a:srgbClr val="FFFF66"/>
          </a:solidFill>
          <a:ln>
            <a:solidFill>
              <a:srgbClr val="1B5092"/>
            </a:solidFill>
          </a:ln>
        </p:spPr>
        <p:txBody>
          <a:bodyPr wrap="none" rtlCol="0">
            <a:spAutoFit/>
          </a:bodyPr>
          <a:lstStyle/>
          <a:p>
            <a:r>
              <a:rPr lang="en-US" sz="1400" dirty="0">
                <a:solidFill>
                  <a:srgbClr val="1B5092"/>
                </a:solidFill>
              </a:rPr>
              <a:t>NEAR-2</a:t>
            </a:r>
            <a:endParaRPr lang="en-GB" sz="1400" dirty="0">
              <a:solidFill>
                <a:srgbClr val="1B5092"/>
              </a:solidFill>
            </a:endParaRPr>
          </a:p>
        </p:txBody>
      </p:sp>
      <p:sp>
        <p:nvSpPr>
          <p:cNvPr id="38" name="TextBox 37"/>
          <p:cNvSpPr txBox="1"/>
          <p:nvPr/>
        </p:nvSpPr>
        <p:spPr>
          <a:xfrm>
            <a:off x="3670344" y="4302875"/>
            <a:ext cx="533864" cy="307777"/>
          </a:xfrm>
          <a:prstGeom prst="rect">
            <a:avLst/>
          </a:prstGeom>
          <a:solidFill>
            <a:srgbClr val="FFFF66"/>
          </a:solidFill>
          <a:ln>
            <a:solidFill>
              <a:srgbClr val="1B5092"/>
            </a:solidFill>
          </a:ln>
        </p:spPr>
        <p:txBody>
          <a:bodyPr wrap="none" rtlCol="0">
            <a:spAutoFit/>
          </a:bodyPr>
          <a:lstStyle/>
          <a:p>
            <a:r>
              <a:rPr lang="en-US" sz="1400" dirty="0">
                <a:solidFill>
                  <a:srgbClr val="1B5092"/>
                </a:solidFill>
              </a:rPr>
              <a:t>FAR</a:t>
            </a:r>
            <a:endParaRPr lang="en-GB" sz="1400" dirty="0">
              <a:solidFill>
                <a:srgbClr val="1B5092"/>
              </a:solidFill>
            </a:endParaRPr>
          </a:p>
        </p:txBody>
      </p:sp>
      <p:sp>
        <p:nvSpPr>
          <p:cNvPr id="39" name="TextBox 38"/>
          <p:cNvSpPr txBox="1"/>
          <p:nvPr/>
        </p:nvSpPr>
        <p:spPr>
          <a:xfrm>
            <a:off x="5360422" y="6109257"/>
            <a:ext cx="792205" cy="307777"/>
          </a:xfrm>
          <a:prstGeom prst="rect">
            <a:avLst/>
          </a:prstGeom>
          <a:solidFill>
            <a:srgbClr val="FFFF66"/>
          </a:solidFill>
          <a:ln>
            <a:solidFill>
              <a:srgbClr val="1B5092"/>
            </a:solidFill>
          </a:ln>
        </p:spPr>
        <p:txBody>
          <a:bodyPr wrap="none" rtlCol="0">
            <a:spAutoFit/>
          </a:bodyPr>
          <a:lstStyle/>
          <a:p>
            <a:r>
              <a:rPr lang="en-US" sz="1400" dirty="0">
                <a:solidFill>
                  <a:srgbClr val="1B5092"/>
                </a:solidFill>
              </a:rPr>
              <a:t>Sample</a:t>
            </a:r>
            <a:endParaRPr lang="en-GB" sz="1400" dirty="0">
              <a:solidFill>
                <a:srgbClr val="1B5092"/>
              </a:solidFill>
            </a:endParaRPr>
          </a:p>
        </p:txBody>
      </p:sp>
    </p:spTree>
    <p:extLst>
      <p:ext uri="{BB962C8B-B14F-4D97-AF65-F5344CB8AC3E}">
        <p14:creationId xmlns:p14="http://schemas.microsoft.com/office/powerpoint/2010/main" val="13299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7" name="Rectangle 21"/>
          <p:cNvSpPr>
            <a:spLocks noGrp="1" noChangeArrowheads="1"/>
          </p:cNvSpPr>
          <p:nvPr>
            <p:ph type="body" idx="1"/>
          </p:nvPr>
        </p:nvSpPr>
        <p:spPr>
          <a:xfrm>
            <a:off x="1084243" y="836712"/>
            <a:ext cx="5899709" cy="2590800"/>
          </a:xfrm>
        </p:spPr>
        <p:txBody>
          <a:bodyPr/>
          <a:lstStyle/>
          <a:p>
            <a:r>
              <a:rPr lang="en-GB" sz="2400" cap="small" dirty="0">
                <a:solidFill>
                  <a:srgbClr val="1B5092"/>
                </a:solidFill>
                <a:latin typeface="Geneva" pitchFamily="34" charset="0"/>
              </a:rPr>
              <a:t>Acquisition of both the diffraction and </a:t>
            </a:r>
            <a:r>
              <a:rPr lang="en-GB" sz="2400" cap="small" dirty="0" smtClean="0">
                <a:solidFill>
                  <a:srgbClr val="1B5092"/>
                </a:solidFill>
                <a:latin typeface="Geneva" pitchFamily="34" charset="0"/>
              </a:rPr>
              <a:t>tomography </a:t>
            </a:r>
            <a:r>
              <a:rPr lang="en-GB" sz="2400" cap="small" dirty="0">
                <a:solidFill>
                  <a:srgbClr val="1B5092"/>
                </a:solidFill>
                <a:latin typeface="Geneva" pitchFamily="34" charset="0"/>
              </a:rPr>
              <a:t>data</a:t>
            </a:r>
          </a:p>
          <a:p>
            <a:pPr>
              <a:spcBef>
                <a:spcPts val="1440"/>
              </a:spcBef>
            </a:pPr>
            <a:r>
              <a:rPr lang="en-GB" cap="small" dirty="0" smtClean="0">
                <a:solidFill>
                  <a:srgbClr val="1B5092"/>
                </a:solidFill>
                <a:latin typeface="Geneva" pitchFamily="34" charset="0"/>
              </a:rPr>
              <a:t>Measurement of grain</a:t>
            </a:r>
          </a:p>
          <a:p>
            <a:pPr indent="218992">
              <a:buFont typeface="Arial" pitchFamily="34" charset="0"/>
              <a:buChar char="•"/>
            </a:pPr>
            <a:r>
              <a:rPr lang="en-GB" cap="small" dirty="0" smtClean="0">
                <a:solidFill>
                  <a:srgbClr val="1B5092"/>
                </a:solidFill>
                <a:latin typeface="Geneva" pitchFamily="34" charset="0"/>
              </a:rPr>
              <a:t>distributions</a:t>
            </a:r>
          </a:p>
          <a:p>
            <a:pPr indent="218992">
              <a:buFont typeface="Arial" pitchFamily="34" charset="0"/>
              <a:buChar char="•"/>
            </a:pPr>
            <a:r>
              <a:rPr lang="en-GB" cap="small" dirty="0" smtClean="0">
                <a:solidFill>
                  <a:srgbClr val="1B5092"/>
                </a:solidFill>
                <a:latin typeface="Geneva" pitchFamily="34" charset="0"/>
              </a:rPr>
              <a:t>orientations</a:t>
            </a:r>
          </a:p>
          <a:p>
            <a:pPr indent="218992">
              <a:buFont typeface="Arial" pitchFamily="34" charset="0"/>
              <a:buChar char="•"/>
            </a:pPr>
            <a:r>
              <a:rPr lang="en-GB" cap="small" dirty="0" smtClean="0">
                <a:solidFill>
                  <a:srgbClr val="1B5092"/>
                </a:solidFill>
                <a:latin typeface="Geneva" pitchFamily="34" charset="0"/>
              </a:rPr>
              <a:t>strain state</a:t>
            </a:r>
          </a:p>
          <a:p>
            <a:endParaRPr lang="en-GB" cap="small" dirty="0" smtClean="0">
              <a:solidFill>
                <a:srgbClr val="1B5092"/>
              </a:solidFill>
              <a:latin typeface="Geneva" pitchFamily="34" charset="0"/>
            </a:endParaRPr>
          </a:p>
        </p:txBody>
      </p:sp>
      <p:grpSp>
        <p:nvGrpSpPr>
          <p:cNvPr id="2" name="Group 42"/>
          <p:cNvGrpSpPr/>
          <p:nvPr/>
        </p:nvGrpSpPr>
        <p:grpSpPr>
          <a:xfrm>
            <a:off x="6491021" y="1191768"/>
            <a:ext cx="4813402" cy="3581400"/>
            <a:chOff x="6350" y="1219200"/>
            <a:chExt cx="5861050" cy="5461000"/>
          </a:xfrm>
        </p:grpSpPr>
        <p:sp>
          <p:nvSpPr>
            <p:cNvPr id="47106" name="Freeform 2"/>
            <p:cNvSpPr>
              <a:spLocks/>
            </p:cNvSpPr>
            <p:nvPr/>
          </p:nvSpPr>
          <p:spPr bwMode="auto">
            <a:xfrm>
              <a:off x="1485900" y="1219200"/>
              <a:ext cx="4381500" cy="5461000"/>
            </a:xfrm>
            <a:custGeom>
              <a:avLst/>
              <a:gdLst>
                <a:gd name="T0" fmla="*/ 2147483647 w 2760"/>
                <a:gd name="T1" fmla="*/ 2147483647 h 3440"/>
                <a:gd name="T2" fmla="*/ 2147483647 w 2760"/>
                <a:gd name="T3" fmla="*/ 2147483647 h 3440"/>
                <a:gd name="T4" fmla="*/ 2147483647 w 2760"/>
                <a:gd name="T5" fmla="*/ 2147483647 h 3440"/>
                <a:gd name="T6" fmla="*/ 0 w 2760"/>
                <a:gd name="T7" fmla="*/ 2147483647 h 3440"/>
                <a:gd name="T8" fmla="*/ 0 w 2760"/>
                <a:gd name="T9" fmla="*/ 0 h 3440"/>
                <a:gd name="T10" fmla="*/ 2147483647 w 2760"/>
                <a:gd name="T11" fmla="*/ 2147483647 h 3440"/>
                <a:gd name="T12" fmla="*/ 0 60000 65536"/>
                <a:gd name="T13" fmla="*/ 0 60000 65536"/>
                <a:gd name="T14" fmla="*/ 0 60000 65536"/>
                <a:gd name="T15" fmla="*/ 0 60000 65536"/>
                <a:gd name="T16" fmla="*/ 0 60000 65536"/>
                <a:gd name="T17" fmla="*/ 0 60000 65536"/>
                <a:gd name="T18" fmla="*/ 0 w 2760"/>
                <a:gd name="T19" fmla="*/ 0 h 3440"/>
                <a:gd name="T20" fmla="*/ 2760 w 2760"/>
                <a:gd name="T21" fmla="*/ 3440 h 3440"/>
              </a:gdLst>
              <a:ahLst/>
              <a:cxnLst>
                <a:cxn ang="T12">
                  <a:pos x="T0" y="T1"/>
                </a:cxn>
                <a:cxn ang="T13">
                  <a:pos x="T2" y="T3"/>
                </a:cxn>
                <a:cxn ang="T14">
                  <a:pos x="T4" y="T5"/>
                </a:cxn>
                <a:cxn ang="T15">
                  <a:pos x="T6" y="T7"/>
                </a:cxn>
                <a:cxn ang="T16">
                  <a:pos x="T8" y="T9"/>
                </a:cxn>
                <a:cxn ang="T17">
                  <a:pos x="T10" y="T11"/>
                </a:cxn>
              </a:cxnLst>
              <a:rect l="T18" t="T19" r="T20" b="T21"/>
              <a:pathLst>
                <a:path w="2760" h="3440">
                  <a:moveTo>
                    <a:pt x="2760" y="384"/>
                  </a:moveTo>
                  <a:lnTo>
                    <a:pt x="2760" y="703"/>
                  </a:lnTo>
                  <a:lnTo>
                    <a:pt x="2760" y="3440"/>
                  </a:lnTo>
                  <a:lnTo>
                    <a:pt x="0" y="2720"/>
                  </a:lnTo>
                  <a:lnTo>
                    <a:pt x="0" y="0"/>
                  </a:lnTo>
                  <a:lnTo>
                    <a:pt x="2760" y="384"/>
                  </a:lnTo>
                  <a:close/>
                </a:path>
              </a:pathLst>
            </a:custGeom>
            <a:solidFill>
              <a:schemeClr val="tx2"/>
            </a:solidFill>
            <a:ln w="9525">
              <a:solidFill>
                <a:schemeClr val="tx1"/>
              </a:solidFill>
              <a:round/>
              <a:headEnd/>
              <a:tailEnd/>
            </a:ln>
          </p:spPr>
          <p:txBody>
            <a:bodyPr wrap="none" anchor="ctr"/>
            <a:lstStyle/>
            <a:p>
              <a:endParaRPr lang="en-GB" sz="2160">
                <a:solidFill>
                  <a:prstClr val="black"/>
                </a:solidFill>
              </a:endParaRPr>
            </a:p>
          </p:txBody>
        </p:sp>
        <p:sp>
          <p:nvSpPr>
            <p:cNvPr id="47107" name="AutoShape 3"/>
            <p:cNvSpPr>
              <a:spLocks noChangeArrowheads="1"/>
            </p:cNvSpPr>
            <p:nvPr/>
          </p:nvSpPr>
          <p:spPr bwMode="auto">
            <a:xfrm>
              <a:off x="844550" y="3403600"/>
              <a:ext cx="1752600" cy="2133600"/>
            </a:xfrm>
            <a:prstGeom prst="can">
              <a:avLst>
                <a:gd name="adj" fmla="val 30435"/>
              </a:avLst>
            </a:prstGeom>
            <a:solidFill>
              <a:srgbClr val="C0C0C0"/>
            </a:solidFill>
            <a:ln w="9525">
              <a:solidFill>
                <a:schemeClr val="tx1"/>
              </a:solidFill>
              <a:round/>
              <a:headEnd/>
              <a:tailEnd/>
            </a:ln>
          </p:spPr>
          <p:txBody>
            <a:bodyPr wrap="none" anchor="ctr"/>
            <a:lstStyle/>
            <a:p>
              <a:endParaRPr lang="en-GB" sz="2160">
                <a:solidFill>
                  <a:prstClr val="black"/>
                </a:solidFill>
              </a:endParaRPr>
            </a:p>
          </p:txBody>
        </p:sp>
        <p:sp>
          <p:nvSpPr>
            <p:cNvPr id="47108" name="Freeform 4"/>
            <p:cNvSpPr>
              <a:spLocks/>
            </p:cNvSpPr>
            <p:nvPr/>
          </p:nvSpPr>
          <p:spPr bwMode="auto">
            <a:xfrm>
              <a:off x="2894013" y="2717800"/>
              <a:ext cx="1441450" cy="2178050"/>
            </a:xfrm>
            <a:custGeom>
              <a:avLst/>
              <a:gdLst>
                <a:gd name="T0" fmla="*/ 2147483647 w 908"/>
                <a:gd name="T1" fmla="*/ 2147483647 h 1372"/>
                <a:gd name="T2" fmla="*/ 2147483647 w 908"/>
                <a:gd name="T3" fmla="*/ 2147483647 h 1372"/>
                <a:gd name="T4" fmla="*/ 0 w 908"/>
                <a:gd name="T5" fmla="*/ 2147483647 h 1372"/>
                <a:gd name="T6" fmla="*/ 2147483647 w 908"/>
                <a:gd name="T7" fmla="*/ 0 h 1372"/>
                <a:gd name="T8" fmla="*/ 2147483647 w 908"/>
                <a:gd name="T9" fmla="*/ 2147483647 h 1372"/>
                <a:gd name="T10" fmla="*/ 0 60000 65536"/>
                <a:gd name="T11" fmla="*/ 0 60000 65536"/>
                <a:gd name="T12" fmla="*/ 0 60000 65536"/>
                <a:gd name="T13" fmla="*/ 0 60000 65536"/>
                <a:gd name="T14" fmla="*/ 0 60000 65536"/>
                <a:gd name="T15" fmla="*/ 0 w 908"/>
                <a:gd name="T16" fmla="*/ 0 h 1372"/>
                <a:gd name="T17" fmla="*/ 908 w 908"/>
                <a:gd name="T18" fmla="*/ 1372 h 1372"/>
              </a:gdLst>
              <a:ahLst/>
              <a:cxnLst>
                <a:cxn ang="T10">
                  <a:pos x="T0" y="T1"/>
                </a:cxn>
                <a:cxn ang="T11">
                  <a:pos x="T2" y="T3"/>
                </a:cxn>
                <a:cxn ang="T12">
                  <a:pos x="T4" y="T5"/>
                </a:cxn>
                <a:cxn ang="T13">
                  <a:pos x="T6" y="T7"/>
                </a:cxn>
                <a:cxn ang="T14">
                  <a:pos x="T8" y="T9"/>
                </a:cxn>
              </a:cxnLst>
              <a:rect l="T15" t="T16" r="T17" b="T18"/>
              <a:pathLst>
                <a:path w="908" h="1372">
                  <a:moveTo>
                    <a:pt x="908" y="175"/>
                  </a:moveTo>
                  <a:lnTo>
                    <a:pt x="905" y="1372"/>
                  </a:lnTo>
                  <a:lnTo>
                    <a:pt x="0" y="1151"/>
                  </a:lnTo>
                  <a:lnTo>
                    <a:pt x="1" y="0"/>
                  </a:lnTo>
                  <a:lnTo>
                    <a:pt x="908" y="175"/>
                  </a:lnTo>
                  <a:close/>
                </a:path>
              </a:pathLst>
            </a:custGeom>
            <a:gradFill rotWithShape="0">
              <a:gsLst>
                <a:gs pos="0">
                  <a:srgbClr val="C0C0C0"/>
                </a:gs>
                <a:gs pos="50000">
                  <a:srgbClr val="595959"/>
                </a:gs>
                <a:gs pos="100000">
                  <a:srgbClr val="C0C0C0"/>
                </a:gs>
              </a:gsLst>
              <a:lin ang="0" scaled="1"/>
            </a:gradFill>
            <a:ln w="9525">
              <a:solidFill>
                <a:schemeClr val="tx1"/>
              </a:solidFill>
              <a:round/>
              <a:headEnd/>
              <a:tailEnd/>
            </a:ln>
          </p:spPr>
          <p:txBody>
            <a:bodyPr wrap="none" anchor="ctr"/>
            <a:lstStyle/>
            <a:p>
              <a:endParaRPr lang="en-GB" sz="2160">
                <a:solidFill>
                  <a:prstClr val="black"/>
                </a:solidFill>
              </a:endParaRPr>
            </a:p>
          </p:txBody>
        </p:sp>
        <p:sp>
          <p:nvSpPr>
            <p:cNvPr id="47109" name="Freeform 5"/>
            <p:cNvSpPr>
              <a:spLocks/>
            </p:cNvSpPr>
            <p:nvPr/>
          </p:nvSpPr>
          <p:spPr bwMode="auto">
            <a:xfrm>
              <a:off x="1509713" y="3074988"/>
              <a:ext cx="725487" cy="214312"/>
            </a:xfrm>
            <a:custGeom>
              <a:avLst/>
              <a:gdLst>
                <a:gd name="T0" fmla="*/ 0 w 457"/>
                <a:gd name="T1" fmla="*/ 2147483647 h 135"/>
                <a:gd name="T2" fmla="*/ 2147483647 w 457"/>
                <a:gd name="T3" fmla="*/ 2147483647 h 135"/>
                <a:gd name="T4" fmla="*/ 2147483647 w 457"/>
                <a:gd name="T5" fmla="*/ 2147483647 h 135"/>
                <a:gd name="T6" fmla="*/ 2147483647 w 457"/>
                <a:gd name="T7" fmla="*/ 2147483647 h 135"/>
                <a:gd name="T8" fmla="*/ 2147483647 w 457"/>
                <a:gd name="T9" fmla="*/ 2147483647 h 135"/>
                <a:gd name="T10" fmla="*/ 2147483647 w 457"/>
                <a:gd name="T11" fmla="*/ 2147483647 h 135"/>
                <a:gd name="T12" fmla="*/ 2147483647 w 457"/>
                <a:gd name="T13" fmla="*/ 2147483647 h 135"/>
                <a:gd name="T14" fmla="*/ 0 60000 65536"/>
                <a:gd name="T15" fmla="*/ 0 60000 65536"/>
                <a:gd name="T16" fmla="*/ 0 60000 65536"/>
                <a:gd name="T17" fmla="*/ 0 60000 65536"/>
                <a:gd name="T18" fmla="*/ 0 60000 65536"/>
                <a:gd name="T19" fmla="*/ 0 60000 65536"/>
                <a:gd name="T20" fmla="*/ 0 60000 65536"/>
                <a:gd name="T21" fmla="*/ 0 w 457"/>
                <a:gd name="T22" fmla="*/ 0 h 135"/>
                <a:gd name="T23" fmla="*/ 457 w 457"/>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135">
                  <a:moveTo>
                    <a:pt x="0" y="15"/>
                  </a:moveTo>
                  <a:cubicBezTo>
                    <a:pt x="15" y="14"/>
                    <a:pt x="55" y="9"/>
                    <a:pt x="88" y="7"/>
                  </a:cubicBezTo>
                  <a:cubicBezTo>
                    <a:pt x="121" y="5"/>
                    <a:pt x="149" y="0"/>
                    <a:pt x="200" y="3"/>
                  </a:cubicBezTo>
                  <a:cubicBezTo>
                    <a:pt x="251" y="6"/>
                    <a:pt x="349" y="15"/>
                    <a:pt x="392" y="27"/>
                  </a:cubicBezTo>
                  <a:cubicBezTo>
                    <a:pt x="435" y="39"/>
                    <a:pt x="455" y="60"/>
                    <a:pt x="456" y="75"/>
                  </a:cubicBezTo>
                  <a:cubicBezTo>
                    <a:pt x="457" y="90"/>
                    <a:pt x="423" y="105"/>
                    <a:pt x="400" y="115"/>
                  </a:cubicBezTo>
                  <a:cubicBezTo>
                    <a:pt x="377" y="125"/>
                    <a:pt x="337" y="131"/>
                    <a:pt x="320" y="135"/>
                  </a:cubicBezTo>
                </a:path>
              </a:pathLst>
            </a:custGeom>
            <a:noFill/>
            <a:ln w="9525">
              <a:solidFill>
                <a:srgbClr val="FFEF13"/>
              </a:solidFill>
              <a:round/>
              <a:headEnd/>
              <a:tailEnd type="triangle" w="lg" len="lg"/>
            </a:ln>
          </p:spPr>
          <p:txBody>
            <a:bodyPr wrap="none" anchor="ctr"/>
            <a:lstStyle/>
            <a:p>
              <a:endParaRPr lang="en-GB" sz="2160">
                <a:solidFill>
                  <a:prstClr val="black"/>
                </a:solidFill>
              </a:endParaRPr>
            </a:p>
          </p:txBody>
        </p:sp>
        <p:sp>
          <p:nvSpPr>
            <p:cNvPr id="47110" name="Freeform 6"/>
            <p:cNvSpPr>
              <a:spLocks/>
            </p:cNvSpPr>
            <p:nvPr/>
          </p:nvSpPr>
          <p:spPr bwMode="auto">
            <a:xfrm flipH="1" flipV="1">
              <a:off x="1249363" y="3113088"/>
              <a:ext cx="725487" cy="214312"/>
            </a:xfrm>
            <a:custGeom>
              <a:avLst/>
              <a:gdLst>
                <a:gd name="T0" fmla="*/ 0 w 457"/>
                <a:gd name="T1" fmla="*/ 2147483647 h 135"/>
                <a:gd name="T2" fmla="*/ 2147483647 w 457"/>
                <a:gd name="T3" fmla="*/ 2147483647 h 135"/>
                <a:gd name="T4" fmla="*/ 2147483647 w 457"/>
                <a:gd name="T5" fmla="*/ 2147483647 h 135"/>
                <a:gd name="T6" fmla="*/ 2147483647 w 457"/>
                <a:gd name="T7" fmla="*/ 2147483647 h 135"/>
                <a:gd name="T8" fmla="*/ 2147483647 w 457"/>
                <a:gd name="T9" fmla="*/ 2147483647 h 135"/>
                <a:gd name="T10" fmla="*/ 2147483647 w 457"/>
                <a:gd name="T11" fmla="*/ 2147483647 h 135"/>
                <a:gd name="T12" fmla="*/ 2147483647 w 457"/>
                <a:gd name="T13" fmla="*/ 2147483647 h 135"/>
                <a:gd name="T14" fmla="*/ 0 60000 65536"/>
                <a:gd name="T15" fmla="*/ 0 60000 65536"/>
                <a:gd name="T16" fmla="*/ 0 60000 65536"/>
                <a:gd name="T17" fmla="*/ 0 60000 65536"/>
                <a:gd name="T18" fmla="*/ 0 60000 65536"/>
                <a:gd name="T19" fmla="*/ 0 60000 65536"/>
                <a:gd name="T20" fmla="*/ 0 60000 65536"/>
                <a:gd name="T21" fmla="*/ 0 w 457"/>
                <a:gd name="T22" fmla="*/ 0 h 135"/>
                <a:gd name="T23" fmla="*/ 457 w 457"/>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135">
                  <a:moveTo>
                    <a:pt x="0" y="15"/>
                  </a:moveTo>
                  <a:cubicBezTo>
                    <a:pt x="15" y="14"/>
                    <a:pt x="55" y="9"/>
                    <a:pt x="88" y="7"/>
                  </a:cubicBezTo>
                  <a:cubicBezTo>
                    <a:pt x="121" y="5"/>
                    <a:pt x="149" y="0"/>
                    <a:pt x="200" y="3"/>
                  </a:cubicBezTo>
                  <a:cubicBezTo>
                    <a:pt x="251" y="6"/>
                    <a:pt x="349" y="15"/>
                    <a:pt x="392" y="27"/>
                  </a:cubicBezTo>
                  <a:cubicBezTo>
                    <a:pt x="435" y="39"/>
                    <a:pt x="455" y="60"/>
                    <a:pt x="456" y="75"/>
                  </a:cubicBezTo>
                  <a:cubicBezTo>
                    <a:pt x="457" y="90"/>
                    <a:pt x="423" y="105"/>
                    <a:pt x="400" y="115"/>
                  </a:cubicBezTo>
                  <a:cubicBezTo>
                    <a:pt x="377" y="125"/>
                    <a:pt x="337" y="131"/>
                    <a:pt x="320" y="135"/>
                  </a:cubicBezTo>
                </a:path>
              </a:pathLst>
            </a:custGeom>
            <a:noFill/>
            <a:ln w="9525">
              <a:solidFill>
                <a:srgbClr val="FFEF13"/>
              </a:solidFill>
              <a:round/>
              <a:headEnd/>
              <a:tailEnd type="triangle" w="lg" len="lg"/>
            </a:ln>
          </p:spPr>
          <p:txBody>
            <a:bodyPr wrap="none" anchor="ctr"/>
            <a:lstStyle/>
            <a:p>
              <a:endParaRPr lang="en-GB" sz="2160">
                <a:solidFill>
                  <a:prstClr val="black"/>
                </a:solidFill>
              </a:endParaRPr>
            </a:p>
          </p:txBody>
        </p:sp>
        <p:sp>
          <p:nvSpPr>
            <p:cNvPr id="47111" name="Line 7"/>
            <p:cNvSpPr>
              <a:spLocks noChangeShapeType="1"/>
            </p:cNvSpPr>
            <p:nvPr/>
          </p:nvSpPr>
          <p:spPr bwMode="auto">
            <a:xfrm flipV="1">
              <a:off x="1758950" y="2870200"/>
              <a:ext cx="1588" cy="762000"/>
            </a:xfrm>
            <a:prstGeom prst="line">
              <a:avLst/>
            </a:prstGeom>
            <a:noFill/>
            <a:ln w="9525">
              <a:solidFill>
                <a:schemeClr val="tx1"/>
              </a:solidFill>
              <a:prstDash val="dash"/>
              <a:round/>
              <a:headEnd/>
              <a:tailEnd/>
            </a:ln>
          </p:spPr>
          <p:txBody>
            <a:bodyPr wrap="none" anchor="ctr"/>
            <a:lstStyle/>
            <a:p>
              <a:endParaRPr lang="en-GB" sz="2160">
                <a:solidFill>
                  <a:prstClr val="black"/>
                </a:solidFill>
              </a:endParaRPr>
            </a:p>
          </p:txBody>
        </p:sp>
        <p:sp>
          <p:nvSpPr>
            <p:cNvPr id="47112" name="Line 8"/>
            <p:cNvSpPr>
              <a:spLocks noChangeShapeType="1"/>
            </p:cNvSpPr>
            <p:nvPr/>
          </p:nvSpPr>
          <p:spPr bwMode="auto">
            <a:xfrm flipV="1">
              <a:off x="1758950" y="5537200"/>
              <a:ext cx="1588" cy="381000"/>
            </a:xfrm>
            <a:prstGeom prst="line">
              <a:avLst/>
            </a:prstGeom>
            <a:noFill/>
            <a:ln w="9525">
              <a:solidFill>
                <a:schemeClr val="tx1"/>
              </a:solidFill>
              <a:prstDash val="dash"/>
              <a:round/>
              <a:headEnd/>
              <a:tailEnd/>
            </a:ln>
          </p:spPr>
          <p:txBody>
            <a:bodyPr wrap="none" anchor="ctr"/>
            <a:lstStyle/>
            <a:p>
              <a:endParaRPr lang="en-GB" sz="2160">
                <a:solidFill>
                  <a:prstClr val="black"/>
                </a:solidFill>
              </a:endParaRPr>
            </a:p>
          </p:txBody>
        </p:sp>
        <p:sp>
          <p:nvSpPr>
            <p:cNvPr id="47113" name="AutoShape 9"/>
            <p:cNvSpPr>
              <a:spLocks noChangeArrowheads="1"/>
            </p:cNvSpPr>
            <p:nvPr/>
          </p:nvSpPr>
          <p:spPr bwMode="auto">
            <a:xfrm rot="-1300707">
              <a:off x="6350" y="4927600"/>
              <a:ext cx="685800" cy="304800"/>
            </a:xfrm>
            <a:prstGeom prst="rightArrow">
              <a:avLst>
                <a:gd name="adj1" fmla="val 50000"/>
                <a:gd name="adj2" fmla="val 56250"/>
              </a:avLst>
            </a:prstGeom>
            <a:solidFill>
              <a:srgbClr val="FFEF13"/>
            </a:solidFill>
            <a:ln w="9525">
              <a:solidFill>
                <a:schemeClr val="tx1"/>
              </a:solidFill>
              <a:miter lim="800000"/>
              <a:headEnd/>
              <a:tailEnd/>
            </a:ln>
          </p:spPr>
          <p:txBody>
            <a:bodyPr wrap="none" anchor="ctr"/>
            <a:lstStyle/>
            <a:p>
              <a:endParaRPr lang="en-GB" sz="2160">
                <a:solidFill>
                  <a:prstClr val="black"/>
                </a:solidFill>
              </a:endParaRPr>
            </a:p>
          </p:txBody>
        </p:sp>
        <p:sp>
          <p:nvSpPr>
            <p:cNvPr id="47114" name="Line 10"/>
            <p:cNvSpPr>
              <a:spLocks noChangeShapeType="1"/>
            </p:cNvSpPr>
            <p:nvPr/>
          </p:nvSpPr>
          <p:spPr bwMode="auto">
            <a:xfrm>
              <a:off x="4502150" y="3200400"/>
              <a:ext cx="762000" cy="1588"/>
            </a:xfrm>
            <a:prstGeom prst="line">
              <a:avLst/>
            </a:prstGeom>
            <a:noFill/>
            <a:ln w="9525">
              <a:solidFill>
                <a:schemeClr val="tx1"/>
              </a:solidFill>
              <a:round/>
              <a:headEnd/>
              <a:tailEnd type="triangle" w="med" len="med"/>
            </a:ln>
          </p:spPr>
          <p:txBody>
            <a:bodyPr wrap="none" anchor="ctr"/>
            <a:lstStyle/>
            <a:p>
              <a:endParaRPr lang="en-GB" sz="2160">
                <a:solidFill>
                  <a:prstClr val="black"/>
                </a:solidFill>
              </a:endParaRPr>
            </a:p>
          </p:txBody>
        </p:sp>
        <p:sp>
          <p:nvSpPr>
            <p:cNvPr id="47115" name="Oval 11"/>
            <p:cNvSpPr>
              <a:spLocks noChangeArrowheads="1"/>
            </p:cNvSpPr>
            <p:nvPr/>
          </p:nvSpPr>
          <p:spPr bwMode="auto">
            <a:xfrm>
              <a:off x="844550" y="3403600"/>
              <a:ext cx="1752600" cy="533400"/>
            </a:xfrm>
            <a:prstGeom prst="ellipse">
              <a:avLst/>
            </a:prstGeom>
            <a:noFill/>
            <a:ln w="9525">
              <a:solidFill>
                <a:schemeClr val="tx1"/>
              </a:solidFill>
              <a:round/>
              <a:headEnd/>
              <a:tailEnd/>
            </a:ln>
          </p:spPr>
          <p:txBody>
            <a:bodyPr wrap="none" anchor="ctr"/>
            <a:lstStyle/>
            <a:p>
              <a:endParaRPr lang="en-GB" sz="2160">
                <a:solidFill>
                  <a:prstClr val="black"/>
                </a:solidFill>
              </a:endParaRPr>
            </a:p>
          </p:txBody>
        </p:sp>
        <p:grpSp>
          <p:nvGrpSpPr>
            <p:cNvPr id="3" name="Group 12"/>
            <p:cNvGrpSpPr>
              <a:grpSpLocks/>
            </p:cNvGrpSpPr>
            <p:nvPr/>
          </p:nvGrpSpPr>
          <p:grpSpPr bwMode="auto">
            <a:xfrm>
              <a:off x="1104900" y="2895600"/>
              <a:ext cx="4267200" cy="2863850"/>
              <a:chOff x="788" y="1536"/>
              <a:chExt cx="2688" cy="1804"/>
            </a:xfrm>
          </p:grpSpPr>
          <p:sp>
            <p:nvSpPr>
              <p:cNvPr id="47139" name="Freeform 13"/>
              <p:cNvSpPr>
                <a:spLocks/>
              </p:cNvSpPr>
              <p:nvPr/>
            </p:nvSpPr>
            <p:spPr bwMode="auto">
              <a:xfrm>
                <a:off x="788" y="2064"/>
                <a:ext cx="576" cy="712"/>
              </a:xfrm>
              <a:custGeom>
                <a:avLst/>
                <a:gdLst>
                  <a:gd name="T0" fmla="*/ 64 w 576"/>
                  <a:gd name="T1" fmla="*/ 556 h 712"/>
                  <a:gd name="T2" fmla="*/ 184 w 576"/>
                  <a:gd name="T3" fmla="*/ 712 h 712"/>
                  <a:gd name="T4" fmla="*/ 468 w 576"/>
                  <a:gd name="T5" fmla="*/ 632 h 712"/>
                  <a:gd name="T6" fmla="*/ 576 w 576"/>
                  <a:gd name="T7" fmla="*/ 456 h 712"/>
                  <a:gd name="T8" fmla="*/ 572 w 576"/>
                  <a:gd name="T9" fmla="*/ 284 h 712"/>
                  <a:gd name="T10" fmla="*/ 520 w 576"/>
                  <a:gd name="T11" fmla="*/ 136 h 712"/>
                  <a:gd name="T12" fmla="*/ 516 w 576"/>
                  <a:gd name="T13" fmla="*/ 40 h 712"/>
                  <a:gd name="T14" fmla="*/ 492 w 576"/>
                  <a:gd name="T15" fmla="*/ 20 h 712"/>
                  <a:gd name="T16" fmla="*/ 276 w 576"/>
                  <a:gd name="T17" fmla="*/ 0 h 712"/>
                  <a:gd name="T18" fmla="*/ 152 w 576"/>
                  <a:gd name="T19" fmla="*/ 48 h 712"/>
                  <a:gd name="T20" fmla="*/ 68 w 576"/>
                  <a:gd name="T21" fmla="*/ 100 h 712"/>
                  <a:gd name="T22" fmla="*/ 44 w 576"/>
                  <a:gd name="T23" fmla="*/ 256 h 712"/>
                  <a:gd name="T24" fmla="*/ 0 w 576"/>
                  <a:gd name="T25" fmla="*/ 296 h 712"/>
                  <a:gd name="T26" fmla="*/ 72 w 576"/>
                  <a:gd name="T27" fmla="*/ 536 h 712"/>
                  <a:gd name="T28" fmla="*/ 64 w 576"/>
                  <a:gd name="T29" fmla="*/ 556 h 7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6"/>
                  <a:gd name="T46" fmla="*/ 0 h 712"/>
                  <a:gd name="T47" fmla="*/ 576 w 576"/>
                  <a:gd name="T48" fmla="*/ 712 h 7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6" h="712">
                    <a:moveTo>
                      <a:pt x="64" y="556"/>
                    </a:moveTo>
                    <a:lnTo>
                      <a:pt x="184" y="712"/>
                    </a:lnTo>
                    <a:cubicBezTo>
                      <a:pt x="445" y="643"/>
                      <a:pt x="403" y="675"/>
                      <a:pt x="468" y="632"/>
                    </a:cubicBezTo>
                    <a:lnTo>
                      <a:pt x="576" y="456"/>
                    </a:lnTo>
                    <a:lnTo>
                      <a:pt x="572" y="284"/>
                    </a:lnTo>
                    <a:lnTo>
                      <a:pt x="520" y="136"/>
                    </a:lnTo>
                    <a:lnTo>
                      <a:pt x="516" y="40"/>
                    </a:lnTo>
                    <a:lnTo>
                      <a:pt x="492" y="20"/>
                    </a:lnTo>
                    <a:lnTo>
                      <a:pt x="276" y="0"/>
                    </a:lnTo>
                    <a:lnTo>
                      <a:pt x="152" y="48"/>
                    </a:lnTo>
                    <a:lnTo>
                      <a:pt x="68" y="100"/>
                    </a:lnTo>
                    <a:lnTo>
                      <a:pt x="44" y="256"/>
                    </a:lnTo>
                    <a:lnTo>
                      <a:pt x="0" y="296"/>
                    </a:lnTo>
                    <a:lnTo>
                      <a:pt x="72" y="536"/>
                    </a:lnTo>
                    <a:lnTo>
                      <a:pt x="64" y="556"/>
                    </a:lnTo>
                    <a:close/>
                  </a:path>
                </a:pathLst>
              </a:custGeom>
              <a:solidFill>
                <a:srgbClr val="FFEF13"/>
              </a:solidFill>
              <a:ln w="15875">
                <a:solidFill>
                  <a:schemeClr val="tx1"/>
                </a:solidFill>
                <a:round/>
                <a:headEnd/>
                <a:tailEnd/>
              </a:ln>
            </p:spPr>
            <p:txBody>
              <a:bodyPr wrap="none" anchor="ctr"/>
              <a:lstStyle/>
              <a:p>
                <a:endParaRPr lang="en-GB" sz="2160">
                  <a:solidFill>
                    <a:prstClr val="black"/>
                  </a:solidFill>
                </a:endParaRPr>
              </a:p>
            </p:txBody>
          </p:sp>
          <p:sp>
            <p:nvSpPr>
              <p:cNvPr id="47140" name="Line 14"/>
              <p:cNvSpPr>
                <a:spLocks noChangeShapeType="1"/>
              </p:cNvSpPr>
              <p:nvPr/>
            </p:nvSpPr>
            <p:spPr bwMode="auto">
              <a:xfrm flipV="1">
                <a:off x="1052" y="1536"/>
                <a:ext cx="1380" cy="532"/>
              </a:xfrm>
              <a:prstGeom prst="line">
                <a:avLst/>
              </a:prstGeom>
              <a:noFill/>
              <a:ln w="9525">
                <a:solidFill>
                  <a:srgbClr val="FFEF13"/>
                </a:solidFill>
                <a:prstDash val="sysDot"/>
                <a:round/>
                <a:headEnd/>
                <a:tailEnd/>
              </a:ln>
            </p:spPr>
            <p:txBody>
              <a:bodyPr wrap="none" anchor="ctr"/>
              <a:lstStyle/>
              <a:p>
                <a:endParaRPr lang="en-GB" sz="2160">
                  <a:solidFill>
                    <a:prstClr val="black"/>
                  </a:solidFill>
                </a:endParaRPr>
              </a:p>
            </p:txBody>
          </p:sp>
          <p:sp>
            <p:nvSpPr>
              <p:cNvPr id="47141" name="Line 15"/>
              <p:cNvSpPr>
                <a:spLocks noChangeShapeType="1"/>
              </p:cNvSpPr>
              <p:nvPr/>
            </p:nvSpPr>
            <p:spPr bwMode="auto">
              <a:xfrm flipV="1">
                <a:off x="1252" y="2112"/>
                <a:ext cx="1480" cy="592"/>
              </a:xfrm>
              <a:prstGeom prst="line">
                <a:avLst/>
              </a:prstGeom>
              <a:noFill/>
              <a:ln w="9525">
                <a:solidFill>
                  <a:srgbClr val="FFEF13"/>
                </a:solidFill>
                <a:prstDash val="sysDot"/>
                <a:round/>
                <a:headEnd/>
                <a:tailEnd/>
              </a:ln>
            </p:spPr>
            <p:txBody>
              <a:bodyPr wrap="none" anchor="ctr"/>
              <a:lstStyle/>
              <a:p>
                <a:endParaRPr lang="en-GB" sz="2160">
                  <a:solidFill>
                    <a:prstClr val="black"/>
                  </a:solidFill>
                </a:endParaRPr>
              </a:p>
            </p:txBody>
          </p:sp>
          <p:sp>
            <p:nvSpPr>
              <p:cNvPr id="47142" name="Freeform 16"/>
              <p:cNvSpPr>
                <a:spLocks/>
              </p:cNvSpPr>
              <p:nvPr/>
            </p:nvSpPr>
            <p:spPr bwMode="auto">
              <a:xfrm>
                <a:off x="2436" y="1536"/>
                <a:ext cx="352" cy="600"/>
              </a:xfrm>
              <a:custGeom>
                <a:avLst/>
                <a:gdLst>
                  <a:gd name="T0" fmla="*/ 0 w 352"/>
                  <a:gd name="T1" fmla="*/ 0 h 600"/>
                  <a:gd name="T2" fmla="*/ 352 w 352"/>
                  <a:gd name="T3" fmla="*/ 60 h 600"/>
                  <a:gd name="T4" fmla="*/ 352 w 352"/>
                  <a:gd name="T5" fmla="*/ 508 h 600"/>
                  <a:gd name="T6" fmla="*/ 336 w 352"/>
                  <a:gd name="T7" fmla="*/ 552 h 600"/>
                  <a:gd name="T8" fmla="*/ 296 w 352"/>
                  <a:gd name="T9" fmla="*/ 584 h 600"/>
                  <a:gd name="T10" fmla="*/ 128 w 352"/>
                  <a:gd name="T11" fmla="*/ 600 h 600"/>
                  <a:gd name="T12" fmla="*/ 76 w 352"/>
                  <a:gd name="T13" fmla="*/ 468 h 600"/>
                  <a:gd name="T14" fmla="*/ 96 w 352"/>
                  <a:gd name="T15" fmla="*/ 376 h 600"/>
                  <a:gd name="T16" fmla="*/ 112 w 352"/>
                  <a:gd name="T17" fmla="*/ 332 h 600"/>
                  <a:gd name="T18" fmla="*/ 84 w 352"/>
                  <a:gd name="T19" fmla="*/ 240 h 600"/>
                  <a:gd name="T20" fmla="*/ 24 w 352"/>
                  <a:gd name="T21" fmla="*/ 156 h 600"/>
                  <a:gd name="T22" fmla="*/ 16 w 352"/>
                  <a:gd name="T23" fmla="*/ 96 h 600"/>
                  <a:gd name="T24" fmla="*/ 0 w 352"/>
                  <a:gd name="T25" fmla="*/ 0 h 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600"/>
                  <a:gd name="T41" fmla="*/ 352 w 352"/>
                  <a:gd name="T42" fmla="*/ 600 h 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600">
                    <a:moveTo>
                      <a:pt x="0" y="0"/>
                    </a:moveTo>
                    <a:lnTo>
                      <a:pt x="352" y="60"/>
                    </a:lnTo>
                    <a:lnTo>
                      <a:pt x="352" y="508"/>
                    </a:lnTo>
                    <a:lnTo>
                      <a:pt x="336" y="552"/>
                    </a:lnTo>
                    <a:cubicBezTo>
                      <a:pt x="299" y="584"/>
                      <a:pt x="316" y="584"/>
                      <a:pt x="296" y="584"/>
                    </a:cubicBezTo>
                    <a:lnTo>
                      <a:pt x="128" y="600"/>
                    </a:lnTo>
                    <a:lnTo>
                      <a:pt x="76" y="468"/>
                    </a:lnTo>
                    <a:lnTo>
                      <a:pt x="96" y="376"/>
                    </a:lnTo>
                    <a:lnTo>
                      <a:pt x="112" y="332"/>
                    </a:lnTo>
                    <a:lnTo>
                      <a:pt x="84" y="240"/>
                    </a:lnTo>
                    <a:lnTo>
                      <a:pt x="24" y="156"/>
                    </a:lnTo>
                    <a:lnTo>
                      <a:pt x="16" y="96"/>
                    </a:lnTo>
                    <a:lnTo>
                      <a:pt x="0" y="0"/>
                    </a:lnTo>
                    <a:close/>
                  </a:path>
                </a:pathLst>
              </a:custGeom>
              <a:gradFill rotWithShape="0">
                <a:gsLst>
                  <a:gs pos="0">
                    <a:srgbClr val="3B3B3B"/>
                  </a:gs>
                  <a:gs pos="100000">
                    <a:srgbClr val="565656"/>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43" name="Line 17"/>
              <p:cNvSpPr>
                <a:spLocks noChangeShapeType="1"/>
              </p:cNvSpPr>
              <p:nvPr/>
            </p:nvSpPr>
            <p:spPr bwMode="auto">
              <a:xfrm flipV="1">
                <a:off x="1308" y="1596"/>
                <a:ext cx="1480" cy="592"/>
              </a:xfrm>
              <a:prstGeom prst="line">
                <a:avLst/>
              </a:prstGeom>
              <a:noFill/>
              <a:ln w="9525">
                <a:solidFill>
                  <a:srgbClr val="FFEF13"/>
                </a:solidFill>
                <a:prstDash val="sysDot"/>
                <a:round/>
                <a:headEnd/>
                <a:tailEnd/>
              </a:ln>
            </p:spPr>
            <p:txBody>
              <a:bodyPr wrap="none" anchor="ctr"/>
              <a:lstStyle/>
              <a:p>
                <a:endParaRPr lang="en-GB" sz="2160">
                  <a:solidFill>
                    <a:prstClr val="black"/>
                  </a:solidFill>
                </a:endParaRPr>
              </a:p>
            </p:txBody>
          </p:sp>
          <p:sp>
            <p:nvSpPr>
              <p:cNvPr id="47144" name="Freeform 18"/>
              <p:cNvSpPr>
                <a:spLocks/>
              </p:cNvSpPr>
              <p:nvPr/>
            </p:nvSpPr>
            <p:spPr bwMode="auto">
              <a:xfrm>
                <a:off x="3040" y="2620"/>
                <a:ext cx="436" cy="720"/>
              </a:xfrm>
              <a:custGeom>
                <a:avLst/>
                <a:gdLst>
                  <a:gd name="T0" fmla="*/ 0 w 436"/>
                  <a:gd name="T1" fmla="*/ 0 h 576"/>
                  <a:gd name="T2" fmla="*/ 208 w 436"/>
                  <a:gd name="T3" fmla="*/ 0 h 576"/>
                  <a:gd name="T4" fmla="*/ 340 w 436"/>
                  <a:gd name="T5" fmla="*/ 61 h 576"/>
                  <a:gd name="T6" fmla="*/ 432 w 436"/>
                  <a:gd name="T7" fmla="*/ 219 h 576"/>
                  <a:gd name="T8" fmla="*/ 436 w 436"/>
                  <a:gd name="T9" fmla="*/ 976 h 576"/>
                  <a:gd name="T10" fmla="*/ 432 w 436"/>
                  <a:gd name="T11" fmla="*/ 1859 h 576"/>
                  <a:gd name="T12" fmla="*/ 412 w 436"/>
                  <a:gd name="T13" fmla="*/ 2024 h 576"/>
                  <a:gd name="T14" fmla="*/ 363 w 436"/>
                  <a:gd name="T15" fmla="*/ 2139 h 576"/>
                  <a:gd name="T16" fmla="*/ 157 w 436"/>
                  <a:gd name="T17" fmla="*/ 2196 h 576"/>
                  <a:gd name="T18" fmla="*/ 93 w 436"/>
                  <a:gd name="T19" fmla="*/ 1711 h 576"/>
                  <a:gd name="T20" fmla="*/ 84 w 436"/>
                  <a:gd name="T21" fmla="*/ 1511 h 576"/>
                  <a:gd name="T22" fmla="*/ 84 w 436"/>
                  <a:gd name="T23" fmla="*/ 1267 h 576"/>
                  <a:gd name="T24" fmla="*/ 80 w 436"/>
                  <a:gd name="T25" fmla="*/ 961 h 576"/>
                  <a:gd name="T26" fmla="*/ 29 w 436"/>
                  <a:gd name="T27" fmla="*/ 570 h 576"/>
                  <a:gd name="T28" fmla="*/ 20 w 436"/>
                  <a:gd name="T29" fmla="*/ 351 h 576"/>
                  <a:gd name="T30" fmla="*/ 0 w 436"/>
                  <a:gd name="T31" fmla="*/ 0 h 5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6"/>
                  <a:gd name="T49" fmla="*/ 0 h 576"/>
                  <a:gd name="T50" fmla="*/ 436 w 436"/>
                  <a:gd name="T51" fmla="*/ 576 h 5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6" h="576">
                    <a:moveTo>
                      <a:pt x="0" y="0"/>
                    </a:moveTo>
                    <a:lnTo>
                      <a:pt x="208" y="0"/>
                    </a:lnTo>
                    <a:lnTo>
                      <a:pt x="340" y="16"/>
                    </a:lnTo>
                    <a:lnTo>
                      <a:pt x="432" y="58"/>
                    </a:lnTo>
                    <a:lnTo>
                      <a:pt x="436" y="256"/>
                    </a:lnTo>
                    <a:lnTo>
                      <a:pt x="432" y="488"/>
                    </a:lnTo>
                    <a:lnTo>
                      <a:pt x="412" y="530"/>
                    </a:lnTo>
                    <a:cubicBezTo>
                      <a:pt x="367" y="561"/>
                      <a:pt x="388" y="561"/>
                      <a:pt x="363" y="561"/>
                    </a:cubicBezTo>
                    <a:lnTo>
                      <a:pt x="157" y="576"/>
                    </a:lnTo>
                    <a:lnTo>
                      <a:pt x="93" y="449"/>
                    </a:lnTo>
                    <a:lnTo>
                      <a:pt x="84" y="396"/>
                    </a:lnTo>
                    <a:lnTo>
                      <a:pt x="84" y="332"/>
                    </a:lnTo>
                    <a:lnTo>
                      <a:pt x="80" y="252"/>
                    </a:lnTo>
                    <a:lnTo>
                      <a:pt x="29" y="150"/>
                    </a:lnTo>
                    <a:lnTo>
                      <a:pt x="20" y="92"/>
                    </a:lnTo>
                    <a:lnTo>
                      <a:pt x="0" y="0"/>
                    </a:lnTo>
                    <a:close/>
                  </a:path>
                </a:pathLst>
              </a:custGeom>
              <a:gradFill rotWithShape="0">
                <a:gsLst>
                  <a:gs pos="0">
                    <a:srgbClr val="8B8E91"/>
                  </a:gs>
                  <a:gs pos="100000">
                    <a:srgbClr val="636567"/>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45" name="Freeform 19"/>
              <p:cNvSpPr>
                <a:spLocks/>
              </p:cNvSpPr>
              <p:nvPr/>
            </p:nvSpPr>
            <p:spPr bwMode="auto">
              <a:xfrm>
                <a:off x="1300" y="2088"/>
                <a:ext cx="2052" cy="544"/>
              </a:xfrm>
              <a:custGeom>
                <a:avLst/>
                <a:gdLst>
                  <a:gd name="T0" fmla="*/ 0 w 2052"/>
                  <a:gd name="T1" fmla="*/ 0 h 544"/>
                  <a:gd name="T2" fmla="*/ 2052 w 2052"/>
                  <a:gd name="T3" fmla="*/ 544 h 544"/>
                  <a:gd name="T4" fmla="*/ 0 60000 65536"/>
                  <a:gd name="T5" fmla="*/ 0 60000 65536"/>
                  <a:gd name="T6" fmla="*/ 0 w 2052"/>
                  <a:gd name="T7" fmla="*/ 0 h 544"/>
                  <a:gd name="T8" fmla="*/ 2052 w 2052"/>
                  <a:gd name="T9" fmla="*/ 544 h 544"/>
                </a:gdLst>
                <a:ahLst/>
                <a:cxnLst>
                  <a:cxn ang="T4">
                    <a:pos x="T0" y="T1"/>
                  </a:cxn>
                  <a:cxn ang="T5">
                    <a:pos x="T2" y="T3"/>
                  </a:cxn>
                </a:cxnLst>
                <a:rect l="T6" t="T7" r="T8" b="T9"/>
                <a:pathLst>
                  <a:path w="2052" h="544">
                    <a:moveTo>
                      <a:pt x="0" y="0"/>
                    </a:moveTo>
                    <a:lnTo>
                      <a:pt x="2052" y="544"/>
                    </a:lnTo>
                  </a:path>
                </a:pathLst>
              </a:custGeom>
              <a:noFill/>
              <a:ln w="9525" cap="flat">
                <a:solidFill>
                  <a:srgbClr val="FFEF13"/>
                </a:solidFill>
                <a:prstDash val="sysDot"/>
                <a:round/>
                <a:headEnd type="none" w="med" len="med"/>
                <a:tailEnd type="none" w="med" len="med"/>
              </a:ln>
            </p:spPr>
            <p:txBody>
              <a:bodyPr wrap="none" anchor="ctr"/>
              <a:lstStyle/>
              <a:p>
                <a:endParaRPr lang="en-GB" sz="2160">
                  <a:solidFill>
                    <a:prstClr val="black"/>
                  </a:solidFill>
                </a:endParaRPr>
              </a:p>
            </p:txBody>
          </p:sp>
          <p:sp>
            <p:nvSpPr>
              <p:cNvPr id="47146" name="Freeform 20"/>
              <p:cNvSpPr>
                <a:spLocks/>
              </p:cNvSpPr>
              <p:nvPr/>
            </p:nvSpPr>
            <p:spPr bwMode="auto">
              <a:xfrm>
                <a:off x="988" y="2780"/>
                <a:ext cx="2208" cy="556"/>
              </a:xfrm>
              <a:custGeom>
                <a:avLst/>
                <a:gdLst>
                  <a:gd name="T0" fmla="*/ 0 w 2176"/>
                  <a:gd name="T1" fmla="*/ 0 h 564"/>
                  <a:gd name="T2" fmla="*/ 2374 w 2176"/>
                  <a:gd name="T3" fmla="*/ 517 h 564"/>
                  <a:gd name="T4" fmla="*/ 0 60000 65536"/>
                  <a:gd name="T5" fmla="*/ 0 60000 65536"/>
                  <a:gd name="T6" fmla="*/ 0 w 2176"/>
                  <a:gd name="T7" fmla="*/ 0 h 564"/>
                  <a:gd name="T8" fmla="*/ 2176 w 2176"/>
                  <a:gd name="T9" fmla="*/ 564 h 564"/>
                </a:gdLst>
                <a:ahLst/>
                <a:cxnLst>
                  <a:cxn ang="T4">
                    <a:pos x="T0" y="T1"/>
                  </a:cxn>
                  <a:cxn ang="T5">
                    <a:pos x="T2" y="T3"/>
                  </a:cxn>
                </a:cxnLst>
                <a:rect l="T6" t="T7" r="T8" b="T9"/>
                <a:pathLst>
                  <a:path w="2176" h="564">
                    <a:moveTo>
                      <a:pt x="0" y="0"/>
                    </a:moveTo>
                    <a:lnTo>
                      <a:pt x="2176" y="564"/>
                    </a:lnTo>
                  </a:path>
                </a:pathLst>
              </a:custGeom>
              <a:noFill/>
              <a:ln w="9525" cap="flat">
                <a:solidFill>
                  <a:srgbClr val="FFEF13"/>
                </a:solidFill>
                <a:prstDash val="sysDot"/>
                <a:round/>
                <a:headEnd type="none" w="med" len="med"/>
                <a:tailEnd type="none" w="med" len="med"/>
              </a:ln>
            </p:spPr>
            <p:txBody>
              <a:bodyPr wrap="none" anchor="ctr"/>
              <a:lstStyle/>
              <a:p>
                <a:endParaRPr lang="en-GB" sz="2160">
                  <a:solidFill>
                    <a:prstClr val="black"/>
                  </a:solidFill>
                </a:endParaRPr>
              </a:p>
            </p:txBody>
          </p:sp>
        </p:grpSp>
        <p:grpSp>
          <p:nvGrpSpPr>
            <p:cNvPr id="4" name="Group 22"/>
            <p:cNvGrpSpPr>
              <a:grpSpLocks/>
            </p:cNvGrpSpPr>
            <p:nvPr/>
          </p:nvGrpSpPr>
          <p:grpSpPr bwMode="auto">
            <a:xfrm>
              <a:off x="844550" y="1847850"/>
              <a:ext cx="4578350" cy="2889250"/>
              <a:chOff x="624" y="876"/>
              <a:chExt cx="2884" cy="1820"/>
            </a:xfrm>
          </p:grpSpPr>
          <p:sp>
            <p:nvSpPr>
              <p:cNvPr id="47131" name="Freeform 23"/>
              <p:cNvSpPr>
                <a:spLocks/>
              </p:cNvSpPr>
              <p:nvPr/>
            </p:nvSpPr>
            <p:spPr bwMode="auto">
              <a:xfrm>
                <a:off x="624" y="1968"/>
                <a:ext cx="512" cy="728"/>
              </a:xfrm>
              <a:custGeom>
                <a:avLst/>
                <a:gdLst>
                  <a:gd name="T0" fmla="*/ 4 w 512"/>
                  <a:gd name="T1" fmla="*/ 500 h 728"/>
                  <a:gd name="T2" fmla="*/ 20 w 512"/>
                  <a:gd name="T3" fmla="*/ 608 h 728"/>
                  <a:gd name="T4" fmla="*/ 124 w 512"/>
                  <a:gd name="T5" fmla="*/ 728 h 728"/>
                  <a:gd name="T6" fmla="*/ 400 w 512"/>
                  <a:gd name="T7" fmla="*/ 616 h 728"/>
                  <a:gd name="T8" fmla="*/ 504 w 512"/>
                  <a:gd name="T9" fmla="*/ 480 h 728"/>
                  <a:gd name="T10" fmla="*/ 508 w 512"/>
                  <a:gd name="T11" fmla="*/ 336 h 728"/>
                  <a:gd name="T12" fmla="*/ 492 w 512"/>
                  <a:gd name="T13" fmla="*/ 196 h 728"/>
                  <a:gd name="T14" fmla="*/ 512 w 512"/>
                  <a:gd name="T15" fmla="*/ 112 h 728"/>
                  <a:gd name="T16" fmla="*/ 484 w 512"/>
                  <a:gd name="T17" fmla="*/ 72 h 728"/>
                  <a:gd name="T18" fmla="*/ 256 w 512"/>
                  <a:gd name="T19" fmla="*/ 0 h 728"/>
                  <a:gd name="T20" fmla="*/ 144 w 512"/>
                  <a:gd name="T21" fmla="*/ 36 h 728"/>
                  <a:gd name="T22" fmla="*/ 56 w 512"/>
                  <a:gd name="T23" fmla="*/ 108 h 728"/>
                  <a:gd name="T24" fmla="*/ 32 w 512"/>
                  <a:gd name="T25" fmla="*/ 196 h 728"/>
                  <a:gd name="T26" fmla="*/ 0 w 512"/>
                  <a:gd name="T27" fmla="*/ 280 h 728"/>
                  <a:gd name="T28" fmla="*/ 0 w 512"/>
                  <a:gd name="T29" fmla="*/ 428 h 728"/>
                  <a:gd name="T30" fmla="*/ 4 w 512"/>
                  <a:gd name="T31" fmla="*/ 500 h 7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2"/>
                  <a:gd name="T49" fmla="*/ 0 h 728"/>
                  <a:gd name="T50" fmla="*/ 512 w 512"/>
                  <a:gd name="T51" fmla="*/ 728 h 7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2" h="728">
                    <a:moveTo>
                      <a:pt x="4" y="500"/>
                    </a:moveTo>
                    <a:lnTo>
                      <a:pt x="20" y="608"/>
                    </a:lnTo>
                    <a:lnTo>
                      <a:pt x="124" y="728"/>
                    </a:lnTo>
                    <a:cubicBezTo>
                      <a:pt x="385" y="659"/>
                      <a:pt x="336" y="654"/>
                      <a:pt x="400" y="616"/>
                    </a:cubicBezTo>
                    <a:lnTo>
                      <a:pt x="504" y="480"/>
                    </a:lnTo>
                    <a:lnTo>
                      <a:pt x="508" y="336"/>
                    </a:lnTo>
                    <a:lnTo>
                      <a:pt x="492" y="196"/>
                    </a:lnTo>
                    <a:lnTo>
                      <a:pt x="512" y="112"/>
                    </a:lnTo>
                    <a:lnTo>
                      <a:pt x="484" y="72"/>
                    </a:lnTo>
                    <a:lnTo>
                      <a:pt x="256" y="0"/>
                    </a:lnTo>
                    <a:lnTo>
                      <a:pt x="144" y="36"/>
                    </a:lnTo>
                    <a:lnTo>
                      <a:pt x="56" y="108"/>
                    </a:lnTo>
                    <a:lnTo>
                      <a:pt x="32" y="196"/>
                    </a:lnTo>
                    <a:lnTo>
                      <a:pt x="0" y="280"/>
                    </a:lnTo>
                    <a:lnTo>
                      <a:pt x="0" y="428"/>
                    </a:lnTo>
                    <a:lnTo>
                      <a:pt x="4" y="500"/>
                    </a:lnTo>
                    <a:close/>
                  </a:path>
                </a:pathLst>
              </a:custGeom>
              <a:solidFill>
                <a:srgbClr val="FF6600"/>
              </a:solidFill>
              <a:ln w="15875">
                <a:solidFill>
                  <a:schemeClr val="tx1"/>
                </a:solidFill>
                <a:round/>
                <a:headEnd/>
                <a:tailEnd/>
              </a:ln>
            </p:spPr>
            <p:txBody>
              <a:bodyPr wrap="none" anchor="ctr"/>
              <a:lstStyle/>
              <a:p>
                <a:endParaRPr lang="en-GB" sz="2160">
                  <a:solidFill>
                    <a:prstClr val="black"/>
                  </a:solidFill>
                </a:endParaRPr>
              </a:p>
            </p:txBody>
          </p:sp>
          <p:sp>
            <p:nvSpPr>
              <p:cNvPr id="47132" name="Line 24"/>
              <p:cNvSpPr>
                <a:spLocks noChangeShapeType="1"/>
              </p:cNvSpPr>
              <p:nvPr/>
            </p:nvSpPr>
            <p:spPr bwMode="auto">
              <a:xfrm flipV="1">
                <a:off x="772" y="1468"/>
                <a:ext cx="1380" cy="532"/>
              </a:xfrm>
              <a:prstGeom prst="line">
                <a:avLst/>
              </a:prstGeom>
              <a:noFill/>
              <a:ln w="9525">
                <a:solidFill>
                  <a:srgbClr val="FF8000"/>
                </a:solidFill>
                <a:prstDash val="sysDot"/>
                <a:round/>
                <a:headEnd/>
                <a:tailEnd/>
              </a:ln>
            </p:spPr>
            <p:txBody>
              <a:bodyPr wrap="none" anchor="ctr"/>
              <a:lstStyle/>
              <a:p>
                <a:endParaRPr lang="en-GB" sz="2160">
                  <a:solidFill>
                    <a:prstClr val="black"/>
                  </a:solidFill>
                </a:endParaRPr>
              </a:p>
            </p:txBody>
          </p:sp>
          <p:sp>
            <p:nvSpPr>
              <p:cNvPr id="47133" name="Freeform 25"/>
              <p:cNvSpPr>
                <a:spLocks/>
              </p:cNvSpPr>
              <p:nvPr/>
            </p:nvSpPr>
            <p:spPr bwMode="auto">
              <a:xfrm>
                <a:off x="2164" y="1480"/>
                <a:ext cx="468" cy="600"/>
              </a:xfrm>
              <a:custGeom>
                <a:avLst/>
                <a:gdLst>
                  <a:gd name="T0" fmla="*/ 0 w 468"/>
                  <a:gd name="T1" fmla="*/ 0 h 600"/>
                  <a:gd name="T2" fmla="*/ 468 w 468"/>
                  <a:gd name="T3" fmla="*/ 88 h 600"/>
                  <a:gd name="T4" fmla="*/ 436 w 468"/>
                  <a:gd name="T5" fmla="*/ 160 h 600"/>
                  <a:gd name="T6" fmla="*/ 396 w 468"/>
                  <a:gd name="T7" fmla="*/ 308 h 600"/>
                  <a:gd name="T8" fmla="*/ 356 w 468"/>
                  <a:gd name="T9" fmla="*/ 488 h 600"/>
                  <a:gd name="T10" fmla="*/ 320 w 468"/>
                  <a:gd name="T11" fmla="*/ 528 h 600"/>
                  <a:gd name="T12" fmla="*/ 244 w 468"/>
                  <a:gd name="T13" fmla="*/ 588 h 600"/>
                  <a:gd name="T14" fmla="*/ 128 w 468"/>
                  <a:gd name="T15" fmla="*/ 600 h 600"/>
                  <a:gd name="T16" fmla="*/ 76 w 468"/>
                  <a:gd name="T17" fmla="*/ 468 h 600"/>
                  <a:gd name="T18" fmla="*/ 52 w 468"/>
                  <a:gd name="T19" fmla="*/ 416 h 600"/>
                  <a:gd name="T20" fmla="*/ 48 w 468"/>
                  <a:gd name="T21" fmla="*/ 340 h 600"/>
                  <a:gd name="T22" fmla="*/ 40 w 468"/>
                  <a:gd name="T23" fmla="*/ 264 h 600"/>
                  <a:gd name="T24" fmla="*/ 44 w 468"/>
                  <a:gd name="T25" fmla="*/ 160 h 600"/>
                  <a:gd name="T26" fmla="*/ 16 w 468"/>
                  <a:gd name="T27" fmla="*/ 96 h 600"/>
                  <a:gd name="T28" fmla="*/ 0 w 468"/>
                  <a:gd name="T29" fmla="*/ 0 h 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8"/>
                  <a:gd name="T46" fmla="*/ 0 h 600"/>
                  <a:gd name="T47" fmla="*/ 468 w 468"/>
                  <a:gd name="T48" fmla="*/ 600 h 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8" h="600">
                    <a:moveTo>
                      <a:pt x="0" y="0"/>
                    </a:moveTo>
                    <a:lnTo>
                      <a:pt x="468" y="88"/>
                    </a:lnTo>
                    <a:lnTo>
                      <a:pt x="436" y="160"/>
                    </a:lnTo>
                    <a:lnTo>
                      <a:pt x="396" y="308"/>
                    </a:lnTo>
                    <a:lnTo>
                      <a:pt x="356" y="488"/>
                    </a:lnTo>
                    <a:lnTo>
                      <a:pt x="320" y="528"/>
                    </a:lnTo>
                    <a:cubicBezTo>
                      <a:pt x="283" y="560"/>
                      <a:pt x="276" y="576"/>
                      <a:pt x="244" y="588"/>
                    </a:cubicBezTo>
                    <a:lnTo>
                      <a:pt x="128" y="600"/>
                    </a:lnTo>
                    <a:lnTo>
                      <a:pt x="76" y="468"/>
                    </a:lnTo>
                    <a:lnTo>
                      <a:pt x="52" y="416"/>
                    </a:lnTo>
                    <a:lnTo>
                      <a:pt x="48" y="340"/>
                    </a:lnTo>
                    <a:lnTo>
                      <a:pt x="40" y="264"/>
                    </a:lnTo>
                    <a:lnTo>
                      <a:pt x="44" y="160"/>
                    </a:lnTo>
                    <a:lnTo>
                      <a:pt x="16" y="96"/>
                    </a:lnTo>
                    <a:lnTo>
                      <a:pt x="0" y="0"/>
                    </a:lnTo>
                    <a:close/>
                  </a:path>
                </a:pathLst>
              </a:custGeom>
              <a:gradFill rotWithShape="0">
                <a:gsLst>
                  <a:gs pos="0">
                    <a:srgbClr val="3B3B3B"/>
                  </a:gs>
                  <a:gs pos="100000">
                    <a:srgbClr val="565656"/>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34" name="Line 26"/>
              <p:cNvSpPr>
                <a:spLocks noChangeShapeType="1"/>
              </p:cNvSpPr>
              <p:nvPr/>
            </p:nvSpPr>
            <p:spPr bwMode="auto">
              <a:xfrm flipV="1">
                <a:off x="1116" y="1584"/>
                <a:ext cx="1524" cy="612"/>
              </a:xfrm>
              <a:prstGeom prst="line">
                <a:avLst/>
              </a:prstGeom>
              <a:noFill/>
              <a:ln w="9525">
                <a:solidFill>
                  <a:srgbClr val="FF8000"/>
                </a:solidFill>
                <a:prstDash val="sysDot"/>
                <a:round/>
                <a:headEnd/>
                <a:tailEnd/>
              </a:ln>
            </p:spPr>
            <p:txBody>
              <a:bodyPr wrap="none" anchor="ctr"/>
              <a:lstStyle/>
              <a:p>
                <a:endParaRPr lang="en-GB" sz="2160">
                  <a:solidFill>
                    <a:prstClr val="black"/>
                  </a:solidFill>
                </a:endParaRPr>
              </a:p>
            </p:txBody>
          </p:sp>
          <p:sp>
            <p:nvSpPr>
              <p:cNvPr id="47135" name="Freeform 27"/>
              <p:cNvSpPr>
                <a:spLocks/>
              </p:cNvSpPr>
              <p:nvPr/>
            </p:nvSpPr>
            <p:spPr bwMode="auto">
              <a:xfrm>
                <a:off x="2996" y="876"/>
                <a:ext cx="512" cy="632"/>
              </a:xfrm>
              <a:custGeom>
                <a:avLst/>
                <a:gdLst>
                  <a:gd name="T0" fmla="*/ 0 w 512"/>
                  <a:gd name="T1" fmla="*/ 44 h 632"/>
                  <a:gd name="T2" fmla="*/ 208 w 512"/>
                  <a:gd name="T3" fmla="*/ 0 h 632"/>
                  <a:gd name="T4" fmla="*/ 368 w 512"/>
                  <a:gd name="T5" fmla="*/ 36 h 632"/>
                  <a:gd name="T6" fmla="*/ 512 w 512"/>
                  <a:gd name="T7" fmla="*/ 64 h 632"/>
                  <a:gd name="T8" fmla="*/ 508 w 512"/>
                  <a:gd name="T9" fmla="*/ 216 h 632"/>
                  <a:gd name="T10" fmla="*/ 456 w 512"/>
                  <a:gd name="T11" fmla="*/ 364 h 632"/>
                  <a:gd name="T12" fmla="*/ 428 w 512"/>
                  <a:gd name="T13" fmla="*/ 424 h 632"/>
                  <a:gd name="T14" fmla="*/ 388 w 512"/>
                  <a:gd name="T15" fmla="*/ 508 h 632"/>
                  <a:gd name="T16" fmla="*/ 388 w 512"/>
                  <a:gd name="T17" fmla="*/ 540 h 632"/>
                  <a:gd name="T18" fmla="*/ 332 w 512"/>
                  <a:gd name="T19" fmla="*/ 612 h 632"/>
                  <a:gd name="T20" fmla="*/ 232 w 512"/>
                  <a:gd name="T21" fmla="*/ 604 h 632"/>
                  <a:gd name="T22" fmla="*/ 188 w 512"/>
                  <a:gd name="T23" fmla="*/ 632 h 632"/>
                  <a:gd name="T24" fmla="*/ 136 w 512"/>
                  <a:gd name="T25" fmla="*/ 632 h 632"/>
                  <a:gd name="T26" fmla="*/ 93 w 512"/>
                  <a:gd name="T27" fmla="*/ 605 h 632"/>
                  <a:gd name="T28" fmla="*/ 84 w 512"/>
                  <a:gd name="T29" fmla="*/ 539 h 632"/>
                  <a:gd name="T30" fmla="*/ 84 w 512"/>
                  <a:gd name="T31" fmla="*/ 459 h 632"/>
                  <a:gd name="T32" fmla="*/ 56 w 512"/>
                  <a:gd name="T33" fmla="*/ 352 h 632"/>
                  <a:gd name="T34" fmla="*/ 29 w 512"/>
                  <a:gd name="T35" fmla="*/ 232 h 632"/>
                  <a:gd name="T36" fmla="*/ 20 w 512"/>
                  <a:gd name="T37" fmla="*/ 159 h 632"/>
                  <a:gd name="T38" fmla="*/ 0 w 512"/>
                  <a:gd name="T39" fmla="*/ 44 h 6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2"/>
                  <a:gd name="T61" fmla="*/ 0 h 632"/>
                  <a:gd name="T62" fmla="*/ 512 w 512"/>
                  <a:gd name="T63" fmla="*/ 632 h 6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2" h="632">
                    <a:moveTo>
                      <a:pt x="0" y="44"/>
                    </a:moveTo>
                    <a:lnTo>
                      <a:pt x="208" y="0"/>
                    </a:lnTo>
                    <a:lnTo>
                      <a:pt x="368" y="36"/>
                    </a:lnTo>
                    <a:lnTo>
                      <a:pt x="512" y="64"/>
                    </a:lnTo>
                    <a:lnTo>
                      <a:pt x="508" y="216"/>
                    </a:lnTo>
                    <a:lnTo>
                      <a:pt x="456" y="364"/>
                    </a:lnTo>
                    <a:lnTo>
                      <a:pt x="428" y="424"/>
                    </a:lnTo>
                    <a:lnTo>
                      <a:pt x="388" y="508"/>
                    </a:lnTo>
                    <a:lnTo>
                      <a:pt x="388" y="540"/>
                    </a:lnTo>
                    <a:cubicBezTo>
                      <a:pt x="343" y="578"/>
                      <a:pt x="360" y="604"/>
                      <a:pt x="332" y="612"/>
                    </a:cubicBezTo>
                    <a:lnTo>
                      <a:pt x="232" y="604"/>
                    </a:lnTo>
                    <a:lnTo>
                      <a:pt x="188" y="632"/>
                    </a:lnTo>
                    <a:lnTo>
                      <a:pt x="136" y="632"/>
                    </a:lnTo>
                    <a:lnTo>
                      <a:pt x="93" y="605"/>
                    </a:lnTo>
                    <a:lnTo>
                      <a:pt x="84" y="539"/>
                    </a:lnTo>
                    <a:lnTo>
                      <a:pt x="84" y="459"/>
                    </a:lnTo>
                    <a:lnTo>
                      <a:pt x="56" y="352"/>
                    </a:lnTo>
                    <a:lnTo>
                      <a:pt x="29" y="232"/>
                    </a:lnTo>
                    <a:lnTo>
                      <a:pt x="20" y="159"/>
                    </a:lnTo>
                    <a:lnTo>
                      <a:pt x="0" y="44"/>
                    </a:lnTo>
                    <a:close/>
                  </a:path>
                </a:pathLst>
              </a:custGeom>
              <a:gradFill rotWithShape="0">
                <a:gsLst>
                  <a:gs pos="0">
                    <a:srgbClr val="8B8E91"/>
                  </a:gs>
                  <a:gs pos="100000">
                    <a:srgbClr val="636567"/>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36" name="Freeform 28"/>
              <p:cNvSpPr>
                <a:spLocks/>
              </p:cNvSpPr>
              <p:nvPr/>
            </p:nvSpPr>
            <p:spPr bwMode="auto">
              <a:xfrm flipV="1">
                <a:off x="884" y="920"/>
                <a:ext cx="2124" cy="1044"/>
              </a:xfrm>
              <a:custGeom>
                <a:avLst/>
                <a:gdLst>
                  <a:gd name="T0" fmla="*/ 0 w 2052"/>
                  <a:gd name="T1" fmla="*/ 0 h 544"/>
                  <a:gd name="T2" fmla="*/ 2525 w 2052"/>
                  <a:gd name="T3" fmla="*/ 27184 h 544"/>
                  <a:gd name="T4" fmla="*/ 0 60000 65536"/>
                  <a:gd name="T5" fmla="*/ 0 60000 65536"/>
                  <a:gd name="T6" fmla="*/ 0 w 2052"/>
                  <a:gd name="T7" fmla="*/ 0 h 544"/>
                  <a:gd name="T8" fmla="*/ 2052 w 2052"/>
                  <a:gd name="T9" fmla="*/ 544 h 544"/>
                </a:gdLst>
                <a:ahLst/>
                <a:cxnLst>
                  <a:cxn ang="T4">
                    <a:pos x="T0" y="T1"/>
                  </a:cxn>
                  <a:cxn ang="T5">
                    <a:pos x="T2" y="T3"/>
                  </a:cxn>
                </a:cxnLst>
                <a:rect l="T6" t="T7" r="T8" b="T9"/>
                <a:pathLst>
                  <a:path w="2052" h="544">
                    <a:moveTo>
                      <a:pt x="0" y="0"/>
                    </a:moveTo>
                    <a:lnTo>
                      <a:pt x="2052" y="544"/>
                    </a:lnTo>
                  </a:path>
                </a:pathLst>
              </a:custGeom>
              <a:noFill/>
              <a:ln w="9525" cap="flat">
                <a:solidFill>
                  <a:srgbClr val="FF8000"/>
                </a:solidFill>
                <a:prstDash val="sysDot"/>
                <a:round/>
                <a:headEnd type="none" w="med" len="med"/>
                <a:tailEnd type="none" w="med" len="med"/>
              </a:ln>
            </p:spPr>
            <p:txBody>
              <a:bodyPr wrap="none" anchor="ctr"/>
              <a:lstStyle/>
              <a:p>
                <a:endParaRPr lang="en-GB" sz="2160">
                  <a:solidFill>
                    <a:prstClr val="black"/>
                  </a:solidFill>
                </a:endParaRPr>
              </a:p>
            </p:txBody>
          </p:sp>
          <p:sp>
            <p:nvSpPr>
              <p:cNvPr id="47137" name="Freeform 29"/>
              <p:cNvSpPr>
                <a:spLocks/>
              </p:cNvSpPr>
              <p:nvPr/>
            </p:nvSpPr>
            <p:spPr bwMode="auto">
              <a:xfrm>
                <a:off x="936" y="1480"/>
                <a:ext cx="2408" cy="1144"/>
              </a:xfrm>
              <a:custGeom>
                <a:avLst/>
                <a:gdLst>
                  <a:gd name="T0" fmla="*/ 0 w 2408"/>
                  <a:gd name="T1" fmla="*/ 1144 h 1144"/>
                  <a:gd name="T2" fmla="*/ 2408 w 2408"/>
                  <a:gd name="T3" fmla="*/ 0 h 1144"/>
                  <a:gd name="T4" fmla="*/ 0 60000 65536"/>
                  <a:gd name="T5" fmla="*/ 0 60000 65536"/>
                  <a:gd name="T6" fmla="*/ 0 w 2408"/>
                  <a:gd name="T7" fmla="*/ 0 h 1144"/>
                  <a:gd name="T8" fmla="*/ 2408 w 2408"/>
                  <a:gd name="T9" fmla="*/ 1144 h 1144"/>
                </a:gdLst>
                <a:ahLst/>
                <a:cxnLst>
                  <a:cxn ang="T4">
                    <a:pos x="T0" y="T1"/>
                  </a:cxn>
                  <a:cxn ang="T5">
                    <a:pos x="T2" y="T3"/>
                  </a:cxn>
                </a:cxnLst>
                <a:rect l="T6" t="T7" r="T8" b="T9"/>
                <a:pathLst>
                  <a:path w="2408" h="1144">
                    <a:moveTo>
                      <a:pt x="0" y="1144"/>
                    </a:moveTo>
                    <a:lnTo>
                      <a:pt x="2408" y="0"/>
                    </a:lnTo>
                  </a:path>
                </a:pathLst>
              </a:custGeom>
              <a:noFill/>
              <a:ln w="9525" cap="flat">
                <a:solidFill>
                  <a:srgbClr val="FF8000"/>
                </a:solidFill>
                <a:prstDash val="sysDot"/>
                <a:round/>
                <a:headEnd type="none" w="med" len="med"/>
                <a:tailEnd type="none" w="med" len="med"/>
              </a:ln>
            </p:spPr>
            <p:txBody>
              <a:bodyPr wrap="none" anchor="ctr"/>
              <a:lstStyle/>
              <a:p>
                <a:endParaRPr lang="en-GB" sz="2160">
                  <a:solidFill>
                    <a:prstClr val="black"/>
                  </a:solidFill>
                </a:endParaRPr>
              </a:p>
            </p:txBody>
          </p:sp>
          <p:sp>
            <p:nvSpPr>
              <p:cNvPr id="47138" name="Line 30"/>
              <p:cNvSpPr>
                <a:spLocks noChangeShapeType="1"/>
              </p:cNvSpPr>
              <p:nvPr/>
            </p:nvSpPr>
            <p:spPr bwMode="auto">
              <a:xfrm flipV="1">
                <a:off x="948" y="1996"/>
                <a:ext cx="1540" cy="620"/>
              </a:xfrm>
              <a:prstGeom prst="line">
                <a:avLst/>
              </a:prstGeom>
              <a:noFill/>
              <a:ln w="9525">
                <a:solidFill>
                  <a:srgbClr val="FF8000"/>
                </a:solidFill>
                <a:prstDash val="sysDot"/>
                <a:round/>
                <a:headEnd/>
                <a:tailEnd/>
              </a:ln>
            </p:spPr>
            <p:txBody>
              <a:bodyPr wrap="none" anchor="ctr"/>
              <a:lstStyle/>
              <a:p>
                <a:endParaRPr lang="en-GB" sz="2160">
                  <a:solidFill>
                    <a:prstClr val="black"/>
                  </a:solidFill>
                </a:endParaRPr>
              </a:p>
            </p:txBody>
          </p:sp>
        </p:grpSp>
        <p:sp>
          <p:nvSpPr>
            <p:cNvPr id="47119" name="Oval 31"/>
            <p:cNvSpPr>
              <a:spLocks noChangeArrowheads="1"/>
            </p:cNvSpPr>
            <p:nvPr/>
          </p:nvSpPr>
          <p:spPr bwMode="auto">
            <a:xfrm>
              <a:off x="844550" y="3403600"/>
              <a:ext cx="1752600" cy="533400"/>
            </a:xfrm>
            <a:prstGeom prst="ellipse">
              <a:avLst/>
            </a:prstGeom>
            <a:noFill/>
            <a:ln w="9525">
              <a:solidFill>
                <a:schemeClr val="tx1"/>
              </a:solidFill>
              <a:round/>
              <a:headEnd/>
              <a:tailEnd/>
            </a:ln>
          </p:spPr>
          <p:txBody>
            <a:bodyPr wrap="none" anchor="ctr"/>
            <a:lstStyle/>
            <a:p>
              <a:endParaRPr lang="en-GB" sz="2160">
                <a:solidFill>
                  <a:prstClr val="black"/>
                </a:solidFill>
              </a:endParaRPr>
            </a:p>
          </p:txBody>
        </p:sp>
        <p:grpSp>
          <p:nvGrpSpPr>
            <p:cNvPr id="5" name="Group 32"/>
            <p:cNvGrpSpPr>
              <a:grpSpLocks/>
            </p:cNvGrpSpPr>
            <p:nvPr/>
          </p:nvGrpSpPr>
          <p:grpSpPr bwMode="auto">
            <a:xfrm>
              <a:off x="1104900" y="1752600"/>
              <a:ext cx="2540000" cy="2273300"/>
              <a:chOff x="788" y="816"/>
              <a:chExt cx="1600" cy="1432"/>
            </a:xfrm>
          </p:grpSpPr>
          <p:sp>
            <p:nvSpPr>
              <p:cNvPr id="47123" name="Freeform 33"/>
              <p:cNvSpPr>
                <a:spLocks/>
              </p:cNvSpPr>
              <p:nvPr/>
            </p:nvSpPr>
            <p:spPr bwMode="auto">
              <a:xfrm>
                <a:off x="788" y="1856"/>
                <a:ext cx="464" cy="163"/>
              </a:xfrm>
              <a:custGeom>
                <a:avLst/>
                <a:gdLst>
                  <a:gd name="T0" fmla="*/ 152 w 464"/>
                  <a:gd name="T1" fmla="*/ 16 h 163"/>
                  <a:gd name="T2" fmla="*/ 76 w 464"/>
                  <a:gd name="T3" fmla="*/ 28 h 163"/>
                  <a:gd name="T4" fmla="*/ 0 w 464"/>
                  <a:gd name="T5" fmla="*/ 48 h 163"/>
                  <a:gd name="T6" fmla="*/ 40 w 464"/>
                  <a:gd name="T7" fmla="*/ 128 h 163"/>
                  <a:gd name="T8" fmla="*/ 100 w 464"/>
                  <a:gd name="T9" fmla="*/ 144 h 163"/>
                  <a:gd name="T10" fmla="*/ 240 w 464"/>
                  <a:gd name="T11" fmla="*/ 152 h 163"/>
                  <a:gd name="T12" fmla="*/ 356 w 464"/>
                  <a:gd name="T13" fmla="*/ 148 h 163"/>
                  <a:gd name="T14" fmla="*/ 440 w 464"/>
                  <a:gd name="T15" fmla="*/ 76 h 163"/>
                  <a:gd name="T16" fmla="*/ 464 w 464"/>
                  <a:gd name="T17" fmla="*/ 0 h 163"/>
                  <a:gd name="T18" fmla="*/ 352 w 464"/>
                  <a:gd name="T19" fmla="*/ 0 h 163"/>
                  <a:gd name="T20" fmla="*/ 280 w 464"/>
                  <a:gd name="T21" fmla="*/ 4 h 163"/>
                  <a:gd name="T22" fmla="*/ 152 w 464"/>
                  <a:gd name="T23" fmla="*/ 16 h 1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4"/>
                  <a:gd name="T37" fmla="*/ 0 h 163"/>
                  <a:gd name="T38" fmla="*/ 464 w 464"/>
                  <a:gd name="T39" fmla="*/ 163 h 1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4" h="163">
                    <a:moveTo>
                      <a:pt x="152" y="16"/>
                    </a:moveTo>
                    <a:lnTo>
                      <a:pt x="76" y="28"/>
                    </a:lnTo>
                    <a:lnTo>
                      <a:pt x="0" y="48"/>
                    </a:lnTo>
                    <a:lnTo>
                      <a:pt x="40" y="128"/>
                    </a:lnTo>
                    <a:lnTo>
                      <a:pt x="100" y="144"/>
                    </a:lnTo>
                    <a:cubicBezTo>
                      <a:pt x="138" y="142"/>
                      <a:pt x="183" y="163"/>
                      <a:pt x="240" y="152"/>
                    </a:cubicBezTo>
                    <a:cubicBezTo>
                      <a:pt x="281" y="148"/>
                      <a:pt x="323" y="161"/>
                      <a:pt x="356" y="148"/>
                    </a:cubicBezTo>
                    <a:cubicBezTo>
                      <a:pt x="389" y="135"/>
                      <a:pt x="422" y="101"/>
                      <a:pt x="440" y="76"/>
                    </a:cubicBezTo>
                    <a:lnTo>
                      <a:pt x="464" y="0"/>
                    </a:lnTo>
                    <a:lnTo>
                      <a:pt x="352" y="0"/>
                    </a:lnTo>
                    <a:lnTo>
                      <a:pt x="280" y="4"/>
                    </a:lnTo>
                    <a:lnTo>
                      <a:pt x="152" y="16"/>
                    </a:lnTo>
                    <a:close/>
                  </a:path>
                </a:pathLst>
              </a:custGeom>
              <a:solidFill>
                <a:srgbClr val="FF0000"/>
              </a:solidFill>
              <a:ln w="15875">
                <a:solidFill>
                  <a:schemeClr val="tx1"/>
                </a:solidFill>
                <a:round/>
                <a:headEnd/>
                <a:tailEnd/>
              </a:ln>
            </p:spPr>
            <p:txBody>
              <a:bodyPr wrap="none" anchor="ctr"/>
              <a:lstStyle/>
              <a:p>
                <a:endParaRPr lang="en-GB" sz="2160">
                  <a:solidFill>
                    <a:prstClr val="black"/>
                  </a:solidFill>
                </a:endParaRPr>
              </a:p>
            </p:txBody>
          </p:sp>
          <p:sp>
            <p:nvSpPr>
              <p:cNvPr id="47124" name="Freeform 34"/>
              <p:cNvSpPr>
                <a:spLocks/>
              </p:cNvSpPr>
              <p:nvPr/>
            </p:nvSpPr>
            <p:spPr bwMode="auto">
              <a:xfrm>
                <a:off x="796" y="1440"/>
                <a:ext cx="1212" cy="460"/>
              </a:xfrm>
              <a:custGeom>
                <a:avLst/>
                <a:gdLst>
                  <a:gd name="T0" fmla="*/ 0 w 1212"/>
                  <a:gd name="T1" fmla="*/ 460 h 460"/>
                  <a:gd name="T2" fmla="*/ 1212 w 1212"/>
                  <a:gd name="T3" fmla="*/ 0 h 460"/>
                  <a:gd name="T4" fmla="*/ 0 60000 65536"/>
                  <a:gd name="T5" fmla="*/ 0 60000 65536"/>
                  <a:gd name="T6" fmla="*/ 0 w 1212"/>
                  <a:gd name="T7" fmla="*/ 0 h 460"/>
                  <a:gd name="T8" fmla="*/ 1212 w 1212"/>
                  <a:gd name="T9" fmla="*/ 460 h 460"/>
                </a:gdLst>
                <a:ahLst/>
                <a:cxnLst>
                  <a:cxn ang="T4">
                    <a:pos x="T0" y="T1"/>
                  </a:cxn>
                  <a:cxn ang="T5">
                    <a:pos x="T2" y="T3"/>
                  </a:cxn>
                </a:cxnLst>
                <a:rect l="T6" t="T7" r="T8" b="T9"/>
                <a:pathLst>
                  <a:path w="1212" h="460">
                    <a:moveTo>
                      <a:pt x="0" y="460"/>
                    </a:moveTo>
                    <a:lnTo>
                      <a:pt x="1212" y="0"/>
                    </a:lnTo>
                  </a:path>
                </a:pathLst>
              </a:custGeom>
              <a:noFill/>
              <a:ln w="9525">
                <a:solidFill>
                  <a:srgbClr val="FF0000"/>
                </a:solidFill>
                <a:prstDash val="sysDot"/>
                <a:round/>
                <a:headEnd/>
                <a:tailEnd/>
              </a:ln>
            </p:spPr>
            <p:txBody>
              <a:bodyPr wrap="none" anchor="ctr"/>
              <a:lstStyle/>
              <a:p>
                <a:endParaRPr lang="en-GB" sz="2160">
                  <a:solidFill>
                    <a:prstClr val="black"/>
                  </a:solidFill>
                </a:endParaRPr>
              </a:p>
            </p:txBody>
          </p:sp>
          <p:sp>
            <p:nvSpPr>
              <p:cNvPr id="47125" name="Freeform 35"/>
              <p:cNvSpPr>
                <a:spLocks/>
              </p:cNvSpPr>
              <p:nvPr/>
            </p:nvSpPr>
            <p:spPr bwMode="auto">
              <a:xfrm>
                <a:off x="1996" y="1440"/>
                <a:ext cx="392" cy="640"/>
              </a:xfrm>
              <a:custGeom>
                <a:avLst/>
                <a:gdLst>
                  <a:gd name="T0" fmla="*/ 16 w 392"/>
                  <a:gd name="T1" fmla="*/ 0 h 640"/>
                  <a:gd name="T2" fmla="*/ 372 w 392"/>
                  <a:gd name="T3" fmla="*/ 76 h 640"/>
                  <a:gd name="T4" fmla="*/ 392 w 392"/>
                  <a:gd name="T5" fmla="*/ 208 h 640"/>
                  <a:gd name="T6" fmla="*/ 356 w 392"/>
                  <a:gd name="T7" fmla="*/ 348 h 640"/>
                  <a:gd name="T8" fmla="*/ 344 w 392"/>
                  <a:gd name="T9" fmla="*/ 504 h 640"/>
                  <a:gd name="T10" fmla="*/ 308 w 392"/>
                  <a:gd name="T11" fmla="*/ 544 h 640"/>
                  <a:gd name="T12" fmla="*/ 236 w 392"/>
                  <a:gd name="T13" fmla="*/ 628 h 640"/>
                  <a:gd name="T14" fmla="*/ 176 w 392"/>
                  <a:gd name="T15" fmla="*/ 640 h 640"/>
                  <a:gd name="T16" fmla="*/ 140 w 392"/>
                  <a:gd name="T17" fmla="*/ 568 h 640"/>
                  <a:gd name="T18" fmla="*/ 100 w 392"/>
                  <a:gd name="T19" fmla="*/ 508 h 640"/>
                  <a:gd name="T20" fmla="*/ 64 w 392"/>
                  <a:gd name="T21" fmla="*/ 484 h 640"/>
                  <a:gd name="T22" fmla="*/ 40 w 392"/>
                  <a:gd name="T23" fmla="*/ 432 h 640"/>
                  <a:gd name="T24" fmla="*/ 28 w 392"/>
                  <a:gd name="T25" fmla="*/ 376 h 640"/>
                  <a:gd name="T26" fmla="*/ 28 w 392"/>
                  <a:gd name="T27" fmla="*/ 280 h 640"/>
                  <a:gd name="T28" fmla="*/ 20 w 392"/>
                  <a:gd name="T29" fmla="*/ 192 h 640"/>
                  <a:gd name="T30" fmla="*/ 0 w 392"/>
                  <a:gd name="T31" fmla="*/ 104 h 640"/>
                  <a:gd name="T32" fmla="*/ 16 w 392"/>
                  <a:gd name="T33" fmla="*/ 0 h 6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2"/>
                  <a:gd name="T52" fmla="*/ 0 h 640"/>
                  <a:gd name="T53" fmla="*/ 392 w 392"/>
                  <a:gd name="T54" fmla="*/ 640 h 6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2" h="640">
                    <a:moveTo>
                      <a:pt x="16" y="0"/>
                    </a:moveTo>
                    <a:lnTo>
                      <a:pt x="372" y="76"/>
                    </a:lnTo>
                    <a:lnTo>
                      <a:pt x="392" y="208"/>
                    </a:lnTo>
                    <a:lnTo>
                      <a:pt x="356" y="348"/>
                    </a:lnTo>
                    <a:lnTo>
                      <a:pt x="344" y="504"/>
                    </a:lnTo>
                    <a:lnTo>
                      <a:pt x="308" y="544"/>
                    </a:lnTo>
                    <a:cubicBezTo>
                      <a:pt x="271" y="576"/>
                      <a:pt x="258" y="612"/>
                      <a:pt x="236" y="628"/>
                    </a:cubicBezTo>
                    <a:lnTo>
                      <a:pt x="176" y="640"/>
                    </a:lnTo>
                    <a:lnTo>
                      <a:pt x="140" y="568"/>
                    </a:lnTo>
                    <a:lnTo>
                      <a:pt x="100" y="508"/>
                    </a:lnTo>
                    <a:lnTo>
                      <a:pt x="64" y="484"/>
                    </a:lnTo>
                    <a:lnTo>
                      <a:pt x="40" y="432"/>
                    </a:lnTo>
                    <a:lnTo>
                      <a:pt x="28" y="376"/>
                    </a:lnTo>
                    <a:lnTo>
                      <a:pt x="28" y="280"/>
                    </a:lnTo>
                    <a:lnTo>
                      <a:pt x="20" y="192"/>
                    </a:lnTo>
                    <a:lnTo>
                      <a:pt x="0" y="104"/>
                    </a:lnTo>
                    <a:lnTo>
                      <a:pt x="16" y="0"/>
                    </a:lnTo>
                    <a:close/>
                  </a:path>
                </a:pathLst>
              </a:custGeom>
              <a:gradFill rotWithShape="0">
                <a:gsLst>
                  <a:gs pos="0">
                    <a:srgbClr val="3B3B3B"/>
                  </a:gs>
                  <a:gs pos="100000">
                    <a:srgbClr val="565656"/>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26" name="Freeform 36"/>
              <p:cNvSpPr>
                <a:spLocks/>
              </p:cNvSpPr>
              <p:nvPr/>
            </p:nvSpPr>
            <p:spPr bwMode="auto">
              <a:xfrm>
                <a:off x="1140" y="1516"/>
                <a:ext cx="1236" cy="492"/>
              </a:xfrm>
              <a:custGeom>
                <a:avLst/>
                <a:gdLst>
                  <a:gd name="T0" fmla="*/ 0 w 1236"/>
                  <a:gd name="T1" fmla="*/ 492 h 492"/>
                  <a:gd name="T2" fmla="*/ 1236 w 1236"/>
                  <a:gd name="T3" fmla="*/ 0 h 492"/>
                  <a:gd name="T4" fmla="*/ 0 60000 65536"/>
                  <a:gd name="T5" fmla="*/ 0 60000 65536"/>
                  <a:gd name="T6" fmla="*/ 0 w 1236"/>
                  <a:gd name="T7" fmla="*/ 0 h 492"/>
                  <a:gd name="T8" fmla="*/ 1236 w 1236"/>
                  <a:gd name="T9" fmla="*/ 492 h 492"/>
                </a:gdLst>
                <a:ahLst/>
                <a:cxnLst>
                  <a:cxn ang="T4">
                    <a:pos x="T0" y="T1"/>
                  </a:cxn>
                  <a:cxn ang="T5">
                    <a:pos x="T2" y="T3"/>
                  </a:cxn>
                </a:cxnLst>
                <a:rect l="T6" t="T7" r="T8" b="T9"/>
                <a:pathLst>
                  <a:path w="1236" h="492">
                    <a:moveTo>
                      <a:pt x="0" y="492"/>
                    </a:moveTo>
                    <a:lnTo>
                      <a:pt x="1236" y="0"/>
                    </a:lnTo>
                  </a:path>
                </a:pathLst>
              </a:custGeom>
              <a:noFill/>
              <a:ln w="9525">
                <a:solidFill>
                  <a:srgbClr val="FF0000"/>
                </a:solidFill>
                <a:prstDash val="sysDot"/>
                <a:round/>
                <a:headEnd/>
                <a:tailEnd/>
              </a:ln>
            </p:spPr>
            <p:txBody>
              <a:bodyPr wrap="none" anchor="ctr"/>
              <a:lstStyle/>
              <a:p>
                <a:endParaRPr lang="en-GB" sz="2160">
                  <a:solidFill>
                    <a:prstClr val="black"/>
                  </a:solidFill>
                </a:endParaRPr>
              </a:p>
            </p:txBody>
          </p:sp>
          <p:sp>
            <p:nvSpPr>
              <p:cNvPr id="47127" name="Freeform 37"/>
              <p:cNvSpPr>
                <a:spLocks/>
              </p:cNvSpPr>
              <p:nvPr/>
            </p:nvSpPr>
            <p:spPr bwMode="auto">
              <a:xfrm>
                <a:off x="1093" y="816"/>
                <a:ext cx="443" cy="640"/>
              </a:xfrm>
              <a:custGeom>
                <a:avLst/>
                <a:gdLst>
                  <a:gd name="T0" fmla="*/ 123 w 443"/>
                  <a:gd name="T1" fmla="*/ 12 h 640"/>
                  <a:gd name="T2" fmla="*/ 179 w 443"/>
                  <a:gd name="T3" fmla="*/ 0 h 640"/>
                  <a:gd name="T4" fmla="*/ 339 w 443"/>
                  <a:gd name="T5" fmla="*/ 36 h 640"/>
                  <a:gd name="T6" fmla="*/ 439 w 443"/>
                  <a:gd name="T7" fmla="*/ 80 h 640"/>
                  <a:gd name="T8" fmla="*/ 443 w 443"/>
                  <a:gd name="T9" fmla="*/ 208 h 640"/>
                  <a:gd name="T10" fmla="*/ 427 w 443"/>
                  <a:gd name="T11" fmla="*/ 364 h 640"/>
                  <a:gd name="T12" fmla="*/ 399 w 443"/>
                  <a:gd name="T13" fmla="*/ 424 h 640"/>
                  <a:gd name="T14" fmla="*/ 359 w 443"/>
                  <a:gd name="T15" fmla="*/ 508 h 640"/>
                  <a:gd name="T16" fmla="*/ 359 w 443"/>
                  <a:gd name="T17" fmla="*/ 540 h 640"/>
                  <a:gd name="T18" fmla="*/ 303 w 443"/>
                  <a:gd name="T19" fmla="*/ 612 h 640"/>
                  <a:gd name="T20" fmla="*/ 227 w 443"/>
                  <a:gd name="T21" fmla="*/ 640 h 640"/>
                  <a:gd name="T22" fmla="*/ 179 w 443"/>
                  <a:gd name="T23" fmla="*/ 592 h 640"/>
                  <a:gd name="T24" fmla="*/ 123 w 443"/>
                  <a:gd name="T25" fmla="*/ 564 h 640"/>
                  <a:gd name="T26" fmla="*/ 67 w 443"/>
                  <a:gd name="T27" fmla="*/ 564 h 640"/>
                  <a:gd name="T28" fmla="*/ 55 w 443"/>
                  <a:gd name="T29" fmla="*/ 539 h 640"/>
                  <a:gd name="T30" fmla="*/ 55 w 443"/>
                  <a:gd name="T31" fmla="*/ 459 h 640"/>
                  <a:gd name="T32" fmla="*/ 27 w 443"/>
                  <a:gd name="T33" fmla="*/ 352 h 640"/>
                  <a:gd name="T34" fmla="*/ 0 w 443"/>
                  <a:gd name="T35" fmla="*/ 232 h 640"/>
                  <a:gd name="T36" fmla="*/ 47 w 443"/>
                  <a:gd name="T37" fmla="*/ 68 h 640"/>
                  <a:gd name="T38" fmla="*/ 123 w 443"/>
                  <a:gd name="T39" fmla="*/ 12 h 6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3"/>
                  <a:gd name="T61" fmla="*/ 0 h 640"/>
                  <a:gd name="T62" fmla="*/ 443 w 443"/>
                  <a:gd name="T63" fmla="*/ 640 h 6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3" h="640">
                    <a:moveTo>
                      <a:pt x="123" y="12"/>
                    </a:moveTo>
                    <a:lnTo>
                      <a:pt x="179" y="0"/>
                    </a:lnTo>
                    <a:lnTo>
                      <a:pt x="339" y="36"/>
                    </a:lnTo>
                    <a:lnTo>
                      <a:pt x="439" y="80"/>
                    </a:lnTo>
                    <a:lnTo>
                      <a:pt x="443" y="208"/>
                    </a:lnTo>
                    <a:lnTo>
                      <a:pt x="427" y="364"/>
                    </a:lnTo>
                    <a:lnTo>
                      <a:pt x="399" y="424"/>
                    </a:lnTo>
                    <a:lnTo>
                      <a:pt x="359" y="508"/>
                    </a:lnTo>
                    <a:lnTo>
                      <a:pt x="359" y="540"/>
                    </a:lnTo>
                    <a:cubicBezTo>
                      <a:pt x="314" y="578"/>
                      <a:pt x="331" y="604"/>
                      <a:pt x="303" y="612"/>
                    </a:cubicBezTo>
                    <a:lnTo>
                      <a:pt x="227" y="640"/>
                    </a:lnTo>
                    <a:lnTo>
                      <a:pt x="179" y="592"/>
                    </a:lnTo>
                    <a:lnTo>
                      <a:pt x="123" y="564"/>
                    </a:lnTo>
                    <a:lnTo>
                      <a:pt x="67" y="564"/>
                    </a:lnTo>
                    <a:lnTo>
                      <a:pt x="55" y="539"/>
                    </a:lnTo>
                    <a:lnTo>
                      <a:pt x="55" y="459"/>
                    </a:lnTo>
                    <a:lnTo>
                      <a:pt x="27" y="352"/>
                    </a:lnTo>
                    <a:lnTo>
                      <a:pt x="0" y="232"/>
                    </a:lnTo>
                    <a:lnTo>
                      <a:pt x="47" y="68"/>
                    </a:lnTo>
                    <a:lnTo>
                      <a:pt x="123" y="12"/>
                    </a:lnTo>
                    <a:close/>
                  </a:path>
                </a:pathLst>
              </a:custGeom>
              <a:gradFill rotWithShape="0">
                <a:gsLst>
                  <a:gs pos="0">
                    <a:srgbClr val="8B8E91"/>
                  </a:gs>
                  <a:gs pos="100000">
                    <a:srgbClr val="636567"/>
                  </a:gs>
                </a:gsLst>
                <a:path path="rect">
                  <a:fillToRect l="50000" t="50000" r="50000" b="50000"/>
                </a:path>
              </a:gradFill>
              <a:ln w="9525">
                <a:noFill/>
                <a:round/>
                <a:headEnd/>
                <a:tailEnd/>
              </a:ln>
            </p:spPr>
            <p:txBody>
              <a:bodyPr wrap="none" anchor="ctr"/>
              <a:lstStyle/>
              <a:p>
                <a:endParaRPr lang="en-GB" sz="2160">
                  <a:solidFill>
                    <a:prstClr val="black"/>
                  </a:solidFill>
                </a:endParaRPr>
              </a:p>
            </p:txBody>
          </p:sp>
          <p:sp>
            <p:nvSpPr>
              <p:cNvPr id="47128" name="Freeform 38"/>
              <p:cNvSpPr>
                <a:spLocks/>
              </p:cNvSpPr>
              <p:nvPr/>
            </p:nvSpPr>
            <p:spPr bwMode="auto">
              <a:xfrm>
                <a:off x="788" y="896"/>
                <a:ext cx="348" cy="1008"/>
              </a:xfrm>
              <a:custGeom>
                <a:avLst/>
                <a:gdLst>
                  <a:gd name="T0" fmla="*/ 0 w 348"/>
                  <a:gd name="T1" fmla="*/ 1008 h 1008"/>
                  <a:gd name="T2" fmla="*/ 348 w 348"/>
                  <a:gd name="T3" fmla="*/ 0 h 1008"/>
                  <a:gd name="T4" fmla="*/ 0 60000 65536"/>
                  <a:gd name="T5" fmla="*/ 0 60000 65536"/>
                  <a:gd name="T6" fmla="*/ 0 w 348"/>
                  <a:gd name="T7" fmla="*/ 0 h 1008"/>
                  <a:gd name="T8" fmla="*/ 348 w 348"/>
                  <a:gd name="T9" fmla="*/ 1008 h 1008"/>
                </a:gdLst>
                <a:ahLst/>
                <a:cxnLst>
                  <a:cxn ang="T4">
                    <a:pos x="T0" y="T1"/>
                  </a:cxn>
                  <a:cxn ang="T5">
                    <a:pos x="T2" y="T3"/>
                  </a:cxn>
                </a:cxnLst>
                <a:rect l="T6" t="T7" r="T8" b="T9"/>
                <a:pathLst>
                  <a:path w="348" h="1008">
                    <a:moveTo>
                      <a:pt x="0" y="1008"/>
                    </a:moveTo>
                    <a:lnTo>
                      <a:pt x="348" y="0"/>
                    </a:lnTo>
                  </a:path>
                </a:pathLst>
              </a:custGeom>
              <a:noFill/>
              <a:ln w="9525" cap="flat">
                <a:solidFill>
                  <a:srgbClr val="FF0000"/>
                </a:solidFill>
                <a:prstDash val="sysDot"/>
                <a:round/>
                <a:headEnd type="none" w="med" len="med"/>
                <a:tailEnd type="none" w="med" len="med"/>
              </a:ln>
            </p:spPr>
            <p:txBody>
              <a:bodyPr wrap="none" anchor="ctr"/>
              <a:lstStyle/>
              <a:p>
                <a:endParaRPr lang="en-GB" sz="2160">
                  <a:solidFill>
                    <a:prstClr val="black"/>
                  </a:solidFill>
                </a:endParaRPr>
              </a:p>
            </p:txBody>
          </p:sp>
          <p:sp>
            <p:nvSpPr>
              <p:cNvPr id="47129" name="Freeform 39"/>
              <p:cNvSpPr>
                <a:spLocks/>
              </p:cNvSpPr>
              <p:nvPr/>
            </p:nvSpPr>
            <p:spPr bwMode="auto">
              <a:xfrm>
                <a:off x="1276" y="1200"/>
                <a:ext cx="236" cy="656"/>
              </a:xfrm>
              <a:custGeom>
                <a:avLst/>
                <a:gdLst>
                  <a:gd name="T0" fmla="*/ 0 w 572"/>
                  <a:gd name="T1" fmla="*/ 13 h 1424"/>
                  <a:gd name="T2" fmla="*/ 3 w 572"/>
                  <a:gd name="T3" fmla="*/ 0 h 1424"/>
                  <a:gd name="T4" fmla="*/ 0 60000 65536"/>
                  <a:gd name="T5" fmla="*/ 0 60000 65536"/>
                  <a:gd name="T6" fmla="*/ 0 w 572"/>
                  <a:gd name="T7" fmla="*/ 0 h 1424"/>
                  <a:gd name="T8" fmla="*/ 572 w 572"/>
                  <a:gd name="T9" fmla="*/ 1424 h 1424"/>
                </a:gdLst>
                <a:ahLst/>
                <a:cxnLst>
                  <a:cxn ang="T4">
                    <a:pos x="T0" y="T1"/>
                  </a:cxn>
                  <a:cxn ang="T5">
                    <a:pos x="T2" y="T3"/>
                  </a:cxn>
                </a:cxnLst>
                <a:rect l="T6" t="T7" r="T8" b="T9"/>
                <a:pathLst>
                  <a:path w="572" h="1424">
                    <a:moveTo>
                      <a:pt x="0" y="1424"/>
                    </a:moveTo>
                    <a:lnTo>
                      <a:pt x="572" y="0"/>
                    </a:lnTo>
                  </a:path>
                </a:pathLst>
              </a:custGeom>
              <a:noFill/>
              <a:ln w="9525" cap="flat">
                <a:solidFill>
                  <a:srgbClr val="FF0000"/>
                </a:solidFill>
                <a:prstDash val="sysDot"/>
                <a:round/>
                <a:headEnd type="none" w="med" len="med"/>
                <a:tailEnd type="none" w="med" len="med"/>
              </a:ln>
            </p:spPr>
            <p:txBody>
              <a:bodyPr wrap="none" anchor="ctr"/>
              <a:lstStyle/>
              <a:p>
                <a:endParaRPr lang="en-GB" sz="2160">
                  <a:solidFill>
                    <a:prstClr val="black"/>
                  </a:solidFill>
                </a:endParaRPr>
              </a:p>
            </p:txBody>
          </p:sp>
          <p:sp>
            <p:nvSpPr>
              <p:cNvPr id="47130" name="Line 40"/>
              <p:cNvSpPr>
                <a:spLocks noChangeShapeType="1"/>
              </p:cNvSpPr>
              <p:nvPr/>
            </p:nvSpPr>
            <p:spPr bwMode="auto">
              <a:xfrm flipV="1">
                <a:off x="1732" y="2076"/>
                <a:ext cx="436" cy="172"/>
              </a:xfrm>
              <a:prstGeom prst="line">
                <a:avLst/>
              </a:prstGeom>
              <a:noFill/>
              <a:ln w="9525">
                <a:solidFill>
                  <a:srgbClr val="FF0000"/>
                </a:solidFill>
                <a:prstDash val="sysDot"/>
                <a:round/>
                <a:headEnd/>
                <a:tailEnd/>
              </a:ln>
            </p:spPr>
            <p:txBody>
              <a:bodyPr wrap="none" anchor="ctr"/>
              <a:lstStyle/>
              <a:p>
                <a:endParaRPr lang="en-GB" sz="2160">
                  <a:solidFill>
                    <a:prstClr val="black"/>
                  </a:solidFill>
                </a:endParaRPr>
              </a:p>
            </p:txBody>
          </p:sp>
        </p:grpSp>
      </p:grpSp>
      <p:sp>
        <p:nvSpPr>
          <p:cNvPr id="47121" name="Text Box 41"/>
          <p:cNvSpPr txBox="1">
            <a:spLocks noChangeArrowheads="1"/>
          </p:cNvSpPr>
          <p:nvPr/>
        </p:nvSpPr>
        <p:spPr bwMode="auto">
          <a:xfrm>
            <a:off x="1084243" y="124007"/>
            <a:ext cx="10307568" cy="486000"/>
          </a:xfrm>
          <a:prstGeom prst="rect">
            <a:avLst/>
          </a:prstGeom>
          <a:solidFill>
            <a:schemeClr val="accent1"/>
          </a:solidFill>
          <a:ln w="9525">
            <a:noFill/>
            <a:miter lim="800000"/>
            <a:headEnd/>
            <a:tailEnd/>
          </a:ln>
        </p:spPr>
        <p:txBody>
          <a:bodyPr wrap="square" lIns="109685" tIns="54841" rIns="109685" bIns="54841" anchor="ctr" anchorCtr="0">
            <a:noAutofit/>
          </a:bodyPr>
          <a:lstStyle/>
          <a:p>
            <a:pPr eaLnBrk="0" hangingPunct="0"/>
            <a:r>
              <a:rPr lang="en-US" sz="2880" b="1" dirty="0">
                <a:solidFill>
                  <a:prstClr val="white"/>
                </a:solidFill>
                <a:latin typeface="Arial Rounded MT Bold" pitchFamily="-48" charset="0"/>
                <a:ea typeface="MS PGothic" pitchFamily="34" charset="-128"/>
              </a:rPr>
              <a:t>Diffraction Contrast Tomography</a:t>
            </a:r>
          </a:p>
        </p:txBody>
      </p:sp>
      <p:pic>
        <p:nvPicPr>
          <p:cNvPr id="4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11966" y="2417037"/>
            <a:ext cx="3327392" cy="3102230"/>
          </a:xfrm>
          <a:prstGeom prst="rect">
            <a:avLst/>
          </a:prstGeom>
          <a:noFill/>
          <a:ln w="12700">
            <a:noFill/>
            <a:miter lim="800000"/>
            <a:headEnd/>
            <a:tailEnd/>
          </a:ln>
        </p:spPr>
      </p:pic>
      <p:sp>
        <p:nvSpPr>
          <p:cNvPr id="45" name="Rectangle 8"/>
          <p:cNvSpPr>
            <a:spLocks noChangeArrowheads="1"/>
          </p:cNvSpPr>
          <p:nvPr/>
        </p:nvSpPr>
        <p:spPr bwMode="auto">
          <a:xfrm>
            <a:off x="6410196" y="5174423"/>
            <a:ext cx="4226840" cy="369285"/>
          </a:xfrm>
          <a:prstGeom prst="rect">
            <a:avLst/>
          </a:prstGeom>
          <a:noFill/>
          <a:ln w="9525">
            <a:noFill/>
            <a:miter lim="800000"/>
            <a:headEnd/>
            <a:tailEnd/>
          </a:ln>
        </p:spPr>
        <p:txBody>
          <a:bodyPr wrap="none" lIns="109685" tIns="54841" rIns="109685" bIns="54841">
            <a:spAutoFit/>
          </a:bodyPr>
          <a:lstStyle/>
          <a:p>
            <a:pPr algn="r" eaLnBrk="0" hangingPunct="0"/>
            <a:r>
              <a:rPr lang="en-US" sz="1680" dirty="0">
                <a:solidFill>
                  <a:prstClr val="black"/>
                </a:solidFill>
                <a:latin typeface="Arial Rounded MT Bold" pitchFamily="-48" charset="0"/>
                <a:ea typeface="MS PGothic" pitchFamily="34" charset="-128"/>
              </a:rPr>
              <a:t>W. Ludwig </a:t>
            </a:r>
            <a:r>
              <a:rPr lang="en-US" sz="1680" i="1" dirty="0">
                <a:solidFill>
                  <a:prstClr val="black"/>
                </a:solidFill>
                <a:latin typeface="Arial Rounded MT Bold" pitchFamily="-48" charset="0"/>
                <a:ea typeface="MS PGothic" pitchFamily="34" charset="-128"/>
              </a:rPr>
              <a:t>et al</a:t>
            </a:r>
            <a:r>
              <a:rPr lang="en-US" sz="1680" dirty="0">
                <a:solidFill>
                  <a:prstClr val="black"/>
                </a:solidFill>
                <a:latin typeface="Arial Rounded MT Bold" pitchFamily="-48" charset="0"/>
                <a:ea typeface="MS PGothic" pitchFamily="34" charset="-128"/>
              </a:rPr>
              <a:t>., </a:t>
            </a:r>
            <a:r>
              <a:rPr lang="en-US" sz="1680" i="1" dirty="0">
                <a:solidFill>
                  <a:prstClr val="black"/>
                </a:solidFill>
                <a:latin typeface="Arial Rounded MT Bold" pitchFamily="-48" charset="0"/>
                <a:ea typeface="MS PGothic" pitchFamily="34" charset="-128"/>
              </a:rPr>
              <a:t>Rev. Sci. </a:t>
            </a:r>
            <a:r>
              <a:rPr lang="en-US" sz="1680" i="1" dirty="0" err="1">
                <a:solidFill>
                  <a:prstClr val="black"/>
                </a:solidFill>
                <a:latin typeface="Arial Rounded MT Bold" pitchFamily="-48" charset="0"/>
                <a:ea typeface="MS PGothic" pitchFamily="34" charset="-128"/>
              </a:rPr>
              <a:t>Instrum</a:t>
            </a:r>
            <a:r>
              <a:rPr lang="en-US" sz="1680" i="1" dirty="0">
                <a:solidFill>
                  <a:prstClr val="black"/>
                </a:solidFill>
                <a:latin typeface="Arial Rounded MT Bold" pitchFamily="-48" charset="0"/>
                <a:ea typeface="MS PGothic" pitchFamily="34" charset="-128"/>
              </a:rPr>
              <a:t>.</a:t>
            </a:r>
            <a:r>
              <a:rPr lang="en-US" sz="1680" dirty="0">
                <a:solidFill>
                  <a:prstClr val="black"/>
                </a:solidFill>
                <a:latin typeface="Arial Rounded MT Bold" pitchFamily="-48" charset="0"/>
                <a:ea typeface="MS PGothic" pitchFamily="34" charset="-128"/>
              </a:rPr>
              <a:t> (2009)</a:t>
            </a:r>
          </a:p>
        </p:txBody>
      </p:sp>
    </p:spTree>
    <p:extLst>
      <p:ext uri="{BB962C8B-B14F-4D97-AF65-F5344CB8AC3E}">
        <p14:creationId xmlns:p14="http://schemas.microsoft.com/office/powerpoint/2010/main" val="411396607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 growth via DCT</a:t>
            </a:r>
            <a:endParaRPr lang="en-GB" dirty="0"/>
          </a:p>
        </p:txBody>
      </p:sp>
      <p:pic>
        <p:nvPicPr>
          <p:cNvPr id="3" name="Picture 2"/>
          <p:cNvPicPr>
            <a:picLocks noChangeAspect="1"/>
          </p:cNvPicPr>
          <p:nvPr/>
        </p:nvPicPr>
        <p:blipFill>
          <a:blip r:embed="rId3"/>
          <a:stretch>
            <a:fillRect/>
          </a:stretch>
        </p:blipFill>
        <p:spPr>
          <a:xfrm>
            <a:off x="1775521" y="1196752"/>
            <a:ext cx="3901641" cy="3306688"/>
          </a:xfrm>
          <a:prstGeom prst="rect">
            <a:avLst/>
          </a:prstGeom>
        </p:spPr>
      </p:pic>
      <p:pic>
        <p:nvPicPr>
          <p:cNvPr id="4" name="Picture 3"/>
          <p:cNvPicPr>
            <a:picLocks noChangeAspect="1"/>
          </p:cNvPicPr>
          <p:nvPr/>
        </p:nvPicPr>
        <p:blipFill>
          <a:blip r:embed="rId4"/>
          <a:stretch>
            <a:fillRect/>
          </a:stretch>
        </p:blipFill>
        <p:spPr>
          <a:xfrm>
            <a:off x="5905811" y="706116"/>
            <a:ext cx="4651728" cy="2133401"/>
          </a:xfrm>
          <a:prstGeom prst="rect">
            <a:avLst/>
          </a:prstGeom>
        </p:spPr>
      </p:pic>
      <p:sp>
        <p:nvSpPr>
          <p:cNvPr id="5" name="Rectangle 4"/>
          <p:cNvSpPr/>
          <p:nvPr/>
        </p:nvSpPr>
        <p:spPr>
          <a:xfrm>
            <a:off x="1909367" y="5229200"/>
            <a:ext cx="7992888" cy="923330"/>
          </a:xfrm>
          <a:prstGeom prst="rect">
            <a:avLst/>
          </a:prstGeom>
        </p:spPr>
        <p:txBody>
          <a:bodyPr wrap="square">
            <a:spAutoFit/>
          </a:bodyPr>
          <a:lstStyle/>
          <a:p>
            <a:r>
              <a:rPr lang="en-GB" dirty="0">
                <a:solidFill>
                  <a:srgbClr val="000000"/>
                </a:solidFill>
                <a:latin typeface="Calibri" panose="020F0502020204030204" pitchFamily="34" charset="0"/>
              </a:rPr>
              <a:t>Zhang J., Zhang Y., Ludwig W., </a:t>
            </a:r>
            <a:r>
              <a:rPr lang="en-GB" dirty="0" err="1">
                <a:solidFill>
                  <a:srgbClr val="000000"/>
                </a:solidFill>
                <a:latin typeface="Calibri" panose="020F0502020204030204" pitchFamily="34" charset="0"/>
              </a:rPr>
              <a:t>Rowenhorst</a:t>
            </a:r>
            <a:r>
              <a:rPr lang="en-GB" dirty="0">
                <a:solidFill>
                  <a:srgbClr val="000000"/>
                </a:solidFill>
                <a:latin typeface="Calibri" panose="020F0502020204030204" pitchFamily="34" charset="0"/>
              </a:rPr>
              <a:t> D., Voorhees P.W., </a:t>
            </a:r>
            <a:r>
              <a:rPr lang="en-GB" dirty="0" err="1">
                <a:solidFill>
                  <a:srgbClr val="000000"/>
                </a:solidFill>
                <a:latin typeface="Calibri" panose="020F0502020204030204" pitchFamily="34" charset="0"/>
              </a:rPr>
              <a:t>Poulsen</a:t>
            </a:r>
            <a:r>
              <a:rPr lang="en-GB" dirty="0">
                <a:solidFill>
                  <a:srgbClr val="000000"/>
                </a:solidFill>
                <a:latin typeface="Calibri" panose="020F0502020204030204" pitchFamily="34" charset="0"/>
              </a:rPr>
              <a:t> H.F. </a:t>
            </a:r>
          </a:p>
          <a:p>
            <a:r>
              <a:rPr lang="en-GB" dirty="0">
                <a:solidFill>
                  <a:srgbClr val="000000"/>
                </a:solidFill>
                <a:latin typeface="Calibri" panose="020F0502020204030204" pitchFamily="34" charset="0"/>
              </a:rPr>
              <a:t>“Three-dimensional grain growth in pure iron. Part I. Statistics on the grain level” </a:t>
            </a:r>
          </a:p>
          <a:p>
            <a:r>
              <a:rPr lang="en-GB" dirty="0" err="1">
                <a:solidFill>
                  <a:srgbClr val="000000"/>
                </a:solidFill>
                <a:latin typeface="Calibri" panose="020F0502020204030204" pitchFamily="34" charset="0"/>
              </a:rPr>
              <a:t>Acta</a:t>
            </a:r>
            <a:r>
              <a:rPr lang="en-GB" dirty="0">
                <a:solidFill>
                  <a:srgbClr val="000000"/>
                </a:solidFill>
                <a:latin typeface="Calibri" panose="020F0502020204030204" pitchFamily="34" charset="0"/>
              </a:rPr>
              <a:t> </a:t>
            </a:r>
            <a:r>
              <a:rPr lang="en-GB" dirty="0" err="1">
                <a:solidFill>
                  <a:srgbClr val="000000"/>
                </a:solidFill>
                <a:latin typeface="Calibri" panose="020F0502020204030204" pitchFamily="34" charset="0"/>
              </a:rPr>
              <a:t>Materialia</a:t>
            </a:r>
            <a:r>
              <a:rPr lang="en-GB" dirty="0">
                <a:solidFill>
                  <a:srgbClr val="000000"/>
                </a:solidFill>
                <a:latin typeface="Calibri" panose="020F0502020204030204" pitchFamily="34" charset="0"/>
              </a:rPr>
              <a:t> (2018) </a:t>
            </a:r>
            <a:r>
              <a:rPr lang="en-GB" b="1" dirty="0">
                <a:solidFill>
                  <a:srgbClr val="000000"/>
                </a:solidFill>
                <a:latin typeface="Calibri" panose="020F0502020204030204" pitchFamily="34" charset="0"/>
              </a:rPr>
              <a:t>156 </a:t>
            </a:r>
            <a:r>
              <a:rPr lang="en-GB" dirty="0">
                <a:solidFill>
                  <a:srgbClr val="000000"/>
                </a:solidFill>
                <a:latin typeface="Calibri" panose="020F0502020204030204" pitchFamily="34" charset="0"/>
              </a:rPr>
              <a:t>76-85. </a:t>
            </a:r>
          </a:p>
        </p:txBody>
      </p:sp>
      <p:pic>
        <p:nvPicPr>
          <p:cNvPr id="8" name="Picture 7"/>
          <p:cNvPicPr>
            <a:picLocks noChangeAspect="1"/>
          </p:cNvPicPr>
          <p:nvPr/>
        </p:nvPicPr>
        <p:blipFill>
          <a:blip r:embed="rId5"/>
          <a:stretch>
            <a:fillRect/>
          </a:stretch>
        </p:blipFill>
        <p:spPr>
          <a:xfrm>
            <a:off x="7176120" y="3012484"/>
            <a:ext cx="2304256" cy="1995812"/>
          </a:xfrm>
          <a:prstGeom prst="rect">
            <a:avLst/>
          </a:prstGeom>
        </p:spPr>
      </p:pic>
    </p:spTree>
    <p:extLst>
      <p:ext uri="{BB962C8B-B14F-4D97-AF65-F5344CB8AC3E}">
        <p14:creationId xmlns:p14="http://schemas.microsoft.com/office/powerpoint/2010/main" val="377061697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1055440" y="126000"/>
            <a:ext cx="10873208" cy="496800"/>
          </a:xfrm>
          <a:prstGeom prst="rect">
            <a:avLst/>
          </a:prstGeom>
          <a:solidFill>
            <a:schemeClr val="accent1"/>
          </a:solidFill>
          <a:ln>
            <a:noFill/>
          </a:ln>
        </p:spPr>
        <p:txBody>
          <a:bodyPr vert="horz" wrap="square" lIns="72000" tIns="0" rIns="72000" bIns="0" rtlCol="0" anchor="ctr" anchorCtr="0">
            <a:noAutofit/>
          </a:bodyPr>
          <a:lstStyle/>
          <a:p>
            <a:pPr>
              <a:spcBef>
                <a:spcPts val="0"/>
              </a:spcBef>
              <a:buClr>
                <a:schemeClr val="lt1"/>
              </a:buClr>
              <a:buSzPct val="25000"/>
            </a:pPr>
            <a:r>
              <a:rPr lang="fr-FR" sz="2400" dirty="0">
                <a:solidFill>
                  <a:schemeClr val="lt1"/>
                </a:solidFill>
                <a:latin typeface="Arial"/>
                <a:ea typeface="Arial"/>
                <a:cs typeface="Arial"/>
                <a:sym typeface="Arial"/>
              </a:rPr>
              <a:t>Focus X-ray </a:t>
            </a:r>
            <a:r>
              <a:rPr lang="fr-FR" sz="2400" dirty="0" err="1">
                <a:solidFill>
                  <a:schemeClr val="lt1"/>
                </a:solidFill>
                <a:latin typeface="Arial"/>
                <a:ea typeface="Arial"/>
                <a:cs typeface="Arial"/>
                <a:sym typeface="Arial"/>
              </a:rPr>
              <a:t>beam</a:t>
            </a:r>
            <a:r>
              <a:rPr lang="fr-FR" sz="2400" dirty="0">
                <a:solidFill>
                  <a:schemeClr val="lt1"/>
                </a:solidFill>
                <a:latin typeface="Arial"/>
                <a:ea typeface="Arial"/>
                <a:cs typeface="Arial"/>
                <a:sym typeface="Arial"/>
              </a:rPr>
              <a:t> to </a:t>
            </a:r>
            <a:r>
              <a:rPr lang="fr-FR" sz="2400" dirty="0" err="1">
                <a:solidFill>
                  <a:schemeClr val="lt1"/>
                </a:solidFill>
                <a:latin typeface="Arial"/>
                <a:ea typeface="Arial"/>
                <a:cs typeface="Arial"/>
                <a:sym typeface="Arial"/>
              </a:rPr>
              <a:t>adapt</a:t>
            </a:r>
            <a:r>
              <a:rPr lang="fr-FR" sz="2400" dirty="0">
                <a:solidFill>
                  <a:schemeClr val="lt1"/>
                </a:solidFill>
                <a:latin typeface="Arial"/>
                <a:ea typeface="Arial"/>
                <a:cs typeface="Arial"/>
                <a:sym typeface="Arial"/>
              </a:rPr>
              <a:t> to </a:t>
            </a:r>
            <a:r>
              <a:rPr lang="fr-FR" sz="2400" dirty="0" err="1">
                <a:solidFill>
                  <a:schemeClr val="lt1"/>
                </a:solidFill>
                <a:latin typeface="Arial"/>
                <a:ea typeface="Arial"/>
                <a:cs typeface="Arial"/>
                <a:sym typeface="Arial"/>
              </a:rPr>
              <a:t>sample</a:t>
            </a:r>
            <a:r>
              <a:rPr lang="fr-FR" sz="2400" dirty="0">
                <a:solidFill>
                  <a:schemeClr val="lt1"/>
                </a:solidFill>
                <a:latin typeface="Arial"/>
                <a:ea typeface="Arial"/>
                <a:cs typeface="Arial"/>
                <a:sym typeface="Arial"/>
              </a:rPr>
              <a:t>…</a:t>
            </a:r>
          </a:p>
        </p:txBody>
      </p:sp>
      <p:sp>
        <p:nvSpPr>
          <p:cNvPr id="480" name="Shape 480"/>
          <p:cNvSpPr/>
          <p:nvPr/>
        </p:nvSpPr>
        <p:spPr>
          <a:xfrm>
            <a:off x="5519269" y="3140968"/>
            <a:ext cx="1224000" cy="2664300"/>
          </a:xfrm>
          <a:prstGeom prst="can">
            <a:avLst>
              <a:gd name="adj" fmla="val 25000"/>
            </a:avLst>
          </a:prstGeom>
          <a:solidFill>
            <a:schemeClr val="accent1"/>
          </a:solidFill>
          <a:ln>
            <a:noFill/>
          </a:ln>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481" name="Shape 481"/>
          <p:cNvSpPr txBox="1"/>
          <p:nvPr/>
        </p:nvSpPr>
        <p:spPr>
          <a:xfrm>
            <a:off x="5663285" y="2708920"/>
            <a:ext cx="966900" cy="369300"/>
          </a:xfrm>
          <a:prstGeom prst="rect">
            <a:avLst/>
          </a:prstGeom>
          <a:noFill/>
          <a:ln>
            <a:noFill/>
          </a:ln>
        </p:spPr>
        <p:txBody>
          <a:bodyPr wrap="square" lIns="91425" tIns="45700" rIns="91425" bIns="45700" anchor="t" anchorCtr="0">
            <a:noAutofit/>
          </a:bodyPr>
          <a:lstStyle/>
          <a:p>
            <a:pPr>
              <a:buSzPct val="25000"/>
            </a:pPr>
            <a:r>
              <a:rPr lang="fr-FR">
                <a:solidFill>
                  <a:schemeClr val="dk1"/>
                </a:solidFill>
                <a:latin typeface="Arial"/>
                <a:ea typeface="Arial"/>
                <a:cs typeface="Arial"/>
                <a:sym typeface="Arial"/>
              </a:rPr>
              <a:t>Sample</a:t>
            </a:r>
          </a:p>
        </p:txBody>
      </p:sp>
      <p:sp>
        <p:nvSpPr>
          <p:cNvPr id="482" name="Shape 482"/>
          <p:cNvSpPr/>
          <p:nvPr/>
        </p:nvSpPr>
        <p:spPr>
          <a:xfrm>
            <a:off x="5519269" y="2119831"/>
            <a:ext cx="1152000" cy="360000"/>
          </a:xfrm>
          <a:prstGeom prst="arc">
            <a:avLst>
              <a:gd name="adj1" fmla="val 8320719"/>
              <a:gd name="adj2" fmla="val 508590"/>
            </a:avLst>
          </a:prstGeom>
          <a:noFill/>
          <a:ln w="38100" cap="flat" cmpd="sng">
            <a:solidFill>
              <a:srgbClr val="0F2276"/>
            </a:solidFill>
            <a:prstDash val="solid"/>
            <a:round/>
            <a:headEnd type="triangle" w="lg" len="lg"/>
            <a:tailEnd type="none" w="med" len="med"/>
          </a:ln>
        </p:spPr>
        <p:txBody>
          <a:bodyPr wrap="square" lIns="91425" tIns="45700" rIns="91425" bIns="45700" anchor="ctr" anchorCtr="0">
            <a:noAutofit/>
          </a:bodyPr>
          <a:lstStyle/>
          <a:p>
            <a:pPr algn="ctr"/>
            <a:endParaRPr>
              <a:solidFill>
                <a:schemeClr val="dk1"/>
              </a:solidFill>
              <a:latin typeface="Arial"/>
              <a:ea typeface="Arial"/>
              <a:cs typeface="Arial"/>
              <a:sym typeface="Arial"/>
            </a:endParaRPr>
          </a:p>
        </p:txBody>
      </p:sp>
      <p:sp>
        <p:nvSpPr>
          <p:cNvPr id="483" name="Shape 483"/>
          <p:cNvSpPr/>
          <p:nvPr/>
        </p:nvSpPr>
        <p:spPr>
          <a:xfrm>
            <a:off x="6959429" y="4653176"/>
            <a:ext cx="2592300" cy="360000"/>
          </a:xfrm>
          <a:prstGeom prst="cube">
            <a:avLst>
              <a:gd name="adj" fmla="val 88658"/>
            </a:avLst>
          </a:prstGeom>
          <a:solidFill>
            <a:srgbClr val="00B050"/>
          </a:solidFill>
          <a:ln>
            <a:noFill/>
          </a:ln>
          <a:effectLst>
            <a:glow rad="63500">
              <a:schemeClr val="accent4">
                <a:satMod val="175000"/>
                <a:alpha val="40000"/>
              </a:schemeClr>
            </a:glow>
          </a:effectLst>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8" name="Shape 483"/>
          <p:cNvSpPr/>
          <p:nvPr/>
        </p:nvSpPr>
        <p:spPr>
          <a:xfrm>
            <a:off x="6959429" y="3501048"/>
            <a:ext cx="2736304" cy="648032"/>
          </a:xfrm>
          <a:prstGeom prst="cube">
            <a:avLst>
              <a:gd name="adj" fmla="val 38903"/>
            </a:avLst>
          </a:prstGeom>
          <a:solidFill>
            <a:srgbClr val="00B050"/>
          </a:solidFill>
          <a:ln>
            <a:noFill/>
          </a:ln>
          <a:effectLst>
            <a:glow rad="63500">
              <a:schemeClr val="accent4">
                <a:satMod val="175000"/>
                <a:alpha val="40000"/>
              </a:schemeClr>
            </a:glow>
          </a:effectLst>
        </p:spPr>
        <p:txBody>
          <a:bodyPr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3" name="Straight Arrow Connector 2"/>
          <p:cNvCxnSpPr/>
          <p:nvPr/>
        </p:nvCxnSpPr>
        <p:spPr>
          <a:xfrm flipH="1">
            <a:off x="7031437" y="5517232"/>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83765" y="3645024"/>
            <a:ext cx="479618" cy="369332"/>
          </a:xfrm>
          <a:prstGeom prst="rect">
            <a:avLst/>
          </a:prstGeom>
          <a:noFill/>
        </p:spPr>
        <p:txBody>
          <a:bodyPr wrap="none" rtlCol="0">
            <a:spAutoFit/>
          </a:bodyPr>
          <a:lstStyle/>
          <a:p>
            <a:r>
              <a:rPr lang="en-US" dirty="0"/>
              <a:t>3D</a:t>
            </a:r>
            <a:endParaRPr lang="en-GB" dirty="0"/>
          </a:p>
        </p:txBody>
      </p:sp>
      <p:sp>
        <p:nvSpPr>
          <p:cNvPr id="14" name="TextBox 13"/>
          <p:cNvSpPr txBox="1"/>
          <p:nvPr/>
        </p:nvSpPr>
        <p:spPr>
          <a:xfrm>
            <a:off x="9983765" y="4630441"/>
            <a:ext cx="479618" cy="369332"/>
          </a:xfrm>
          <a:prstGeom prst="rect">
            <a:avLst/>
          </a:prstGeom>
          <a:noFill/>
        </p:spPr>
        <p:txBody>
          <a:bodyPr wrap="none" rtlCol="0">
            <a:spAutoFit/>
          </a:bodyPr>
          <a:lstStyle/>
          <a:p>
            <a:r>
              <a:rPr lang="en-US" dirty="0"/>
              <a:t>2D</a:t>
            </a:r>
            <a:endParaRPr lang="en-GB" dirty="0"/>
          </a:p>
        </p:txBody>
      </p:sp>
      <p:sp>
        <p:nvSpPr>
          <p:cNvPr id="15" name="TextBox 14"/>
          <p:cNvSpPr txBox="1"/>
          <p:nvPr/>
        </p:nvSpPr>
        <p:spPr>
          <a:xfrm>
            <a:off x="9983765" y="5332566"/>
            <a:ext cx="479618" cy="369332"/>
          </a:xfrm>
          <a:prstGeom prst="rect">
            <a:avLst/>
          </a:prstGeom>
          <a:noFill/>
        </p:spPr>
        <p:txBody>
          <a:bodyPr wrap="none" rtlCol="0">
            <a:spAutoFit/>
          </a:bodyPr>
          <a:lstStyle/>
          <a:p>
            <a:r>
              <a:rPr lang="en-US" dirty="0"/>
              <a:t>1D</a:t>
            </a:r>
            <a:endParaRPr lang="en-GB" dirty="0"/>
          </a:p>
        </p:txBody>
      </p:sp>
      <p:sp>
        <p:nvSpPr>
          <p:cNvPr id="6" name="TextBox 5"/>
          <p:cNvSpPr txBox="1"/>
          <p:nvPr/>
        </p:nvSpPr>
        <p:spPr>
          <a:xfrm>
            <a:off x="838749" y="3488126"/>
            <a:ext cx="4737194" cy="2031325"/>
          </a:xfrm>
          <a:prstGeom prst="rect">
            <a:avLst/>
          </a:prstGeom>
          <a:noFill/>
        </p:spPr>
        <p:txBody>
          <a:bodyPr wrap="none" rtlCol="0">
            <a:spAutoFit/>
          </a:bodyPr>
          <a:lstStyle/>
          <a:p>
            <a:r>
              <a:rPr lang="en-US" dirty="0"/>
              <a:t>3D – Measure a full volume in one </a:t>
            </a:r>
            <a:r>
              <a:rPr lang="en-US" dirty="0" smtClean="0"/>
              <a:t>scan</a:t>
            </a:r>
          </a:p>
          <a:p>
            <a:endParaRPr lang="en-US" dirty="0"/>
          </a:p>
          <a:p>
            <a:endParaRPr lang="en-US" dirty="0"/>
          </a:p>
          <a:p>
            <a:r>
              <a:rPr lang="en-US" dirty="0"/>
              <a:t>2D – Measure a single slice, </a:t>
            </a:r>
            <a:endParaRPr lang="en-US" dirty="0" smtClean="0"/>
          </a:p>
          <a:p>
            <a:r>
              <a:rPr lang="en-US" dirty="0"/>
              <a:t>	</a:t>
            </a:r>
            <a:r>
              <a:rPr lang="en-US" dirty="0" smtClean="0"/>
              <a:t>need </a:t>
            </a:r>
            <a:r>
              <a:rPr lang="en-US" dirty="0"/>
              <a:t>to stack </a:t>
            </a:r>
            <a:r>
              <a:rPr lang="en-US" dirty="0" smtClean="0"/>
              <a:t>many</a:t>
            </a:r>
          </a:p>
          <a:p>
            <a:endParaRPr lang="en-US" dirty="0"/>
          </a:p>
          <a:p>
            <a:r>
              <a:rPr lang="en-US" dirty="0"/>
              <a:t>1D – Must scan rotation and sample position</a:t>
            </a:r>
            <a:endParaRPr lang="en-GB" dirty="0"/>
          </a:p>
        </p:txBody>
      </p:sp>
      <p:cxnSp>
        <p:nvCxnSpPr>
          <p:cNvPr id="22" name="Straight Arrow Connector 21"/>
          <p:cNvCxnSpPr/>
          <p:nvPr/>
        </p:nvCxnSpPr>
        <p:spPr>
          <a:xfrm flipH="1">
            <a:off x="7782325" y="1228337"/>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638297" y="1372353"/>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494293" y="1516369"/>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350265" y="1660385"/>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206261" y="1804401"/>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062233" y="1948417"/>
            <a:ext cx="2376264" cy="0"/>
          </a:xfrm>
          <a:prstGeom prst="straightConnector1">
            <a:avLst/>
          </a:prstGeom>
          <a:ln w="25400">
            <a:solidFill>
              <a:srgbClr val="00B050"/>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99919" y="1126671"/>
            <a:ext cx="2959510" cy="646331"/>
          </a:xfrm>
          <a:prstGeom prst="rect">
            <a:avLst/>
          </a:prstGeom>
          <a:noFill/>
        </p:spPr>
        <p:txBody>
          <a:bodyPr wrap="square" rtlCol="0">
            <a:spAutoFit/>
          </a:bodyPr>
          <a:lstStyle/>
          <a:p>
            <a:r>
              <a:rPr lang="en-US" dirty="0" err="1" smtClean="0"/>
              <a:t>Nangles</a:t>
            </a:r>
            <a:r>
              <a:rPr lang="en-US" dirty="0" smtClean="0"/>
              <a:t> x </a:t>
            </a:r>
            <a:r>
              <a:rPr lang="en-US" dirty="0" err="1" smtClean="0"/>
              <a:t>Ny</a:t>
            </a:r>
            <a:r>
              <a:rPr lang="en-US" dirty="0" smtClean="0"/>
              <a:t> </a:t>
            </a:r>
          </a:p>
          <a:p>
            <a:r>
              <a:rPr lang="en-US" dirty="0" smtClean="0"/>
              <a:t>… x </a:t>
            </a:r>
            <a:r>
              <a:rPr lang="en-US" dirty="0" err="1" smtClean="0"/>
              <a:t>Nslices</a:t>
            </a:r>
            <a:endParaRPr lang="en-GB" dirty="0"/>
          </a:p>
        </p:txBody>
      </p:sp>
    </p:spTree>
    <p:extLst>
      <p:ext uri="{BB962C8B-B14F-4D97-AF65-F5344CB8AC3E}">
        <p14:creationId xmlns:p14="http://schemas.microsoft.com/office/powerpoint/2010/main" val="2156611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XRD-CT : </a:t>
            </a:r>
            <a:r>
              <a:rPr lang="en-US" dirty="0" err="1" smtClean="0"/>
              <a:t>Dorota</a:t>
            </a:r>
            <a:r>
              <a:rPr lang="en-US" dirty="0" smtClean="0"/>
              <a:t> </a:t>
            </a:r>
            <a:r>
              <a:rPr lang="en-US" dirty="0" err="1" smtClean="0"/>
              <a:t>Matras</a:t>
            </a:r>
            <a:r>
              <a:rPr lang="en-US" dirty="0" smtClean="0"/>
              <a:t> </a:t>
            </a:r>
            <a:r>
              <a:rPr lang="en-US" i="1" dirty="0" smtClean="0"/>
              <a:t>et al</a:t>
            </a:r>
            <a:endParaRPr lang="en-GB" i="1" dirty="0"/>
          </a:p>
        </p:txBody>
      </p:sp>
      <p:pic>
        <p:nvPicPr>
          <p:cNvPr id="3" name="Picture 2"/>
          <p:cNvPicPr>
            <a:picLocks noChangeAspect="1"/>
          </p:cNvPicPr>
          <p:nvPr/>
        </p:nvPicPr>
        <p:blipFill>
          <a:blip r:embed="rId2"/>
          <a:stretch>
            <a:fillRect/>
          </a:stretch>
        </p:blipFill>
        <p:spPr>
          <a:xfrm>
            <a:off x="566043" y="657820"/>
            <a:ext cx="6619875" cy="2085975"/>
          </a:xfrm>
          <a:prstGeom prst="rect">
            <a:avLst/>
          </a:prstGeom>
        </p:spPr>
      </p:pic>
      <p:pic>
        <p:nvPicPr>
          <p:cNvPr id="4" name="Picture 3"/>
          <p:cNvPicPr>
            <a:picLocks noChangeAspect="1"/>
          </p:cNvPicPr>
          <p:nvPr/>
        </p:nvPicPr>
        <p:blipFill>
          <a:blip r:embed="rId3"/>
          <a:stretch>
            <a:fillRect/>
          </a:stretch>
        </p:blipFill>
        <p:spPr>
          <a:xfrm>
            <a:off x="4151784" y="3532199"/>
            <a:ext cx="4228701" cy="2464019"/>
          </a:xfrm>
          <a:prstGeom prst="rect">
            <a:avLst/>
          </a:prstGeom>
        </p:spPr>
      </p:pic>
      <p:pic>
        <p:nvPicPr>
          <p:cNvPr id="10" name="Picture 9"/>
          <p:cNvPicPr>
            <a:picLocks noChangeAspect="1"/>
          </p:cNvPicPr>
          <p:nvPr/>
        </p:nvPicPr>
        <p:blipFill>
          <a:blip r:embed="rId4"/>
          <a:stretch>
            <a:fillRect/>
          </a:stretch>
        </p:blipFill>
        <p:spPr>
          <a:xfrm>
            <a:off x="535507" y="2778815"/>
            <a:ext cx="3476897" cy="3910840"/>
          </a:xfrm>
          <a:prstGeom prst="rect">
            <a:avLst/>
          </a:prstGeom>
        </p:spPr>
      </p:pic>
      <p:sp>
        <p:nvSpPr>
          <p:cNvPr id="11" name="TextBox 10"/>
          <p:cNvSpPr txBox="1"/>
          <p:nvPr/>
        </p:nvSpPr>
        <p:spPr>
          <a:xfrm>
            <a:off x="8760296" y="1484784"/>
            <a:ext cx="2390398" cy="1477328"/>
          </a:xfrm>
          <a:prstGeom prst="rect">
            <a:avLst/>
          </a:prstGeom>
          <a:noFill/>
        </p:spPr>
        <p:txBody>
          <a:bodyPr wrap="none" rtlCol="0">
            <a:spAutoFit/>
          </a:bodyPr>
          <a:lstStyle/>
          <a:p>
            <a:r>
              <a:rPr lang="en-US" dirty="0" smtClean="0"/>
              <a:t>Evolution of 2D slices</a:t>
            </a:r>
          </a:p>
          <a:p>
            <a:endParaRPr lang="en-US" dirty="0" smtClean="0"/>
          </a:p>
          <a:p>
            <a:r>
              <a:rPr lang="en-US" dirty="0" smtClean="0"/>
              <a:t>or</a:t>
            </a:r>
          </a:p>
          <a:p>
            <a:endParaRPr lang="en-US" dirty="0"/>
          </a:p>
          <a:p>
            <a:r>
              <a:rPr lang="en-US" dirty="0" smtClean="0"/>
              <a:t>3D volume data</a:t>
            </a:r>
            <a:endParaRPr lang="en-GB" dirty="0"/>
          </a:p>
        </p:txBody>
      </p:sp>
    </p:spTree>
    <p:extLst>
      <p:ext uri="{BB962C8B-B14F-4D97-AF65-F5344CB8AC3E}">
        <p14:creationId xmlns:p14="http://schemas.microsoft.com/office/powerpoint/2010/main" val="428870917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21" y="0"/>
            <a:ext cx="4223792" cy="1736887"/>
          </a:xfrm>
          <a:prstGeom prst="rect">
            <a:avLst/>
          </a:prstGeom>
        </p:spPr>
      </p:pic>
      <p:pic>
        <p:nvPicPr>
          <p:cNvPr id="6" name="Picture 5"/>
          <p:cNvPicPr>
            <a:picLocks noChangeAspect="1"/>
          </p:cNvPicPr>
          <p:nvPr/>
        </p:nvPicPr>
        <p:blipFill>
          <a:blip r:embed="rId3"/>
          <a:stretch>
            <a:fillRect/>
          </a:stretch>
        </p:blipFill>
        <p:spPr>
          <a:xfrm>
            <a:off x="4122619" y="116710"/>
            <a:ext cx="3215680" cy="515380"/>
          </a:xfrm>
          <a:prstGeom prst="rect">
            <a:avLst/>
          </a:prstGeom>
        </p:spPr>
      </p:pic>
      <p:pic>
        <p:nvPicPr>
          <p:cNvPr id="7" name="Picture 6"/>
          <p:cNvPicPr>
            <a:picLocks noChangeAspect="1"/>
          </p:cNvPicPr>
          <p:nvPr/>
        </p:nvPicPr>
        <p:blipFill>
          <a:blip r:embed="rId4"/>
          <a:stretch>
            <a:fillRect/>
          </a:stretch>
        </p:blipFill>
        <p:spPr>
          <a:xfrm>
            <a:off x="8544272" y="1484784"/>
            <a:ext cx="3473216" cy="3558449"/>
          </a:xfrm>
          <a:prstGeom prst="rect">
            <a:avLst/>
          </a:prstGeom>
        </p:spPr>
      </p:pic>
      <p:pic>
        <p:nvPicPr>
          <p:cNvPr id="8" name="Picture 7"/>
          <p:cNvPicPr>
            <a:picLocks noChangeAspect="1"/>
          </p:cNvPicPr>
          <p:nvPr/>
        </p:nvPicPr>
        <p:blipFill>
          <a:blip r:embed="rId5"/>
          <a:stretch>
            <a:fillRect/>
          </a:stretch>
        </p:blipFill>
        <p:spPr>
          <a:xfrm>
            <a:off x="250898" y="1827574"/>
            <a:ext cx="8006754" cy="4625762"/>
          </a:xfrm>
          <a:prstGeom prst="rect">
            <a:avLst/>
          </a:prstGeom>
        </p:spPr>
      </p:pic>
      <p:sp>
        <p:nvSpPr>
          <p:cNvPr id="9" name="TextBox 8"/>
          <p:cNvSpPr txBox="1"/>
          <p:nvPr/>
        </p:nvSpPr>
        <p:spPr>
          <a:xfrm>
            <a:off x="9840416" y="188640"/>
            <a:ext cx="1967333" cy="1200329"/>
          </a:xfrm>
          <a:prstGeom prst="rect">
            <a:avLst/>
          </a:prstGeom>
          <a:noFill/>
        </p:spPr>
        <p:txBody>
          <a:bodyPr wrap="none" rtlCol="0">
            <a:spAutoFit/>
          </a:bodyPr>
          <a:lstStyle/>
          <a:p>
            <a:r>
              <a:rPr lang="en-US" dirty="0" smtClean="0"/>
              <a:t>XRDCT</a:t>
            </a:r>
          </a:p>
          <a:p>
            <a:r>
              <a:rPr lang="en-US" dirty="0" smtClean="0"/>
              <a:t>(XDT, PDFCT, ...)</a:t>
            </a:r>
          </a:p>
          <a:p>
            <a:endParaRPr lang="en-US" dirty="0" smtClean="0"/>
          </a:p>
          <a:p>
            <a:endParaRPr lang="en-GB" dirty="0"/>
          </a:p>
        </p:txBody>
      </p:sp>
    </p:spTree>
    <p:extLst>
      <p:ext uri="{BB962C8B-B14F-4D97-AF65-F5344CB8AC3E}">
        <p14:creationId xmlns:p14="http://schemas.microsoft.com/office/powerpoint/2010/main" val="248569613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Claret </a:t>
            </a:r>
            <a:r>
              <a:rPr lang="en-US" i="1" dirty="0" smtClean="0"/>
              <a:t>et-al </a:t>
            </a:r>
            <a:r>
              <a:rPr lang="en-US" dirty="0" err="1" smtClean="0"/>
              <a:t>IUCrJ</a:t>
            </a:r>
            <a:r>
              <a:rPr lang="en-US" i="1" dirty="0" smtClean="0"/>
              <a:t> 2018</a:t>
            </a:r>
            <a:endParaRPr lang="en-GB" i="1" dirty="0"/>
          </a:p>
        </p:txBody>
      </p:sp>
      <p:pic>
        <p:nvPicPr>
          <p:cNvPr id="3" name="Picture 2"/>
          <p:cNvPicPr>
            <a:picLocks noChangeAspect="1"/>
          </p:cNvPicPr>
          <p:nvPr/>
        </p:nvPicPr>
        <p:blipFill>
          <a:blip r:embed="rId2"/>
          <a:stretch>
            <a:fillRect/>
          </a:stretch>
        </p:blipFill>
        <p:spPr>
          <a:xfrm>
            <a:off x="335360" y="782043"/>
            <a:ext cx="5760640" cy="5809129"/>
          </a:xfrm>
          <a:prstGeom prst="rect">
            <a:avLst/>
          </a:prstGeom>
        </p:spPr>
      </p:pic>
      <p:sp>
        <p:nvSpPr>
          <p:cNvPr id="4" name="TextBox 3"/>
          <p:cNvSpPr txBox="1"/>
          <p:nvPr/>
        </p:nvSpPr>
        <p:spPr>
          <a:xfrm>
            <a:off x="6456040" y="1196752"/>
            <a:ext cx="4968552" cy="2862322"/>
          </a:xfrm>
          <a:prstGeom prst="rect">
            <a:avLst/>
          </a:prstGeom>
          <a:noFill/>
        </p:spPr>
        <p:txBody>
          <a:bodyPr wrap="square" rtlCol="0">
            <a:spAutoFit/>
          </a:bodyPr>
          <a:lstStyle/>
          <a:p>
            <a:r>
              <a:rPr lang="en-US" dirty="0" smtClean="0"/>
              <a:t>"Spotty" phases were removed by image processing. Ring-by-ring approach to preserve textured powder lines</a:t>
            </a:r>
          </a:p>
          <a:p>
            <a:endParaRPr lang="en-US" dirty="0" smtClean="0"/>
          </a:p>
          <a:p>
            <a:endParaRPr lang="en-US" dirty="0"/>
          </a:p>
          <a:p>
            <a:r>
              <a:rPr lang="en-US" dirty="0" smtClean="0"/>
              <a:t>Data were also scaled/corrected for ring current decay</a:t>
            </a:r>
          </a:p>
          <a:p>
            <a:endParaRPr lang="en-US" dirty="0"/>
          </a:p>
          <a:p>
            <a:endParaRPr lang="en-US" dirty="0" smtClean="0"/>
          </a:p>
          <a:p>
            <a:r>
              <a:rPr lang="en-US" dirty="0" smtClean="0"/>
              <a:t>(See also </a:t>
            </a:r>
            <a:r>
              <a:rPr lang="en-US" dirty="0" err="1" smtClean="0"/>
              <a:t>Vamvakeros</a:t>
            </a:r>
            <a:r>
              <a:rPr lang="en-US" dirty="0" smtClean="0"/>
              <a:t> et al, JAC 2015, </a:t>
            </a:r>
            <a:r>
              <a:rPr lang="en-US" dirty="0" err="1" smtClean="0"/>
              <a:t>etc</a:t>
            </a:r>
            <a:r>
              <a:rPr lang="en-US" dirty="0" smtClean="0"/>
              <a:t>)</a:t>
            </a:r>
            <a:endParaRPr lang="en-GB" dirty="0"/>
          </a:p>
        </p:txBody>
      </p:sp>
    </p:spTree>
    <p:extLst>
      <p:ext uri="{BB962C8B-B14F-4D97-AF65-F5344CB8AC3E}">
        <p14:creationId xmlns:p14="http://schemas.microsoft.com/office/powerpoint/2010/main" val="369985576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prstGeom prst="rect">
            <a:avLst/>
          </a:prstGeom>
          <a:solidFill>
            <a:schemeClr val="accent1"/>
          </a:solidFill>
          <a:ln>
            <a:noFill/>
          </a:ln>
        </p:spPr>
        <p:txBody>
          <a:bodyPr vert="horz" wrap="square" lIns="54000" tIns="0" rIns="54000" bIns="0" rtlCol="0" anchor="ctr" anchorCtr="0">
            <a:noAutofit/>
          </a:bodyPr>
          <a:lstStyle/>
          <a:p>
            <a:pPr>
              <a:spcBef>
                <a:spcPts val="0"/>
              </a:spcBef>
              <a:buClr>
                <a:schemeClr val="lt1"/>
              </a:buClr>
              <a:buSzPct val="25000"/>
            </a:pPr>
            <a:r>
              <a:rPr lang="fr-FR" sz="2000" dirty="0">
                <a:solidFill>
                  <a:schemeClr val="lt1"/>
                </a:solidFill>
                <a:latin typeface="Arial"/>
                <a:ea typeface="Arial"/>
                <a:cs typeface="Arial"/>
                <a:sym typeface="Arial"/>
              </a:rPr>
              <a:t>Diffraction </a:t>
            </a:r>
            <a:r>
              <a:rPr lang="fr-FR" sz="2000" dirty="0" err="1">
                <a:solidFill>
                  <a:schemeClr val="lt1"/>
                </a:solidFill>
                <a:latin typeface="Arial"/>
                <a:ea typeface="Arial"/>
                <a:cs typeface="Arial"/>
                <a:sym typeface="Arial"/>
              </a:rPr>
              <a:t>tomography</a:t>
            </a:r>
            <a:r>
              <a:rPr lang="fr-FR" sz="2000" dirty="0">
                <a:solidFill>
                  <a:schemeClr val="lt1"/>
                </a:solidFill>
                <a:latin typeface="Arial"/>
                <a:ea typeface="Arial"/>
                <a:cs typeface="Arial"/>
                <a:sym typeface="Arial"/>
              </a:rPr>
              <a:t>: </a:t>
            </a:r>
            <a:r>
              <a:rPr lang="fr-FR" sz="2000" dirty="0" err="1">
                <a:solidFill>
                  <a:schemeClr val="lt1"/>
                </a:solidFill>
                <a:latin typeface="Arial"/>
                <a:ea typeface="Arial"/>
                <a:cs typeface="Arial"/>
                <a:sym typeface="Arial"/>
              </a:rPr>
              <a:t>Impurities</a:t>
            </a:r>
            <a:r>
              <a:rPr lang="fr-FR" sz="2000" dirty="0">
                <a:solidFill>
                  <a:schemeClr val="lt1"/>
                </a:solidFill>
                <a:latin typeface="Arial"/>
                <a:ea typeface="Arial"/>
                <a:cs typeface="Arial"/>
                <a:sym typeface="Arial"/>
              </a:rPr>
              <a:t> in </a:t>
            </a:r>
            <a:r>
              <a:rPr lang="fr-FR" sz="2000" dirty="0" err="1">
                <a:solidFill>
                  <a:schemeClr val="lt1"/>
                </a:solidFill>
                <a:latin typeface="Arial"/>
                <a:ea typeface="Arial"/>
                <a:cs typeface="Arial"/>
                <a:sym typeface="Arial"/>
              </a:rPr>
              <a:t>UMo</a:t>
            </a:r>
            <a:r>
              <a:rPr lang="fr-FR" sz="2000" dirty="0">
                <a:solidFill>
                  <a:schemeClr val="lt1"/>
                </a:solidFill>
                <a:latin typeface="Arial"/>
                <a:ea typeface="Arial"/>
                <a:cs typeface="Arial"/>
                <a:sym typeface="Arial"/>
              </a:rPr>
              <a:t> (data </a:t>
            </a:r>
            <a:r>
              <a:rPr lang="fr-FR" sz="2000" dirty="0" err="1">
                <a:solidFill>
                  <a:schemeClr val="lt1"/>
                </a:solidFill>
                <a:latin typeface="Arial"/>
                <a:ea typeface="Arial"/>
                <a:cs typeface="Arial"/>
                <a:sym typeface="Arial"/>
              </a:rPr>
              <a:t>from</a:t>
            </a:r>
            <a:r>
              <a:rPr lang="fr-FR" sz="2000" dirty="0">
                <a:solidFill>
                  <a:schemeClr val="lt1"/>
                </a:solidFill>
                <a:latin typeface="Arial"/>
                <a:ea typeface="Arial"/>
                <a:cs typeface="Arial"/>
                <a:sym typeface="Arial"/>
              </a:rPr>
              <a:t> ID22)</a:t>
            </a:r>
          </a:p>
        </p:txBody>
      </p:sp>
      <p:pic>
        <p:nvPicPr>
          <p:cNvPr id="632" name="Shape 632"/>
          <p:cNvPicPr preferRelativeResize="0"/>
          <p:nvPr/>
        </p:nvPicPr>
        <p:blipFill rotWithShape="1">
          <a:blip r:embed="rId3">
            <a:alphaModFix/>
          </a:blip>
          <a:srcRect/>
          <a:stretch/>
        </p:blipFill>
        <p:spPr>
          <a:xfrm>
            <a:off x="5199771" y="622801"/>
            <a:ext cx="5029140" cy="5545753"/>
          </a:xfrm>
          <a:prstGeom prst="rect">
            <a:avLst/>
          </a:prstGeom>
          <a:noFill/>
          <a:ln>
            <a:noFill/>
          </a:ln>
        </p:spPr>
      </p:pic>
      <p:sp>
        <p:nvSpPr>
          <p:cNvPr id="633" name="Shape 633"/>
          <p:cNvSpPr txBox="1"/>
          <p:nvPr/>
        </p:nvSpPr>
        <p:spPr>
          <a:xfrm>
            <a:off x="2348073" y="3789041"/>
            <a:ext cx="2721799" cy="1919519"/>
          </a:xfrm>
          <a:prstGeom prst="rect">
            <a:avLst/>
          </a:prstGeom>
          <a:solidFill>
            <a:schemeClr val="lt1"/>
          </a:solidFill>
          <a:ln w="25400" cap="flat" cmpd="sng">
            <a:solidFill>
              <a:schemeClr val="dk1"/>
            </a:solidFill>
            <a:prstDash val="solid"/>
            <a:round/>
            <a:headEnd type="none" w="med" len="med"/>
            <a:tailEnd type="none" w="med" len="med"/>
          </a:ln>
        </p:spPr>
        <p:txBody>
          <a:bodyPr wrap="square" lIns="68569" tIns="34275" rIns="68569" bIns="34275" anchor="t" anchorCtr="0">
            <a:noAutofit/>
          </a:bodyPr>
          <a:lstStyle/>
          <a:p>
            <a:pPr>
              <a:buSzPct val="25000"/>
            </a:pPr>
            <a:r>
              <a:rPr lang="fr-FR" sz="1200" dirty="0" err="1">
                <a:solidFill>
                  <a:schemeClr val="dk1"/>
                </a:solidFill>
                <a:latin typeface="Arial"/>
                <a:ea typeface="Arial"/>
                <a:cs typeface="Arial"/>
                <a:sym typeface="Arial"/>
              </a:rPr>
              <a:t>Impurity</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precipitation</a:t>
            </a:r>
            <a:r>
              <a:rPr lang="fr-FR" sz="1200" dirty="0">
                <a:solidFill>
                  <a:schemeClr val="dk1"/>
                </a:solidFill>
                <a:latin typeface="Arial"/>
                <a:ea typeface="Arial"/>
                <a:cs typeface="Arial"/>
                <a:sym typeface="Arial"/>
              </a:rPr>
              <a:t> in </a:t>
            </a:r>
            <a:r>
              <a:rPr lang="fr-FR" sz="1200" dirty="0" err="1">
                <a:solidFill>
                  <a:schemeClr val="dk1"/>
                </a:solidFill>
                <a:latin typeface="Arial"/>
                <a:ea typeface="Arial"/>
                <a:cs typeface="Arial"/>
                <a:sym typeface="Arial"/>
              </a:rPr>
              <a:t>atomized</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particles</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evidenced</a:t>
            </a:r>
            <a:r>
              <a:rPr lang="fr-FR" sz="1200" dirty="0">
                <a:solidFill>
                  <a:schemeClr val="dk1"/>
                </a:solidFill>
                <a:latin typeface="Arial"/>
                <a:ea typeface="Arial"/>
                <a:cs typeface="Arial"/>
                <a:sym typeface="Arial"/>
              </a:rPr>
              <a:t> by high </a:t>
            </a:r>
            <a:r>
              <a:rPr lang="fr-FR" sz="1200" dirty="0" err="1">
                <a:solidFill>
                  <a:schemeClr val="dk1"/>
                </a:solidFill>
                <a:latin typeface="Arial"/>
                <a:ea typeface="Arial"/>
                <a:cs typeface="Arial"/>
                <a:sym typeface="Arial"/>
              </a:rPr>
              <a:t>resolution</a:t>
            </a:r>
            <a:r>
              <a:rPr lang="fr-FR" sz="1200" dirty="0">
                <a:solidFill>
                  <a:schemeClr val="dk1"/>
                </a:solidFill>
                <a:latin typeface="Arial"/>
                <a:ea typeface="Arial"/>
                <a:cs typeface="Arial"/>
                <a:sym typeface="Arial"/>
              </a:rPr>
              <a:t> diffraction </a:t>
            </a:r>
            <a:r>
              <a:rPr lang="fr-FR" sz="1200" dirty="0" err="1">
                <a:solidFill>
                  <a:schemeClr val="dk1"/>
                </a:solidFill>
                <a:latin typeface="Arial"/>
                <a:ea typeface="Arial"/>
                <a:cs typeface="Arial"/>
                <a:sym typeface="Arial"/>
              </a:rPr>
              <a:t>tomography</a:t>
            </a:r>
            <a:endParaRPr lang="fr-FR" sz="1200" dirty="0">
              <a:solidFill>
                <a:schemeClr val="dk1"/>
              </a:solidFill>
              <a:latin typeface="Arial"/>
              <a:ea typeface="Arial"/>
              <a:cs typeface="Arial"/>
              <a:sym typeface="Arial"/>
            </a:endParaRPr>
          </a:p>
          <a:p>
            <a:endParaRPr sz="1200" dirty="0">
              <a:solidFill>
                <a:schemeClr val="dk1"/>
              </a:solidFill>
              <a:latin typeface="Arial"/>
              <a:ea typeface="Arial"/>
              <a:cs typeface="Arial"/>
              <a:sym typeface="Arial"/>
            </a:endParaRPr>
          </a:p>
          <a:p>
            <a:pPr>
              <a:buSzPct val="25000"/>
            </a:pPr>
            <a:r>
              <a:rPr lang="fr-FR" sz="1200" dirty="0">
                <a:solidFill>
                  <a:schemeClr val="dk1"/>
                </a:solidFill>
                <a:latin typeface="Arial"/>
                <a:ea typeface="Arial"/>
                <a:cs typeface="Arial"/>
                <a:sym typeface="Arial"/>
              </a:rPr>
              <a:t>Anne </a:t>
            </a:r>
            <a:r>
              <a:rPr lang="fr-FR" sz="1200" dirty="0" err="1">
                <a:solidFill>
                  <a:schemeClr val="dk1"/>
                </a:solidFill>
                <a:latin typeface="Arial"/>
                <a:ea typeface="Arial"/>
                <a:cs typeface="Arial"/>
                <a:sym typeface="Arial"/>
              </a:rPr>
              <a:t>Bonnin</a:t>
            </a:r>
            <a:r>
              <a:rPr lang="fr-FR" sz="1200" dirty="0">
                <a:solidFill>
                  <a:schemeClr val="dk1"/>
                </a:solidFill>
                <a:latin typeface="Arial"/>
                <a:ea typeface="Arial"/>
                <a:cs typeface="Arial"/>
                <a:sym typeface="Arial"/>
              </a:rPr>
              <a:t>, Jonathan Wright, Rémi </a:t>
            </a:r>
            <a:r>
              <a:rPr lang="fr-FR" sz="1200" dirty="0" err="1">
                <a:solidFill>
                  <a:schemeClr val="dk1"/>
                </a:solidFill>
                <a:latin typeface="Arial"/>
                <a:ea typeface="Arial"/>
                <a:cs typeface="Arial"/>
                <a:sym typeface="Arial"/>
              </a:rPr>
              <a:t>Tucoulou</a:t>
            </a:r>
            <a:r>
              <a:rPr lang="fr-FR" sz="1200" dirty="0">
                <a:solidFill>
                  <a:schemeClr val="dk1"/>
                </a:solidFill>
                <a:latin typeface="Arial"/>
                <a:ea typeface="Arial"/>
                <a:cs typeface="Arial"/>
                <a:sym typeface="Arial"/>
              </a:rPr>
              <a:t>, and Hervé </a:t>
            </a:r>
            <a:r>
              <a:rPr lang="fr-FR" sz="1200" dirty="0" err="1">
                <a:solidFill>
                  <a:schemeClr val="dk1"/>
                </a:solidFill>
                <a:latin typeface="Arial"/>
                <a:ea typeface="Arial"/>
                <a:cs typeface="Arial"/>
                <a:sym typeface="Arial"/>
              </a:rPr>
              <a:t>Palancher</a:t>
            </a:r>
            <a:endParaRPr lang="fr-FR" sz="1200" dirty="0">
              <a:solidFill>
                <a:schemeClr val="dk1"/>
              </a:solidFill>
              <a:latin typeface="Arial"/>
              <a:ea typeface="Arial"/>
              <a:cs typeface="Arial"/>
              <a:sym typeface="Arial"/>
            </a:endParaRPr>
          </a:p>
          <a:p>
            <a:pPr>
              <a:buSzPct val="25000"/>
            </a:pPr>
            <a:r>
              <a:rPr lang="fr-FR" sz="1200" i="1" dirty="0">
                <a:solidFill>
                  <a:schemeClr val="dk1"/>
                </a:solidFill>
                <a:latin typeface="Arial"/>
                <a:ea typeface="Arial"/>
                <a:cs typeface="Arial"/>
                <a:sym typeface="Arial"/>
              </a:rPr>
              <a:t>APPLIED PHYSICS LETTERS</a:t>
            </a:r>
            <a:r>
              <a:rPr lang="fr-FR" sz="1200" dirty="0">
                <a:solidFill>
                  <a:schemeClr val="dk1"/>
                </a:solidFill>
                <a:latin typeface="Arial"/>
                <a:ea typeface="Arial"/>
                <a:cs typeface="Arial"/>
                <a:sym typeface="Arial"/>
              </a:rPr>
              <a:t> 104, 121910 (2014)</a:t>
            </a:r>
          </a:p>
        </p:txBody>
      </p:sp>
      <p:sp>
        <p:nvSpPr>
          <p:cNvPr id="634" name="Shape 634"/>
          <p:cNvSpPr txBox="1"/>
          <p:nvPr/>
        </p:nvSpPr>
        <p:spPr>
          <a:xfrm>
            <a:off x="2251200" y="836712"/>
            <a:ext cx="2692672" cy="3096344"/>
          </a:xfrm>
          <a:prstGeom prst="rect">
            <a:avLst/>
          </a:prstGeom>
          <a:noFill/>
          <a:ln>
            <a:noFill/>
          </a:ln>
        </p:spPr>
        <p:txBody>
          <a:bodyPr wrap="square" lIns="68569" tIns="34275" rIns="68569" bIns="34275" anchor="t" anchorCtr="0">
            <a:noAutofit/>
          </a:bodyPr>
          <a:lstStyle/>
          <a:p>
            <a:pPr>
              <a:buSzPct val="25000"/>
            </a:pPr>
            <a:r>
              <a:rPr lang="fr-FR" sz="1600" dirty="0">
                <a:solidFill>
                  <a:schemeClr val="dk1"/>
                </a:solidFill>
                <a:latin typeface="Arial"/>
                <a:ea typeface="Arial"/>
                <a:cs typeface="Arial"/>
                <a:sym typeface="Arial"/>
              </a:rPr>
              <a:t>Data </a:t>
            </a:r>
            <a:r>
              <a:rPr lang="fr-FR" sz="1600" dirty="0" err="1">
                <a:solidFill>
                  <a:schemeClr val="dk1"/>
                </a:solidFill>
                <a:latin typeface="Arial"/>
                <a:ea typeface="Arial"/>
                <a:cs typeface="Arial"/>
                <a:sym typeface="Arial"/>
              </a:rPr>
              <a:t>reduction</a:t>
            </a:r>
            <a:r>
              <a:rPr lang="fr-FR" sz="1600" dirty="0">
                <a:solidFill>
                  <a:schemeClr val="dk1"/>
                </a:solidFill>
                <a:latin typeface="Arial"/>
                <a:ea typeface="Arial"/>
                <a:cs typeface="Arial"/>
                <a:sym typeface="Arial"/>
              </a:rPr>
              <a:t> </a:t>
            </a:r>
            <a:r>
              <a:rPr lang="fr-FR" sz="1600" dirty="0" err="1">
                <a:solidFill>
                  <a:schemeClr val="dk1"/>
                </a:solidFill>
                <a:latin typeface="Arial"/>
                <a:ea typeface="Arial"/>
                <a:cs typeface="Arial"/>
                <a:sym typeface="Arial"/>
              </a:rPr>
              <a:t>is</a:t>
            </a:r>
            <a:r>
              <a:rPr lang="fr-FR" sz="1600" dirty="0">
                <a:solidFill>
                  <a:schemeClr val="dk1"/>
                </a:solidFill>
                <a:latin typeface="Arial"/>
                <a:ea typeface="Arial"/>
                <a:cs typeface="Arial"/>
                <a:sym typeface="Arial"/>
              </a:rPr>
              <a:t> </a:t>
            </a:r>
            <a:r>
              <a:rPr lang="fr-FR" sz="1600" dirty="0" err="1">
                <a:solidFill>
                  <a:schemeClr val="dk1"/>
                </a:solidFill>
                <a:latin typeface="Arial"/>
                <a:ea typeface="Arial"/>
                <a:cs typeface="Arial"/>
                <a:sym typeface="Arial"/>
              </a:rPr>
              <a:t>well</a:t>
            </a:r>
            <a:r>
              <a:rPr lang="fr-FR" sz="1600" dirty="0">
                <a:solidFill>
                  <a:schemeClr val="dk1"/>
                </a:solidFill>
                <a:latin typeface="Arial"/>
                <a:ea typeface="Arial"/>
                <a:cs typeface="Arial"/>
                <a:sym typeface="Arial"/>
              </a:rPr>
              <a:t> </a:t>
            </a:r>
            <a:r>
              <a:rPr lang="fr-FR" sz="1600" dirty="0" err="1">
                <a:solidFill>
                  <a:schemeClr val="dk1"/>
                </a:solidFill>
                <a:latin typeface="Arial"/>
                <a:ea typeface="Arial"/>
                <a:cs typeface="Arial"/>
                <a:sym typeface="Arial"/>
              </a:rPr>
              <a:t>established</a:t>
            </a:r>
            <a:r>
              <a:rPr lang="fr-FR" sz="1600" dirty="0">
                <a:solidFill>
                  <a:schemeClr val="dk1"/>
                </a:solidFill>
                <a:latin typeface="Arial"/>
                <a:ea typeface="Arial"/>
                <a:cs typeface="Arial"/>
                <a:sym typeface="Arial"/>
              </a:rPr>
              <a:t> for </a:t>
            </a:r>
            <a:r>
              <a:rPr lang="fr-FR" sz="1600" dirty="0" err="1">
                <a:solidFill>
                  <a:schemeClr val="dk1"/>
                </a:solidFill>
                <a:latin typeface="Arial"/>
                <a:ea typeface="Arial"/>
                <a:cs typeface="Arial"/>
                <a:sym typeface="Arial"/>
              </a:rPr>
              <a:t>powder</a:t>
            </a:r>
            <a:r>
              <a:rPr lang="fr-FR" sz="1600" dirty="0">
                <a:solidFill>
                  <a:schemeClr val="dk1"/>
                </a:solidFill>
                <a:latin typeface="Arial"/>
                <a:ea typeface="Arial"/>
                <a:cs typeface="Arial"/>
                <a:sym typeface="Arial"/>
              </a:rPr>
              <a:t> rings</a:t>
            </a:r>
          </a:p>
          <a:p>
            <a:endParaRPr sz="1600" dirty="0">
              <a:solidFill>
                <a:schemeClr val="dk1"/>
              </a:solidFill>
              <a:latin typeface="Arial"/>
              <a:ea typeface="Arial"/>
              <a:cs typeface="Arial"/>
              <a:sym typeface="Arial"/>
            </a:endParaRPr>
          </a:p>
          <a:p>
            <a:pPr>
              <a:buSzPct val="25000"/>
            </a:pPr>
            <a:r>
              <a:rPr lang="fr-FR" sz="1600" dirty="0">
                <a:solidFill>
                  <a:schemeClr val="dk1"/>
                </a:solidFill>
                <a:latin typeface="Arial"/>
                <a:ea typeface="Arial"/>
                <a:cs typeface="Arial"/>
                <a:sym typeface="Arial"/>
              </a:rPr>
              <a:t>“</a:t>
            </a:r>
            <a:r>
              <a:rPr lang="fr-FR" sz="1600" dirty="0" err="1">
                <a:solidFill>
                  <a:schemeClr val="dk1"/>
                </a:solidFill>
                <a:latin typeface="Arial"/>
                <a:ea typeface="Arial"/>
                <a:cs typeface="Arial"/>
                <a:sym typeface="Arial"/>
              </a:rPr>
              <a:t>Spotty</a:t>
            </a:r>
            <a:r>
              <a:rPr lang="fr-FR" sz="1600" dirty="0">
                <a:solidFill>
                  <a:schemeClr val="dk1"/>
                </a:solidFill>
                <a:latin typeface="Arial"/>
                <a:ea typeface="Arial"/>
                <a:cs typeface="Arial"/>
                <a:sym typeface="Arial"/>
              </a:rPr>
              <a:t>” diffraction patterns are more </a:t>
            </a:r>
            <a:r>
              <a:rPr lang="fr-FR" sz="1600" dirty="0" err="1">
                <a:solidFill>
                  <a:schemeClr val="dk1"/>
                </a:solidFill>
                <a:latin typeface="Arial"/>
                <a:ea typeface="Arial"/>
                <a:cs typeface="Arial"/>
                <a:sym typeface="Arial"/>
              </a:rPr>
              <a:t>challenging</a:t>
            </a:r>
            <a:r>
              <a:rPr lang="fr-FR" sz="1600" dirty="0">
                <a:solidFill>
                  <a:schemeClr val="dk1"/>
                </a:solidFill>
                <a:latin typeface="Arial"/>
                <a:ea typeface="Arial"/>
                <a:cs typeface="Arial"/>
                <a:sym typeface="Arial"/>
              </a:rPr>
              <a:t> to </a:t>
            </a:r>
            <a:r>
              <a:rPr lang="fr-FR" sz="1600" dirty="0" err="1">
                <a:solidFill>
                  <a:schemeClr val="dk1"/>
                </a:solidFill>
                <a:latin typeface="Arial"/>
                <a:ea typeface="Arial"/>
                <a:cs typeface="Arial"/>
                <a:sym typeface="Arial"/>
              </a:rPr>
              <a:t>reconstruct</a:t>
            </a:r>
            <a:r>
              <a:rPr lang="fr-FR" sz="1600" dirty="0">
                <a:solidFill>
                  <a:schemeClr val="dk1"/>
                </a:solidFill>
                <a:latin typeface="Arial"/>
                <a:ea typeface="Arial"/>
                <a:cs typeface="Arial"/>
                <a:sym typeface="Arial"/>
              </a:rPr>
              <a:t>.</a:t>
            </a:r>
          </a:p>
          <a:p>
            <a:endParaRPr sz="1600" dirty="0">
              <a:solidFill>
                <a:schemeClr val="dk1"/>
              </a:solidFill>
              <a:latin typeface="Arial"/>
              <a:ea typeface="Arial"/>
              <a:cs typeface="Arial"/>
              <a:sym typeface="Arial"/>
            </a:endParaRPr>
          </a:p>
          <a:p>
            <a:pPr>
              <a:buSzPct val="25000"/>
            </a:pPr>
            <a:r>
              <a:rPr lang="fr-FR" sz="1600" dirty="0" err="1">
                <a:solidFill>
                  <a:schemeClr val="dk1"/>
                </a:solidFill>
                <a:latin typeface="Arial"/>
                <a:ea typeface="Arial"/>
                <a:cs typeface="Arial"/>
                <a:sym typeface="Arial"/>
              </a:rPr>
              <a:t>Indexing</a:t>
            </a:r>
            <a:r>
              <a:rPr lang="fr-FR" sz="1600" dirty="0">
                <a:solidFill>
                  <a:schemeClr val="dk1"/>
                </a:solidFill>
                <a:latin typeface="Arial"/>
                <a:ea typeface="Arial"/>
                <a:cs typeface="Arial"/>
                <a:sym typeface="Arial"/>
              </a:rPr>
              <a:t> of single grains has been </a:t>
            </a:r>
            <a:r>
              <a:rPr lang="fr-FR" dirty="0" err="1">
                <a:solidFill>
                  <a:schemeClr val="dk1"/>
                </a:solidFill>
                <a:latin typeface="Arial"/>
                <a:ea typeface="Arial"/>
                <a:cs typeface="Arial"/>
                <a:sym typeface="Arial"/>
              </a:rPr>
              <a:t>achieved</a:t>
            </a:r>
            <a:r>
              <a:rPr lang="fr-FR" sz="1600" dirty="0">
                <a:solidFill>
                  <a:schemeClr val="dk1"/>
                </a:solidFill>
                <a:latin typeface="Arial"/>
                <a:ea typeface="Arial"/>
                <a:cs typeface="Arial"/>
                <a:sym typeface="Arial"/>
              </a:rPr>
              <a:t>, </a:t>
            </a:r>
            <a:r>
              <a:rPr lang="fr-FR" sz="1600" dirty="0" err="1">
                <a:solidFill>
                  <a:schemeClr val="dk1"/>
                </a:solidFill>
                <a:latin typeface="Arial"/>
                <a:ea typeface="Arial"/>
                <a:cs typeface="Arial"/>
                <a:sym typeface="Arial"/>
              </a:rPr>
              <a:t>showing</a:t>
            </a:r>
            <a:r>
              <a:rPr lang="fr-FR" sz="1600" dirty="0">
                <a:solidFill>
                  <a:schemeClr val="dk1"/>
                </a:solidFill>
                <a:latin typeface="Arial"/>
                <a:ea typeface="Arial"/>
                <a:cs typeface="Arial"/>
                <a:sym typeface="Arial"/>
              </a:rPr>
              <a:t> orientation relations of phases</a:t>
            </a:r>
          </a:p>
        </p:txBody>
      </p:sp>
    </p:spTree>
    <p:extLst>
      <p:ext uri="{BB962C8B-B14F-4D97-AF65-F5344CB8AC3E}">
        <p14:creationId xmlns:p14="http://schemas.microsoft.com/office/powerpoint/2010/main" val="4166416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Index individual spots and reconstruct grain shapes</a:t>
            </a:r>
            <a:endParaRPr lang="en-GB" sz="2000" dirty="0"/>
          </a:p>
        </p:txBody>
      </p:sp>
      <p:pic>
        <p:nvPicPr>
          <p:cNvPr id="5" name="Picture 4"/>
          <p:cNvPicPr/>
          <p:nvPr/>
        </p:nvPicPr>
        <p:blipFill>
          <a:blip r:embed="rId3" cstate="print"/>
          <a:srcRect/>
          <a:stretch>
            <a:fillRect/>
          </a:stretch>
        </p:blipFill>
        <p:spPr bwMode="auto">
          <a:xfrm>
            <a:off x="6493491" y="1059693"/>
            <a:ext cx="2921468" cy="3317755"/>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2262067" y="857250"/>
            <a:ext cx="3955256" cy="1626870"/>
          </a:xfrm>
          <a:prstGeom prst="rect">
            <a:avLst/>
          </a:prstGeom>
          <a:noFill/>
          <a:ln w="9525">
            <a:noFill/>
            <a:miter lim="800000"/>
            <a:headEnd/>
            <a:tailEnd/>
          </a:ln>
        </p:spPr>
      </p:pic>
      <p:pic>
        <p:nvPicPr>
          <p:cNvPr id="7" name="Picture 6"/>
          <p:cNvPicPr/>
          <p:nvPr/>
        </p:nvPicPr>
        <p:blipFill>
          <a:blip r:embed="rId5" cstate="print"/>
          <a:srcRect/>
          <a:stretch>
            <a:fillRect/>
          </a:stretch>
        </p:blipFill>
        <p:spPr bwMode="auto">
          <a:xfrm>
            <a:off x="2251201" y="2718571"/>
            <a:ext cx="3952875" cy="1617345"/>
          </a:xfrm>
          <a:prstGeom prst="rect">
            <a:avLst/>
          </a:prstGeom>
          <a:noFill/>
          <a:ln w="9525">
            <a:noFill/>
            <a:miter lim="800000"/>
            <a:headEnd/>
            <a:tailEnd/>
          </a:ln>
        </p:spPr>
      </p:pic>
      <p:sp>
        <p:nvSpPr>
          <p:cNvPr id="8" name="TextBox 7"/>
          <p:cNvSpPr txBox="1"/>
          <p:nvPr/>
        </p:nvSpPr>
        <p:spPr>
          <a:xfrm>
            <a:off x="1919536" y="4593357"/>
            <a:ext cx="7938882" cy="523220"/>
          </a:xfrm>
          <a:prstGeom prst="rect">
            <a:avLst/>
          </a:prstGeom>
          <a:noFill/>
        </p:spPr>
        <p:txBody>
          <a:bodyPr wrap="square" rtlCol="0">
            <a:spAutoFit/>
          </a:bodyPr>
          <a:lstStyle/>
          <a:p>
            <a:r>
              <a:rPr lang="en-GB" sz="1400" dirty="0"/>
              <a:t>Impurity precipitation in atomized particles evidenced by high resolution diffraction tomography</a:t>
            </a:r>
          </a:p>
          <a:p>
            <a:r>
              <a:rPr lang="en-GB" sz="1400" dirty="0"/>
              <a:t>Anne </a:t>
            </a:r>
            <a:r>
              <a:rPr lang="en-GB" sz="1400" dirty="0" err="1"/>
              <a:t>Bonnin</a:t>
            </a:r>
            <a:r>
              <a:rPr lang="en-GB" sz="1400" dirty="0"/>
              <a:t>, Jonathan Wright, </a:t>
            </a:r>
            <a:r>
              <a:rPr lang="en-GB" sz="1400" dirty="0" err="1"/>
              <a:t>Rémi</a:t>
            </a:r>
            <a:r>
              <a:rPr lang="en-GB" sz="1400" dirty="0"/>
              <a:t> </a:t>
            </a:r>
            <a:r>
              <a:rPr lang="en-GB" sz="1400" dirty="0" err="1"/>
              <a:t>Tucoulou</a:t>
            </a:r>
            <a:r>
              <a:rPr lang="en-GB" sz="1400" dirty="0"/>
              <a:t>, and </a:t>
            </a:r>
            <a:r>
              <a:rPr lang="en-GB" sz="1400" dirty="0" err="1"/>
              <a:t>Hervé</a:t>
            </a:r>
            <a:r>
              <a:rPr lang="en-GB" sz="1400" dirty="0"/>
              <a:t> </a:t>
            </a:r>
            <a:r>
              <a:rPr lang="en-GB" sz="1400" dirty="0" err="1"/>
              <a:t>Palancher</a:t>
            </a:r>
            <a:r>
              <a:rPr lang="en-GB" sz="1400" dirty="0"/>
              <a:t>, APL 2014</a:t>
            </a:r>
          </a:p>
        </p:txBody>
      </p:sp>
      <p:pic>
        <p:nvPicPr>
          <p:cNvPr id="1026" name="Picture 2" descr="ABonnin small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1976" y="-37907"/>
            <a:ext cx="1196025" cy="159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8229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Trace impurity phase mapped out</a:t>
            </a:r>
            <a:endParaRPr lang="en-GB" sz="2400" dirty="0"/>
          </a:p>
        </p:txBody>
      </p:sp>
      <p:sp>
        <p:nvSpPr>
          <p:cNvPr id="5" name="TextBox 4"/>
          <p:cNvSpPr txBox="1"/>
          <p:nvPr/>
        </p:nvSpPr>
        <p:spPr>
          <a:xfrm>
            <a:off x="1847528" y="5754226"/>
            <a:ext cx="6615354" cy="577081"/>
          </a:xfrm>
          <a:prstGeom prst="rect">
            <a:avLst/>
          </a:prstGeom>
          <a:noFill/>
        </p:spPr>
        <p:txBody>
          <a:bodyPr wrap="square" rtlCol="0">
            <a:spAutoFit/>
          </a:bodyPr>
          <a:lstStyle/>
          <a:p>
            <a:endParaRPr lang="en-GB" sz="1050" dirty="0"/>
          </a:p>
          <a:p>
            <a:r>
              <a:rPr lang="en-GB" sz="1050" dirty="0" err="1"/>
              <a:t>Bonnin</a:t>
            </a:r>
            <a:r>
              <a:rPr lang="en-GB" sz="1050" dirty="0"/>
              <a:t> </a:t>
            </a:r>
            <a:r>
              <a:rPr lang="en-GB" sz="1050" i="1" dirty="0"/>
              <a:t>et al</a:t>
            </a:r>
            <a:r>
              <a:rPr lang="en-GB" sz="1050" dirty="0"/>
              <a:t> </a:t>
            </a:r>
            <a:r>
              <a:rPr lang="en-US" sz="1050" dirty="0"/>
              <a:t>APL 2014</a:t>
            </a:r>
            <a:endParaRPr lang="en-GB" sz="1050" dirty="0"/>
          </a:p>
          <a:p>
            <a:endParaRPr lang="en-GB" sz="1050" dirty="0"/>
          </a:p>
        </p:txBody>
      </p:sp>
      <p:pic>
        <p:nvPicPr>
          <p:cNvPr id="6" name="Picture 5"/>
          <p:cNvPicPr/>
          <p:nvPr/>
        </p:nvPicPr>
        <p:blipFill>
          <a:blip r:embed="rId3" cstate="print"/>
          <a:srcRect r="43174" b="43203"/>
          <a:stretch>
            <a:fillRect/>
          </a:stretch>
        </p:blipFill>
        <p:spPr bwMode="auto">
          <a:xfrm>
            <a:off x="263352" y="955875"/>
            <a:ext cx="5527554" cy="4439103"/>
          </a:xfrm>
          <a:prstGeom prst="rect">
            <a:avLst/>
          </a:prstGeom>
          <a:noFill/>
          <a:ln w="9525">
            <a:noFill/>
            <a:miter lim="800000"/>
            <a:headEnd/>
            <a:tailEnd/>
          </a:ln>
        </p:spPr>
      </p:pic>
      <p:pic>
        <p:nvPicPr>
          <p:cNvPr id="7" name="Picture 6"/>
          <p:cNvPicPr/>
          <p:nvPr/>
        </p:nvPicPr>
        <p:blipFill>
          <a:blip r:embed="rId3" cstate="print"/>
          <a:srcRect t="58409" r="43174" b="-2471"/>
          <a:stretch>
            <a:fillRect/>
          </a:stretch>
        </p:blipFill>
        <p:spPr bwMode="auto">
          <a:xfrm>
            <a:off x="6096002" y="887602"/>
            <a:ext cx="5798254" cy="3333486"/>
          </a:xfrm>
          <a:prstGeom prst="rect">
            <a:avLst/>
          </a:prstGeom>
          <a:noFill/>
          <a:ln w="9525">
            <a:noFill/>
            <a:miter lim="800000"/>
            <a:headEnd/>
            <a:tailEnd/>
          </a:ln>
        </p:spPr>
      </p:pic>
      <p:sp>
        <p:nvSpPr>
          <p:cNvPr id="8" name="TextBox 7"/>
          <p:cNvSpPr txBox="1"/>
          <p:nvPr/>
        </p:nvSpPr>
        <p:spPr>
          <a:xfrm>
            <a:off x="5986848" y="5407977"/>
            <a:ext cx="4571999" cy="923330"/>
          </a:xfrm>
          <a:prstGeom prst="rect">
            <a:avLst/>
          </a:prstGeom>
          <a:noFill/>
        </p:spPr>
        <p:txBody>
          <a:bodyPr wrap="square" rtlCol="0">
            <a:spAutoFit/>
          </a:bodyPr>
          <a:lstStyle/>
          <a:p>
            <a:r>
              <a:rPr lang="en-US" sz="1350" dirty="0"/>
              <a:t>1 wt% impurity phase </a:t>
            </a:r>
            <a:endParaRPr lang="en-GB" sz="1350" dirty="0"/>
          </a:p>
          <a:p>
            <a:r>
              <a:rPr lang="en-US" sz="1350" dirty="0"/>
              <a:t>Clear orientation relationship between U(C,O) and </a:t>
            </a:r>
            <a:r>
              <a:rPr lang="en-US" sz="1350" dirty="0" err="1"/>
              <a:t>UMo</a:t>
            </a:r>
            <a:endParaRPr lang="en-US" sz="1350" dirty="0"/>
          </a:p>
          <a:p>
            <a:r>
              <a:rPr lang="en-US" sz="1350" dirty="0"/>
              <a:t>Multiple U(C,O) domains in single </a:t>
            </a:r>
            <a:r>
              <a:rPr lang="en-US" sz="1350" dirty="0" err="1"/>
              <a:t>UMo</a:t>
            </a:r>
            <a:r>
              <a:rPr lang="en-US" sz="1350" dirty="0"/>
              <a:t> grain</a:t>
            </a:r>
          </a:p>
          <a:p>
            <a:r>
              <a:rPr lang="en-US" sz="1350" dirty="0"/>
              <a:t>Mainly found in larger </a:t>
            </a:r>
            <a:r>
              <a:rPr lang="en-US" sz="1350" dirty="0" err="1"/>
              <a:t>UMo</a:t>
            </a:r>
            <a:r>
              <a:rPr lang="en-US" sz="1350" dirty="0"/>
              <a:t> grains</a:t>
            </a:r>
          </a:p>
        </p:txBody>
      </p:sp>
    </p:spTree>
    <p:extLst>
      <p:ext uri="{BB962C8B-B14F-4D97-AF65-F5344CB8AC3E}">
        <p14:creationId xmlns:p14="http://schemas.microsoft.com/office/powerpoint/2010/main" val="369793918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srcRect/>
          <a:stretch>
            <a:fillRect/>
          </a:stretch>
        </p:blipFill>
        <p:spPr bwMode="auto">
          <a:xfrm>
            <a:off x="1656888" y="1009531"/>
            <a:ext cx="9191640" cy="5246645"/>
          </a:xfrm>
          <a:prstGeom prst="rect">
            <a:avLst/>
          </a:prstGeom>
          <a:noFill/>
          <a:ln w="9525">
            <a:noFill/>
            <a:miter lim="800000"/>
            <a:headEnd/>
            <a:tailEnd/>
          </a:ln>
          <a:effectLst/>
        </p:spPr>
      </p:pic>
    </p:spTree>
    <p:extLst>
      <p:ext uri="{BB962C8B-B14F-4D97-AF65-F5344CB8AC3E}">
        <p14:creationId xmlns:p14="http://schemas.microsoft.com/office/powerpoint/2010/main" val="3492501939"/>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 y="92423"/>
            <a:ext cx="7176119" cy="1756393"/>
          </a:xfrm>
          <a:prstGeom prst="rect">
            <a:avLst/>
          </a:prstGeom>
        </p:spPr>
      </p:pic>
      <p:pic>
        <p:nvPicPr>
          <p:cNvPr id="4" name="Picture 3"/>
          <p:cNvPicPr>
            <a:picLocks noChangeAspect="1"/>
          </p:cNvPicPr>
          <p:nvPr/>
        </p:nvPicPr>
        <p:blipFill>
          <a:blip r:embed="rId3"/>
          <a:stretch>
            <a:fillRect/>
          </a:stretch>
        </p:blipFill>
        <p:spPr>
          <a:xfrm>
            <a:off x="119336" y="6410325"/>
            <a:ext cx="3962400" cy="447675"/>
          </a:xfrm>
          <a:prstGeom prst="rect">
            <a:avLst/>
          </a:prstGeom>
        </p:spPr>
      </p:pic>
      <p:pic>
        <p:nvPicPr>
          <p:cNvPr id="5" name="Picture 4"/>
          <p:cNvPicPr>
            <a:picLocks noChangeAspect="1"/>
          </p:cNvPicPr>
          <p:nvPr/>
        </p:nvPicPr>
        <p:blipFill>
          <a:blip r:embed="rId4"/>
          <a:stretch>
            <a:fillRect/>
          </a:stretch>
        </p:blipFill>
        <p:spPr>
          <a:xfrm>
            <a:off x="6460800" y="3609416"/>
            <a:ext cx="4747614" cy="3062519"/>
          </a:xfrm>
          <a:prstGeom prst="rect">
            <a:avLst/>
          </a:prstGeom>
        </p:spPr>
      </p:pic>
      <p:pic>
        <p:nvPicPr>
          <p:cNvPr id="6" name="Picture 5"/>
          <p:cNvPicPr>
            <a:picLocks noChangeAspect="1"/>
          </p:cNvPicPr>
          <p:nvPr/>
        </p:nvPicPr>
        <p:blipFill>
          <a:blip r:embed="rId5"/>
          <a:stretch>
            <a:fillRect/>
          </a:stretch>
        </p:blipFill>
        <p:spPr>
          <a:xfrm>
            <a:off x="1127448" y="1797584"/>
            <a:ext cx="4474646" cy="4549887"/>
          </a:xfrm>
          <a:prstGeom prst="rect">
            <a:avLst/>
          </a:prstGeom>
        </p:spPr>
      </p:pic>
      <p:pic>
        <p:nvPicPr>
          <p:cNvPr id="7" name="Picture 6"/>
          <p:cNvPicPr>
            <a:picLocks noChangeAspect="1"/>
          </p:cNvPicPr>
          <p:nvPr/>
        </p:nvPicPr>
        <p:blipFill>
          <a:blip r:embed="rId6"/>
          <a:stretch>
            <a:fillRect/>
          </a:stretch>
        </p:blipFill>
        <p:spPr>
          <a:xfrm>
            <a:off x="7618656" y="0"/>
            <a:ext cx="3890807" cy="3590965"/>
          </a:xfrm>
          <a:prstGeom prst="rect">
            <a:avLst/>
          </a:prstGeom>
        </p:spPr>
      </p:pic>
    </p:spTree>
    <p:extLst>
      <p:ext uri="{BB962C8B-B14F-4D97-AF65-F5344CB8AC3E}">
        <p14:creationId xmlns:p14="http://schemas.microsoft.com/office/powerpoint/2010/main" val="189287644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 Whisker  :  </a:t>
            </a:r>
            <a:r>
              <a:rPr lang="en-US" dirty="0" err="1" smtClean="0"/>
              <a:t>Hektor</a:t>
            </a:r>
            <a:r>
              <a:rPr lang="en-US" dirty="0" smtClean="0"/>
              <a:t> et al…</a:t>
            </a:r>
            <a:endParaRPr lang="en-GB" dirty="0"/>
          </a:p>
        </p:txBody>
      </p:sp>
      <p:pic>
        <p:nvPicPr>
          <p:cNvPr id="3" name="Picture 2"/>
          <p:cNvPicPr>
            <a:picLocks noChangeAspect="1"/>
          </p:cNvPicPr>
          <p:nvPr/>
        </p:nvPicPr>
        <p:blipFill>
          <a:blip r:embed="rId2"/>
          <a:stretch>
            <a:fillRect/>
          </a:stretch>
        </p:blipFill>
        <p:spPr>
          <a:xfrm>
            <a:off x="407368" y="764704"/>
            <a:ext cx="3960440" cy="3146286"/>
          </a:xfrm>
          <a:prstGeom prst="rect">
            <a:avLst/>
          </a:prstGeom>
        </p:spPr>
      </p:pic>
      <p:pic>
        <p:nvPicPr>
          <p:cNvPr id="4" name="Picture 3"/>
          <p:cNvPicPr>
            <a:picLocks noChangeAspect="1"/>
          </p:cNvPicPr>
          <p:nvPr/>
        </p:nvPicPr>
        <p:blipFill>
          <a:blip r:embed="rId3"/>
          <a:stretch>
            <a:fillRect/>
          </a:stretch>
        </p:blipFill>
        <p:spPr>
          <a:xfrm>
            <a:off x="263352" y="4020350"/>
            <a:ext cx="5184576" cy="2820787"/>
          </a:xfrm>
          <a:prstGeom prst="rect">
            <a:avLst/>
          </a:prstGeom>
        </p:spPr>
      </p:pic>
      <p:pic>
        <p:nvPicPr>
          <p:cNvPr id="6" name="Picture 5"/>
          <p:cNvPicPr>
            <a:picLocks noChangeAspect="1"/>
          </p:cNvPicPr>
          <p:nvPr/>
        </p:nvPicPr>
        <p:blipFill>
          <a:blip r:embed="rId4"/>
          <a:stretch>
            <a:fillRect/>
          </a:stretch>
        </p:blipFill>
        <p:spPr>
          <a:xfrm>
            <a:off x="4474896" y="1068229"/>
            <a:ext cx="4587404" cy="2706638"/>
          </a:xfrm>
          <a:prstGeom prst="rect">
            <a:avLst/>
          </a:prstGeom>
        </p:spPr>
      </p:pic>
      <p:pic>
        <p:nvPicPr>
          <p:cNvPr id="7" name="Picture 6"/>
          <p:cNvPicPr>
            <a:picLocks noChangeAspect="1"/>
          </p:cNvPicPr>
          <p:nvPr/>
        </p:nvPicPr>
        <p:blipFill>
          <a:blip r:embed="rId5"/>
          <a:stretch>
            <a:fillRect/>
          </a:stretch>
        </p:blipFill>
        <p:spPr>
          <a:xfrm>
            <a:off x="7795719" y="908720"/>
            <a:ext cx="4186713" cy="5307367"/>
          </a:xfrm>
          <a:prstGeom prst="rect">
            <a:avLst/>
          </a:prstGeom>
        </p:spPr>
      </p:pic>
      <p:pic>
        <p:nvPicPr>
          <p:cNvPr id="9" name="Picture 8"/>
          <p:cNvPicPr>
            <a:picLocks noChangeAspect="1"/>
          </p:cNvPicPr>
          <p:nvPr/>
        </p:nvPicPr>
        <p:blipFill>
          <a:blip r:embed="rId6"/>
          <a:stretch>
            <a:fillRect/>
          </a:stretch>
        </p:blipFill>
        <p:spPr>
          <a:xfrm>
            <a:off x="7788919" y="5344801"/>
            <a:ext cx="4331138" cy="1496336"/>
          </a:xfrm>
          <a:prstGeom prst="rect">
            <a:avLst/>
          </a:prstGeom>
        </p:spPr>
      </p:pic>
    </p:spTree>
    <p:extLst>
      <p:ext uri="{BB962C8B-B14F-4D97-AF65-F5344CB8AC3E}">
        <p14:creationId xmlns:p14="http://schemas.microsoft.com/office/powerpoint/2010/main" val="159315004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997835" y="790584"/>
            <a:ext cx="6225398" cy="553951"/>
          </a:xfrm>
          <a:prstGeom prst="rect">
            <a:avLst/>
          </a:prstGeom>
          <a:noFill/>
          <a:ln w="9525">
            <a:noFill/>
            <a:miter lim="800000"/>
            <a:headEnd/>
            <a:tailEnd/>
          </a:ln>
        </p:spPr>
        <p:txBody>
          <a:bodyPr wrap="square" lIns="109685" tIns="54841" rIns="109685" bIns="54841" anchor="ctr">
            <a:spAutoFit/>
          </a:bodyPr>
          <a:lstStyle/>
          <a:p>
            <a:r>
              <a:rPr lang="en-US" sz="2880" b="1" cap="small" dirty="0">
                <a:solidFill>
                  <a:srgbClr val="1B5092"/>
                </a:solidFill>
              </a:rPr>
              <a:t>strain scanning</a:t>
            </a:r>
            <a:endParaRPr lang="fr-FR" sz="2880" b="1" cap="small" dirty="0">
              <a:solidFill>
                <a:srgbClr val="1B5092"/>
              </a:solidFill>
            </a:endParaRPr>
          </a:p>
        </p:txBody>
      </p:sp>
      <p:pic>
        <p:nvPicPr>
          <p:cNvPr id="20" name="Picture 19" descr="turbine"/>
          <p:cNvPicPr preferRelativeResize="0">
            <a:picLocks noChangeAspect="1"/>
          </p:cNvPicPr>
          <p:nvPr/>
        </p:nvPicPr>
        <p:blipFill>
          <a:blip r:embed="rId3" cstate="print"/>
          <a:srcRect/>
          <a:stretch>
            <a:fillRect/>
          </a:stretch>
        </p:blipFill>
        <p:spPr bwMode="auto">
          <a:xfrm>
            <a:off x="990574" y="3000838"/>
            <a:ext cx="3953282" cy="2469733"/>
          </a:xfrm>
          <a:prstGeom prst="rect">
            <a:avLst/>
          </a:prstGeom>
          <a:noFill/>
          <a:ln w="9525">
            <a:noFill/>
            <a:miter lim="800000"/>
            <a:headEnd/>
            <a:tailEnd/>
          </a:ln>
        </p:spPr>
      </p:pic>
      <p:sp>
        <p:nvSpPr>
          <p:cNvPr id="21" name="Rectangle 20"/>
          <p:cNvSpPr/>
          <p:nvPr/>
        </p:nvSpPr>
        <p:spPr>
          <a:xfrm>
            <a:off x="1239149" y="1341479"/>
            <a:ext cx="5980176" cy="1619884"/>
          </a:xfrm>
          <a:prstGeom prst="rect">
            <a:avLst/>
          </a:prstGeom>
        </p:spPr>
        <p:txBody>
          <a:bodyPr wrap="square" lIns="109685" tIns="54841" rIns="109685" bIns="54841">
            <a:spAutoFit/>
          </a:bodyPr>
          <a:lstStyle/>
          <a:p>
            <a:pPr marL="218992" indent="-218992">
              <a:spcBef>
                <a:spcPts val="720"/>
              </a:spcBef>
              <a:buFont typeface="Arial" pitchFamily="34" charset="0"/>
              <a:buChar char="•"/>
            </a:pPr>
            <a:r>
              <a:rPr lang="en-GB" sz="2160" b="1" cap="small" dirty="0">
                <a:solidFill>
                  <a:srgbClr val="1B5092"/>
                </a:solidFill>
              </a:rPr>
              <a:t>large samples: penetration depth up to 10</a:t>
            </a:r>
            <a:r>
              <a:rPr lang="en-GB" sz="2160" b="1" dirty="0">
                <a:solidFill>
                  <a:srgbClr val="1B5092"/>
                </a:solidFill>
              </a:rPr>
              <a:t>cm</a:t>
            </a:r>
            <a:r>
              <a:rPr lang="en-GB" sz="2160" b="1" cap="small" dirty="0">
                <a:solidFill>
                  <a:srgbClr val="1B5092"/>
                </a:solidFill>
              </a:rPr>
              <a:t> of steel</a:t>
            </a:r>
          </a:p>
          <a:p>
            <a:pPr marL="218992" indent="-218992">
              <a:spcBef>
                <a:spcPts val="720"/>
              </a:spcBef>
              <a:buFont typeface="Arial" pitchFamily="34" charset="0"/>
              <a:buChar char="•"/>
            </a:pPr>
            <a:r>
              <a:rPr lang="en-US" sz="2160" b="1" cap="small" dirty="0">
                <a:solidFill>
                  <a:srgbClr val="1B5092"/>
                </a:solidFill>
              </a:rPr>
              <a:t>spatial resolution: 50µ</a:t>
            </a:r>
            <a:r>
              <a:rPr lang="en-US" sz="2160" b="1" dirty="0">
                <a:solidFill>
                  <a:srgbClr val="1B5092"/>
                </a:solidFill>
              </a:rPr>
              <a:t>m</a:t>
            </a:r>
            <a:r>
              <a:rPr lang="en-US" sz="2160" b="1" cap="small" dirty="0">
                <a:solidFill>
                  <a:srgbClr val="1B5092"/>
                </a:solidFill>
              </a:rPr>
              <a:t>×50µ</a:t>
            </a:r>
            <a:r>
              <a:rPr lang="en-US" sz="2160" b="1" dirty="0">
                <a:solidFill>
                  <a:srgbClr val="1B5092"/>
                </a:solidFill>
              </a:rPr>
              <a:t>m</a:t>
            </a:r>
            <a:r>
              <a:rPr lang="en-US" sz="2160" b="1" cap="small" dirty="0">
                <a:solidFill>
                  <a:srgbClr val="1B5092"/>
                </a:solidFill>
              </a:rPr>
              <a:t>×1</a:t>
            </a:r>
            <a:r>
              <a:rPr lang="en-US" sz="2160" b="1" dirty="0">
                <a:solidFill>
                  <a:srgbClr val="1B5092"/>
                </a:solidFill>
              </a:rPr>
              <a:t>mm</a:t>
            </a:r>
          </a:p>
          <a:p>
            <a:pPr marL="218992" indent="-218992">
              <a:spcBef>
                <a:spcPts val="720"/>
              </a:spcBef>
              <a:buFont typeface="Arial" pitchFamily="34" charset="0"/>
              <a:buChar char="•"/>
            </a:pPr>
            <a:r>
              <a:rPr lang="en-US" sz="2160" b="1" cap="small" dirty="0">
                <a:solidFill>
                  <a:srgbClr val="1B5092"/>
                </a:solidFill>
              </a:rPr>
              <a:t>strain resolution: 2·10</a:t>
            </a:r>
            <a:r>
              <a:rPr lang="en-US" sz="2160" b="1" baseline="30000" dirty="0">
                <a:solidFill>
                  <a:srgbClr val="1B5092"/>
                </a:solidFill>
                <a:sym typeface="Symbol"/>
              </a:rPr>
              <a:t></a:t>
            </a:r>
            <a:r>
              <a:rPr lang="en-US" sz="2160" b="1" baseline="30000" dirty="0">
                <a:solidFill>
                  <a:srgbClr val="1B5092"/>
                </a:solidFill>
              </a:rPr>
              <a:t>4</a:t>
            </a:r>
            <a:endParaRPr lang="en-GB" sz="2160" b="1" baseline="30000" dirty="0">
              <a:solidFill>
                <a:srgbClr val="1B5092"/>
              </a:solidFill>
            </a:endParaRPr>
          </a:p>
        </p:txBody>
      </p:sp>
      <p:pic>
        <p:nvPicPr>
          <p:cNvPr id="25" name="Picture 4"/>
          <p:cNvPicPr>
            <a:picLocks noChangeAspect="1" noChangeArrowheads="1"/>
          </p:cNvPicPr>
          <p:nvPr/>
        </p:nvPicPr>
        <p:blipFill>
          <a:blip r:embed="rId4" cstate="print">
            <a:grayscl/>
          </a:blip>
          <a:srcRect t="29727" r="9108" b="32683"/>
          <a:stretch>
            <a:fillRect/>
          </a:stretch>
        </p:blipFill>
        <p:spPr bwMode="auto">
          <a:xfrm>
            <a:off x="5541265" y="4379505"/>
            <a:ext cx="4787899" cy="1484698"/>
          </a:xfrm>
          <a:prstGeom prst="rect">
            <a:avLst/>
          </a:prstGeom>
          <a:noFill/>
          <a:ln w="9525">
            <a:noFill/>
            <a:miter lim="800000"/>
            <a:headEnd/>
            <a:tailEnd/>
          </a:ln>
        </p:spPr>
      </p:pic>
      <p:pic>
        <p:nvPicPr>
          <p:cNvPr id="27" name="Picture 5"/>
          <p:cNvPicPr>
            <a:picLocks noChangeAspect="1" noChangeArrowheads="1"/>
          </p:cNvPicPr>
          <p:nvPr/>
        </p:nvPicPr>
        <p:blipFill>
          <a:blip r:embed="rId5" cstate="print"/>
          <a:srcRect t="6914" r="41337" b="6067"/>
          <a:stretch>
            <a:fillRect/>
          </a:stretch>
        </p:blipFill>
        <p:spPr bwMode="auto">
          <a:xfrm>
            <a:off x="8269673" y="773265"/>
            <a:ext cx="2402568" cy="2676008"/>
          </a:xfrm>
          <a:prstGeom prst="rect">
            <a:avLst/>
          </a:prstGeom>
          <a:noFill/>
          <a:ln w="9525">
            <a:noFill/>
            <a:miter lim="800000"/>
            <a:headEnd/>
            <a:tailEnd/>
          </a:ln>
        </p:spPr>
      </p:pic>
      <p:sp>
        <p:nvSpPr>
          <p:cNvPr id="28" name="Rectangle 27"/>
          <p:cNvSpPr/>
          <p:nvPr/>
        </p:nvSpPr>
        <p:spPr>
          <a:xfrm>
            <a:off x="5483352" y="5817216"/>
            <a:ext cx="5788152" cy="865319"/>
          </a:xfrm>
          <a:prstGeom prst="rect">
            <a:avLst/>
          </a:prstGeom>
        </p:spPr>
        <p:txBody>
          <a:bodyPr wrap="square" lIns="109685" tIns="54841" rIns="109685" bIns="54841">
            <a:spAutoFit/>
          </a:bodyPr>
          <a:lstStyle/>
          <a:p>
            <a:pPr marL="218992" lvl="1" indent="-218992">
              <a:spcBef>
                <a:spcPts val="720"/>
              </a:spcBef>
            </a:pPr>
            <a:r>
              <a:rPr lang="en-US" sz="2160" b="1" cap="small" dirty="0">
                <a:solidFill>
                  <a:prstClr val="black"/>
                </a:solidFill>
              </a:rPr>
              <a:t>Airbus Landing gear piston </a:t>
            </a:r>
            <a:r>
              <a:rPr lang="en-US" sz="2160" b="1" cap="small" dirty="0" smtClean="0">
                <a:solidFill>
                  <a:prstClr val="black"/>
                </a:solidFill>
              </a:rPr>
              <a:t>rod</a:t>
            </a:r>
          </a:p>
          <a:p>
            <a:pPr marL="218992" lvl="1" indent="-218992">
              <a:spcBef>
                <a:spcPts val="720"/>
              </a:spcBef>
            </a:pPr>
            <a:r>
              <a:rPr lang="en-US" sz="2160" b="1" cap="small" dirty="0" smtClean="0">
                <a:solidFill>
                  <a:prstClr val="black"/>
                </a:solidFill>
              </a:rPr>
              <a:t>Thomas </a:t>
            </a:r>
            <a:r>
              <a:rPr lang="en-US" sz="2160" b="1" cap="small" dirty="0" err="1" smtClean="0">
                <a:solidFill>
                  <a:prstClr val="black"/>
                </a:solidFill>
              </a:rPr>
              <a:t>Buslaps</a:t>
            </a:r>
            <a:r>
              <a:rPr lang="en-US" sz="2160" b="1" cap="small" dirty="0" smtClean="0">
                <a:solidFill>
                  <a:prstClr val="black"/>
                </a:solidFill>
              </a:rPr>
              <a:t> : buslaps@esrf.fr</a:t>
            </a:r>
            <a:endParaRPr lang="en-US" sz="2160" b="1" cap="small" dirty="0">
              <a:solidFill>
                <a:prstClr val="black"/>
              </a:solidFill>
            </a:endParaRPr>
          </a:p>
        </p:txBody>
      </p:sp>
      <p:sp>
        <p:nvSpPr>
          <p:cNvPr id="30" name="Rectangle 29"/>
          <p:cNvSpPr/>
          <p:nvPr/>
        </p:nvSpPr>
        <p:spPr>
          <a:xfrm>
            <a:off x="920496" y="5527660"/>
            <a:ext cx="4462272" cy="1107949"/>
          </a:xfrm>
          <a:prstGeom prst="rect">
            <a:avLst/>
          </a:prstGeom>
        </p:spPr>
        <p:txBody>
          <a:bodyPr wrap="square" lIns="109685" tIns="54841" rIns="109685" bIns="54841">
            <a:spAutoFit/>
          </a:bodyPr>
          <a:lstStyle/>
          <a:p>
            <a:pPr>
              <a:spcBef>
                <a:spcPts val="720"/>
              </a:spcBef>
            </a:pPr>
            <a:r>
              <a:rPr lang="en-US" sz="2160" b="1" cap="small" dirty="0">
                <a:solidFill>
                  <a:prstClr val="black"/>
                </a:solidFill>
              </a:rPr>
              <a:t>Rolls Royce Trent-700 chord fan blade (Ti-6Al-4V)</a:t>
            </a:r>
            <a:br>
              <a:rPr lang="en-US" sz="2160" b="1" cap="small" dirty="0">
                <a:solidFill>
                  <a:prstClr val="black"/>
                </a:solidFill>
              </a:rPr>
            </a:br>
            <a:r>
              <a:rPr lang="en-US" sz="2160" b="1" cap="small" dirty="0">
                <a:solidFill>
                  <a:prstClr val="black"/>
                </a:solidFill>
              </a:rPr>
              <a:t>900×400×20</a:t>
            </a:r>
            <a:r>
              <a:rPr lang="en-US" sz="2160" b="1" dirty="0">
                <a:solidFill>
                  <a:prstClr val="black"/>
                </a:solidFill>
              </a:rPr>
              <a:t>mm</a:t>
            </a:r>
            <a:r>
              <a:rPr lang="en-US" sz="2160" b="1" cap="small" dirty="0">
                <a:solidFill>
                  <a:prstClr val="black"/>
                </a:solidFill>
              </a:rPr>
              <a:t>3</a:t>
            </a:r>
          </a:p>
        </p:txBody>
      </p:sp>
      <p:sp>
        <p:nvSpPr>
          <p:cNvPr id="31" name="Rectangle 30"/>
          <p:cNvSpPr/>
          <p:nvPr/>
        </p:nvSpPr>
        <p:spPr>
          <a:xfrm>
            <a:off x="8180832" y="3455689"/>
            <a:ext cx="3291840" cy="775550"/>
          </a:xfrm>
          <a:prstGeom prst="rect">
            <a:avLst/>
          </a:prstGeom>
        </p:spPr>
        <p:txBody>
          <a:bodyPr wrap="square" lIns="109685" tIns="54841" rIns="109685" bIns="54841">
            <a:spAutoFit/>
          </a:bodyPr>
          <a:lstStyle/>
          <a:p>
            <a:pPr>
              <a:spcBef>
                <a:spcPts val="720"/>
              </a:spcBef>
            </a:pPr>
            <a:r>
              <a:rPr lang="en-GB" sz="2160" b="1" cap="small" dirty="0">
                <a:solidFill>
                  <a:prstClr val="black"/>
                </a:solidFill>
              </a:rPr>
              <a:t>Dunlop aircraft wheel</a:t>
            </a:r>
            <a:br>
              <a:rPr lang="en-GB" sz="2160" b="1" cap="small" dirty="0">
                <a:solidFill>
                  <a:prstClr val="black"/>
                </a:solidFill>
              </a:rPr>
            </a:br>
            <a:r>
              <a:rPr lang="en-GB" sz="2160" b="1" cap="small" dirty="0">
                <a:solidFill>
                  <a:prstClr val="black"/>
                </a:solidFill>
              </a:rPr>
              <a:t>(Ø50</a:t>
            </a:r>
            <a:r>
              <a:rPr lang="en-GB" sz="2160" b="1" dirty="0">
                <a:solidFill>
                  <a:prstClr val="black"/>
                </a:solidFill>
              </a:rPr>
              <a:t>cm</a:t>
            </a:r>
            <a:r>
              <a:rPr lang="en-US" sz="2160" b="1" cap="small" dirty="0">
                <a:solidFill>
                  <a:prstClr val="black"/>
                </a:solidFill>
              </a:rPr>
              <a:t>×</a:t>
            </a:r>
            <a:r>
              <a:rPr lang="en-GB" sz="2160" b="1" cap="small" dirty="0">
                <a:solidFill>
                  <a:prstClr val="black"/>
                </a:solidFill>
              </a:rPr>
              <a:t>50</a:t>
            </a:r>
            <a:r>
              <a:rPr lang="en-GB" sz="2160" b="1" dirty="0">
                <a:solidFill>
                  <a:prstClr val="black"/>
                </a:solidFill>
              </a:rPr>
              <a:t>cm</a:t>
            </a:r>
            <a:r>
              <a:rPr lang="en-GB" sz="2160" b="1" cap="small" dirty="0">
                <a:solidFill>
                  <a:prstClr val="black"/>
                </a:solidFill>
              </a:rPr>
              <a:t>, 30kg)</a:t>
            </a:r>
          </a:p>
        </p:txBody>
      </p:sp>
      <p:sp>
        <p:nvSpPr>
          <p:cNvPr id="10" name="Text Box 7"/>
          <p:cNvSpPr txBox="1">
            <a:spLocks noChangeArrowheads="1"/>
          </p:cNvSpPr>
          <p:nvPr/>
        </p:nvSpPr>
        <p:spPr bwMode="auto">
          <a:xfrm>
            <a:off x="1127448" y="131380"/>
            <a:ext cx="10325950" cy="486000"/>
          </a:xfrm>
          <a:prstGeom prst="rect">
            <a:avLst/>
          </a:prstGeom>
          <a:solidFill>
            <a:schemeClr val="accent1"/>
          </a:solidFill>
          <a:ln w="9525" algn="ctr">
            <a:noFill/>
            <a:miter lim="800000"/>
            <a:headEnd/>
            <a:tailEnd/>
          </a:ln>
        </p:spPr>
        <p:txBody>
          <a:bodyPr lIns="109685" tIns="54841" rIns="109685" bIns="54841" anchor="ctr" anchorCtr="0">
            <a:noAutofit/>
          </a:bodyPr>
          <a:lstStyle/>
          <a:p>
            <a:pPr marL="110446" lvl="1"/>
            <a:r>
              <a:rPr lang="en-US" sz="2880" b="1" dirty="0">
                <a:solidFill>
                  <a:prstClr val="white"/>
                </a:solidFill>
                <a:cs typeface="Arial" pitchFamily="34" charset="0"/>
              </a:rPr>
              <a:t>Energy Dispersive </a:t>
            </a:r>
            <a:r>
              <a:rPr lang="en-US" sz="2880" b="1" dirty="0" smtClean="0">
                <a:solidFill>
                  <a:prstClr val="white"/>
                </a:solidFill>
                <a:cs typeface="Arial" pitchFamily="34" charset="0"/>
              </a:rPr>
              <a:t>Diffraction – Very High Energy</a:t>
            </a:r>
            <a:endParaRPr lang="en-GB" sz="2880" b="1" dirty="0">
              <a:solidFill>
                <a:prstClr val="white"/>
              </a:solidFill>
              <a:cs typeface="Arial" pitchFamily="34" charset="0"/>
            </a:endParaRPr>
          </a:p>
        </p:txBody>
      </p:sp>
    </p:spTree>
    <p:extLst>
      <p:ext uri="{BB962C8B-B14F-4D97-AF65-F5344CB8AC3E}">
        <p14:creationId xmlns:p14="http://schemas.microsoft.com/office/powerpoint/2010/main" val="2992823639"/>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738654" y="6081790"/>
            <a:ext cx="1929347" cy="77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5656"/>
          <a:stretch/>
        </p:blipFill>
        <p:spPr>
          <a:xfrm>
            <a:off x="2797896" y="1375194"/>
            <a:ext cx="7172300" cy="3756224"/>
          </a:xfrm>
          <a:prstGeom prst="rect">
            <a:avLst/>
          </a:prstGeom>
        </p:spPr>
      </p:pic>
      <p:sp>
        <p:nvSpPr>
          <p:cNvPr id="2" name="Title 1"/>
          <p:cNvSpPr>
            <a:spLocks noGrp="1"/>
          </p:cNvSpPr>
          <p:nvPr>
            <p:ph type="title"/>
          </p:nvPr>
        </p:nvSpPr>
        <p:spPr/>
        <p:txBody>
          <a:bodyPr/>
          <a:lstStyle/>
          <a:p>
            <a:pPr algn="ctr"/>
            <a:r>
              <a:rPr lang="en-US" sz="2400" dirty="0"/>
              <a:t>9-channel </a:t>
            </a:r>
            <a:r>
              <a:rPr lang="en-US" sz="2400" dirty="0" smtClean="0"/>
              <a:t>multi-</a:t>
            </a:r>
            <a:r>
              <a:rPr lang="en-US" sz="2400" dirty="0" err="1" smtClean="0"/>
              <a:t>analyser</a:t>
            </a:r>
            <a:r>
              <a:rPr lang="en-US" sz="2400" dirty="0" smtClean="0"/>
              <a:t> stage : ID22 – </a:t>
            </a:r>
            <a:r>
              <a:rPr lang="en-US" sz="2400" dirty="0" err="1" smtClean="0"/>
              <a:t>A.Fitch</a:t>
            </a:r>
            <a:r>
              <a:rPr lang="en-US" sz="2400" dirty="0" smtClean="0"/>
              <a:t> / </a:t>
            </a:r>
            <a:r>
              <a:rPr lang="en-US" sz="2400" dirty="0" err="1" smtClean="0"/>
              <a:t>C.Dejoie</a:t>
            </a:r>
            <a:endParaRPr lang="en-GB" sz="2400" dirty="0"/>
          </a:p>
        </p:txBody>
      </p:sp>
      <p:sp>
        <p:nvSpPr>
          <p:cNvPr id="16" name="TextBox 15"/>
          <p:cNvSpPr txBox="1"/>
          <p:nvPr/>
        </p:nvSpPr>
        <p:spPr>
          <a:xfrm>
            <a:off x="6050914" y="1359553"/>
            <a:ext cx="1713698" cy="5847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9 Si 111 </a:t>
            </a:r>
            <a:r>
              <a:rPr lang="en-US" sz="1600" dirty="0" err="1">
                <a:latin typeface="Arial" panose="020B0604020202020204" pitchFamily="34" charset="0"/>
                <a:cs typeface="Arial" panose="020B0604020202020204" pitchFamily="34" charset="0"/>
              </a:rPr>
              <a:t>analyser</a:t>
            </a:r>
            <a:r>
              <a:rPr lang="en-US" sz="1600" dirty="0">
                <a:latin typeface="Arial" panose="020B0604020202020204" pitchFamily="34" charset="0"/>
                <a:cs typeface="Arial" panose="020B0604020202020204" pitchFamily="34" charset="0"/>
              </a:rPr>
              <a:t> crystals</a:t>
            </a:r>
          </a:p>
        </p:txBody>
      </p:sp>
      <p:sp>
        <p:nvSpPr>
          <p:cNvPr id="24" name="TextBox 23"/>
          <p:cNvSpPr txBox="1"/>
          <p:nvPr/>
        </p:nvSpPr>
        <p:spPr>
          <a:xfrm>
            <a:off x="8932188" y="3002063"/>
            <a:ext cx="98179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Sample</a:t>
            </a:r>
          </a:p>
        </p:txBody>
      </p:sp>
      <p:sp>
        <p:nvSpPr>
          <p:cNvPr id="25" name="TextBox 24"/>
          <p:cNvSpPr txBox="1"/>
          <p:nvPr/>
        </p:nvSpPr>
        <p:spPr>
          <a:xfrm>
            <a:off x="2797896" y="601261"/>
            <a:ext cx="2338534" cy="5847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9 detectors</a:t>
            </a:r>
          </a:p>
          <a:p>
            <a:pPr algn="ctr"/>
            <a:r>
              <a:rPr lang="en-US" sz="1600" dirty="0">
                <a:latin typeface="Arial" panose="020B0604020202020204" pitchFamily="34" charset="0"/>
                <a:cs typeface="Arial" panose="020B0604020202020204" pitchFamily="34" charset="0"/>
              </a:rPr>
              <a:t>LaBr</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scintillators</a:t>
            </a:r>
          </a:p>
        </p:txBody>
      </p:sp>
      <p:cxnSp>
        <p:nvCxnSpPr>
          <p:cNvPr id="28" name="Straight Arrow Connector 27"/>
          <p:cNvCxnSpPr/>
          <p:nvPr/>
        </p:nvCxnSpPr>
        <p:spPr>
          <a:xfrm>
            <a:off x="3967163" y="1221118"/>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2094" y="857084"/>
            <a:ext cx="1757595" cy="5847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Second collimation box</a:t>
            </a:r>
          </a:p>
        </p:txBody>
      </p:sp>
      <p:sp>
        <p:nvSpPr>
          <p:cNvPr id="14" name="TextBox 13"/>
          <p:cNvSpPr txBox="1"/>
          <p:nvPr/>
        </p:nvSpPr>
        <p:spPr>
          <a:xfrm>
            <a:off x="7437862" y="2038432"/>
            <a:ext cx="1757595" cy="5847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First collimation box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273" y="4239825"/>
            <a:ext cx="3911467" cy="2230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281" y="4243791"/>
            <a:ext cx="3911467" cy="2230392"/>
          </a:xfrm>
          <a:prstGeom prst="rect">
            <a:avLst/>
          </a:prstGeom>
        </p:spPr>
      </p:pic>
      <p:sp>
        <p:nvSpPr>
          <p:cNvPr id="50" name="Rectangle 49"/>
          <p:cNvSpPr/>
          <p:nvPr/>
        </p:nvSpPr>
        <p:spPr>
          <a:xfrm>
            <a:off x="1775928" y="4241546"/>
            <a:ext cx="8630815" cy="244619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2180754" y="6383306"/>
            <a:ext cx="3085681" cy="276999"/>
          </a:xfrm>
          <a:prstGeom prst="rect">
            <a:avLst/>
          </a:prstGeom>
        </p:spPr>
        <p:txBody>
          <a:bodyPr wrap="square">
            <a:spAutoFit/>
          </a:bodyPr>
          <a:lstStyle/>
          <a:p>
            <a:r>
              <a:rPr lang="en-US" sz="1200" kern="0" dirty="0">
                <a:latin typeface="Lucida Sans Unicode"/>
                <a:sym typeface="Wingdings" panose="05000000000000000000" pitchFamily="2" charset="2"/>
              </a:rPr>
              <a:t> </a:t>
            </a:r>
            <a:r>
              <a:rPr lang="en-US" sz="1200" kern="0" dirty="0">
                <a:latin typeface="Lucida Sans Unicode"/>
              </a:rPr>
              <a:t>Stringently defines a true 2</a:t>
            </a:r>
            <a:r>
              <a:rPr lang="en-US" sz="1200" kern="0" dirty="0">
                <a:latin typeface="Lucida Sans Unicode"/>
                <a:sym typeface="Symbol" pitchFamily="18" charset="2"/>
              </a:rPr>
              <a:t> </a:t>
            </a:r>
            <a:r>
              <a:rPr lang="en-US" sz="1200" kern="0" dirty="0">
                <a:latin typeface="Lucida Sans Unicode"/>
              </a:rPr>
              <a:t>angle</a:t>
            </a:r>
            <a:endParaRPr lang="en-GB" sz="1200" dirty="0"/>
          </a:p>
        </p:txBody>
      </p:sp>
      <p:cxnSp>
        <p:nvCxnSpPr>
          <p:cNvPr id="58" name="Straight Arrow Connector 57"/>
          <p:cNvCxnSpPr/>
          <p:nvPr/>
        </p:nvCxnSpPr>
        <p:spPr>
          <a:xfrm>
            <a:off x="5600891" y="1506176"/>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6907763" y="2070100"/>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9423083" y="3366910"/>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5589910" y="4425079"/>
            <a:ext cx="4816833" cy="2086725"/>
          </a:xfrm>
          <a:prstGeom prst="rect">
            <a:avLst/>
          </a:prstGeom>
        </p:spPr>
        <p:txBody>
          <a:bodyPr wrap="square">
            <a:spAutoFit/>
          </a:bodyPr>
          <a:lstStyle/>
          <a:p>
            <a:pPr marL="265113" indent="-265113" fontAlgn="base">
              <a:lnSpc>
                <a:spcPct val="80000"/>
              </a:lnSpc>
              <a:spcBef>
                <a:spcPct val="0"/>
              </a:spcBef>
              <a:spcAft>
                <a:spcPts val="1200"/>
              </a:spcAft>
              <a:buClr>
                <a:srgbClr val="1B5092"/>
              </a:buClr>
              <a:buFontTx/>
              <a:buChar char="•"/>
              <a:defRPr/>
            </a:pPr>
            <a:r>
              <a:rPr lang="en-US" sz="1400" kern="0" dirty="0">
                <a:solidFill>
                  <a:srgbClr val="1B5092"/>
                </a:solidFill>
                <a:sym typeface="Symbol" pitchFamily="18" charset="2"/>
              </a:rPr>
              <a:t>Narrow peaks (sample-limited) with accurate positions</a:t>
            </a:r>
            <a:endParaRPr lang="en-US" sz="1400" kern="0" dirty="0">
              <a:solidFill>
                <a:srgbClr val="1B5092"/>
              </a:solidFill>
            </a:endParaRPr>
          </a:p>
          <a:p>
            <a:pPr marL="265113" indent="-265113" fontAlgn="base">
              <a:lnSpc>
                <a:spcPct val="80000"/>
              </a:lnSpc>
              <a:spcBef>
                <a:spcPct val="0"/>
              </a:spcBef>
              <a:spcAft>
                <a:spcPts val="1200"/>
              </a:spcAft>
              <a:buClr>
                <a:srgbClr val="1B5092"/>
              </a:buClr>
              <a:buFontTx/>
              <a:buChar char="•"/>
              <a:defRPr/>
            </a:pPr>
            <a:r>
              <a:rPr lang="en-US" sz="1400" kern="0" dirty="0">
                <a:solidFill>
                  <a:srgbClr val="1B5092"/>
                </a:solidFill>
              </a:rPr>
              <a:t>Peak positions insensitive to misalignment, transparency, specimen size/shape/surface effects, etc.</a:t>
            </a:r>
          </a:p>
          <a:p>
            <a:pPr marL="265113" indent="-265113" fontAlgn="base">
              <a:lnSpc>
                <a:spcPct val="80000"/>
              </a:lnSpc>
              <a:spcBef>
                <a:spcPct val="0"/>
              </a:spcBef>
              <a:spcAft>
                <a:spcPts val="1200"/>
              </a:spcAft>
              <a:buClr>
                <a:srgbClr val="1B5092"/>
              </a:buClr>
              <a:buFontTx/>
              <a:buChar char="•"/>
              <a:defRPr/>
            </a:pPr>
            <a:r>
              <a:rPr lang="en-US" sz="1400" kern="0" dirty="0">
                <a:solidFill>
                  <a:srgbClr val="1B5092"/>
                </a:solidFill>
              </a:rPr>
              <a:t>Widths independent of any </a:t>
            </a:r>
            <a:r>
              <a:rPr lang="en-US" sz="1400" i="1" kern="0" dirty="0">
                <a:solidFill>
                  <a:srgbClr val="1B5092"/>
                </a:solidFill>
                <a:sym typeface="Symbol" pitchFamily="18" charset="2"/>
              </a:rPr>
              <a:t></a:t>
            </a:r>
            <a:r>
              <a:rPr lang="en-US" sz="1400" kern="0" dirty="0">
                <a:solidFill>
                  <a:srgbClr val="1B5092"/>
                </a:solidFill>
                <a:sym typeface="Symbol" pitchFamily="18" charset="2"/>
              </a:rPr>
              <a:t>/2</a:t>
            </a:r>
            <a:r>
              <a:rPr lang="en-US" sz="1400" i="1" kern="0" dirty="0">
                <a:solidFill>
                  <a:srgbClr val="1B5092"/>
                </a:solidFill>
                <a:sym typeface="Symbol" pitchFamily="18" charset="2"/>
              </a:rPr>
              <a:t></a:t>
            </a:r>
            <a:r>
              <a:rPr lang="en-US" sz="1400" kern="0" dirty="0">
                <a:solidFill>
                  <a:srgbClr val="1B5092"/>
                </a:solidFill>
                <a:sym typeface="Symbol" pitchFamily="18" charset="2"/>
              </a:rPr>
              <a:t> </a:t>
            </a:r>
            <a:r>
              <a:rPr lang="en-US" sz="1400" kern="0" dirty="0" err="1">
                <a:solidFill>
                  <a:srgbClr val="1B5092"/>
                </a:solidFill>
                <a:sym typeface="Symbol" pitchFamily="18" charset="2"/>
              </a:rPr>
              <a:t>parafocusing</a:t>
            </a:r>
            <a:r>
              <a:rPr lang="en-US" sz="1400" kern="0" dirty="0">
                <a:solidFill>
                  <a:srgbClr val="1B5092"/>
                </a:solidFill>
                <a:sym typeface="Symbol" pitchFamily="18" charset="2"/>
              </a:rPr>
              <a:t> condition</a:t>
            </a:r>
            <a:endParaRPr lang="en-US" sz="1400" kern="0" dirty="0">
              <a:solidFill>
                <a:srgbClr val="1B5092"/>
              </a:solidFill>
            </a:endParaRPr>
          </a:p>
          <a:p>
            <a:pPr marL="265113" indent="-265113" fontAlgn="base">
              <a:lnSpc>
                <a:spcPct val="80000"/>
              </a:lnSpc>
              <a:spcBef>
                <a:spcPct val="0"/>
              </a:spcBef>
              <a:spcAft>
                <a:spcPts val="1200"/>
              </a:spcAft>
              <a:buClr>
                <a:srgbClr val="1B5092"/>
              </a:buClr>
              <a:buFontTx/>
              <a:buChar char="•"/>
              <a:defRPr/>
            </a:pPr>
            <a:r>
              <a:rPr lang="en-US" sz="1400" kern="0" dirty="0">
                <a:solidFill>
                  <a:srgbClr val="1B5092"/>
                </a:solidFill>
              </a:rPr>
              <a:t>Suppresses fluorescence, Compton, parasitic scatter</a:t>
            </a:r>
          </a:p>
          <a:p>
            <a:pPr marL="265113" indent="-265113" fontAlgn="base">
              <a:lnSpc>
                <a:spcPct val="80000"/>
              </a:lnSpc>
              <a:spcBef>
                <a:spcPct val="0"/>
              </a:spcBef>
              <a:spcAft>
                <a:spcPts val="1200"/>
              </a:spcAft>
              <a:buClr>
                <a:srgbClr val="1B5092"/>
              </a:buClr>
              <a:buFontTx/>
              <a:buChar char="•"/>
              <a:defRPr/>
            </a:pPr>
            <a:r>
              <a:rPr lang="en-US" sz="1400" kern="0" dirty="0">
                <a:solidFill>
                  <a:srgbClr val="1B5092"/>
                </a:solidFill>
              </a:rPr>
              <a:t>But relatively slow</a:t>
            </a:r>
            <a:r>
              <a:rPr lang="en-US" sz="1400" b="1" kern="0" dirty="0">
                <a:solidFill>
                  <a:srgbClr val="1B5092"/>
                </a:solidFill>
              </a:rPr>
              <a:t> </a:t>
            </a:r>
            <a:r>
              <a:rPr lang="en-US" sz="1400" kern="0" dirty="0">
                <a:solidFill>
                  <a:srgbClr val="1B5092"/>
                </a:solidFill>
              </a:rPr>
              <a:t>as</a:t>
            </a:r>
            <a:r>
              <a:rPr lang="en-US" sz="1400" b="1" kern="0" dirty="0">
                <a:solidFill>
                  <a:srgbClr val="1B5092"/>
                </a:solidFill>
              </a:rPr>
              <a:t> </a:t>
            </a:r>
            <a:r>
              <a:rPr lang="en-US" sz="1400" kern="0" dirty="0">
                <a:solidFill>
                  <a:srgbClr val="1B5092"/>
                </a:solidFill>
              </a:rPr>
              <a:t>it needs to be scanned and transmits photons only within the narrow “Darwin width” of the </a:t>
            </a:r>
            <a:r>
              <a:rPr lang="en-US" sz="1400" kern="0" dirty="0" err="1">
                <a:solidFill>
                  <a:srgbClr val="1B5092"/>
                </a:solidFill>
              </a:rPr>
              <a:t>analyser</a:t>
            </a:r>
            <a:r>
              <a:rPr lang="en-US" sz="1400" kern="0" dirty="0">
                <a:solidFill>
                  <a:srgbClr val="1B5092"/>
                </a:solidFill>
              </a:rPr>
              <a:t> crystal - (hence 9 in parallel)</a:t>
            </a:r>
          </a:p>
        </p:txBody>
      </p:sp>
    </p:spTree>
    <p:extLst>
      <p:ext uri="{BB962C8B-B14F-4D97-AF65-F5344CB8AC3E}">
        <p14:creationId xmlns:p14="http://schemas.microsoft.com/office/powerpoint/2010/main" val="113845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11484" t="24878" r="11305" b="24335"/>
          <a:stretch/>
        </p:blipFill>
        <p:spPr>
          <a:xfrm rot="10800000">
            <a:off x="335362" y="4549911"/>
            <a:ext cx="3232997" cy="2126598"/>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084" t="15402" r="5621"/>
          <a:stretch/>
        </p:blipFill>
        <p:spPr>
          <a:xfrm>
            <a:off x="335360" y="645247"/>
            <a:ext cx="3094568" cy="3684316"/>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8027" t="94527" r="35627" b="88"/>
          <a:stretch/>
        </p:blipFill>
        <p:spPr>
          <a:xfrm>
            <a:off x="1658141" y="4174500"/>
            <a:ext cx="1014951" cy="253385"/>
          </a:xfrm>
          <a:prstGeom prst="rect">
            <a:avLst/>
          </a:prstGeom>
        </p:spPr>
      </p:pic>
      <p:sp>
        <p:nvSpPr>
          <p:cNvPr id="2" name="Title 1"/>
          <p:cNvSpPr>
            <a:spLocks noGrp="1"/>
          </p:cNvSpPr>
          <p:nvPr>
            <p:ph type="title"/>
          </p:nvPr>
        </p:nvSpPr>
        <p:spPr/>
        <p:txBody>
          <a:bodyPr/>
          <a:lstStyle/>
          <a:p>
            <a:pPr algn="ctr"/>
            <a:r>
              <a:rPr lang="en-US" dirty="0" smtClean="0"/>
              <a:t>Asymmetry effect</a:t>
            </a:r>
            <a:endParaRPr lang="en-GB" dirty="0"/>
          </a:p>
        </p:txBody>
      </p:sp>
      <p:sp>
        <p:nvSpPr>
          <p:cNvPr id="5" name="TextBox 4"/>
          <p:cNvSpPr txBox="1"/>
          <p:nvPr/>
        </p:nvSpPr>
        <p:spPr>
          <a:xfrm>
            <a:off x="3429928" y="1572476"/>
            <a:ext cx="3243596" cy="1384995"/>
          </a:xfrm>
          <a:prstGeom prst="rect">
            <a:avLst/>
          </a:prstGeom>
          <a:noFill/>
        </p:spPr>
        <p:txBody>
          <a:bodyPr wrap="square" rtlCol="0">
            <a:spAutoFit/>
          </a:bodyPr>
          <a:lstStyle/>
          <a:p>
            <a:pPr marL="285750" indent="-285750" algn="just">
              <a:buFont typeface="Wingdings" panose="05000000000000000000" pitchFamily="2" charset="2"/>
              <a:buChar char="à"/>
            </a:pPr>
            <a:r>
              <a:rPr lang="en-US" sz="1400" dirty="0">
                <a:solidFill>
                  <a:srgbClr val="002060"/>
                </a:solidFill>
                <a:latin typeface="Arial" panose="020B0604020202020204" pitchFamily="34" charset="0"/>
                <a:cs typeface="Arial" panose="020B0604020202020204" pitchFamily="34" charset="0"/>
                <a:sym typeface="Wingdings" panose="05000000000000000000" pitchFamily="2" charset="2"/>
              </a:rPr>
              <a:t>To reduce the asymmetry effect, decrease the axial aperture</a:t>
            </a:r>
          </a:p>
          <a:p>
            <a:pPr marL="285750" indent="-285750" algn="just">
              <a:buFont typeface="Wingdings" panose="05000000000000000000" pitchFamily="2" charset="2"/>
              <a:buChar char="à"/>
            </a:pPr>
            <a:endParaRPr lang="en-US" sz="1400"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marL="285750" indent="-285750" algn="just">
              <a:buFont typeface="Wingdings" panose="05000000000000000000" pitchFamily="2" charset="2"/>
              <a:buChar char="à"/>
            </a:pPr>
            <a:r>
              <a:rPr lang="en-US" sz="1400" dirty="0">
                <a:solidFill>
                  <a:srgbClr val="002060"/>
                </a:solidFill>
                <a:latin typeface="Arial" panose="020B0604020202020204" pitchFamily="34" charset="0"/>
                <a:cs typeface="Arial" panose="020B0604020202020204" pitchFamily="34" charset="0"/>
                <a:sym typeface="Wingdings" panose="05000000000000000000" pitchFamily="2" charset="2"/>
              </a:rPr>
              <a:t>But, if we decrease too much, we loose statistics, especially at high angles</a:t>
            </a:r>
          </a:p>
        </p:txBody>
      </p:sp>
      <p:sp>
        <p:nvSpPr>
          <p:cNvPr id="14" name="Oval 7"/>
          <p:cNvSpPr>
            <a:spLocks noChangeArrowheads="1"/>
          </p:cNvSpPr>
          <p:nvPr/>
        </p:nvSpPr>
        <p:spPr bwMode="auto">
          <a:xfrm>
            <a:off x="1916584" y="5584670"/>
            <a:ext cx="55563" cy="50800"/>
          </a:xfrm>
          <a:prstGeom prst="ellipse">
            <a:avLst/>
          </a:pr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algn="ctr"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algn="ctr"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algn="ctr"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algn="ctr" eaLnBrk="0" fontAlgn="base" hangingPunct="0">
              <a:spcBef>
                <a:spcPct val="0"/>
              </a:spcBef>
              <a:spcAft>
                <a:spcPct val="0"/>
              </a:spcAft>
              <a:defRPr sz="2400">
                <a:solidFill>
                  <a:schemeClr val="tx1"/>
                </a:solidFill>
                <a:latin typeface="Lucida Sans Unicode" panose="020B0602030504020204" pitchFamily="34" charset="0"/>
              </a:defRPr>
            </a:lvl9pPr>
          </a:lstStyle>
          <a:p>
            <a:pPr algn="ctr" eaLnBrk="1" hangingPunct="1"/>
            <a:endParaRPr lang="en-US" altLang="en-US" sz="1800">
              <a:solidFill>
                <a:srgbClr val="000000"/>
              </a:solidFill>
              <a:latin typeface="Arial" panose="020B0604020202020204" pitchFamily="34" charset="0"/>
            </a:endParaRPr>
          </a:p>
        </p:txBody>
      </p:sp>
      <p:sp>
        <p:nvSpPr>
          <p:cNvPr id="16" name="Line 6"/>
          <p:cNvSpPr>
            <a:spLocks noChangeShapeType="1"/>
          </p:cNvSpPr>
          <p:nvPr/>
        </p:nvSpPr>
        <p:spPr bwMode="auto">
          <a:xfrm flipV="1">
            <a:off x="1658141" y="3143794"/>
            <a:ext cx="314005" cy="2066913"/>
          </a:xfrm>
          <a:prstGeom prst="line">
            <a:avLst/>
          </a:prstGeom>
          <a:noFill/>
          <a:ln w="22225">
            <a:solidFill>
              <a:schemeClr val="tx2">
                <a:lumMod val="60000"/>
                <a:lumOff val="40000"/>
              </a:schemeClr>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GB" sz="2400">
              <a:solidFill>
                <a:srgbClr val="000000"/>
              </a:solidFill>
              <a:latin typeface="Lucida Sans Unicode" panose="020B0602030504020204" pitchFamily="34"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7193" t="20683"/>
          <a:stretch/>
        </p:blipFill>
        <p:spPr>
          <a:xfrm rot="5400000">
            <a:off x="6046627" y="1676369"/>
            <a:ext cx="3374097" cy="1622072"/>
          </a:xfrm>
          <a:prstGeom prst="rect">
            <a:avLst/>
          </a:prstGeom>
        </p:spPr>
      </p:pic>
      <p:sp>
        <p:nvSpPr>
          <p:cNvPr id="44" name="Rectangle 43"/>
          <p:cNvSpPr/>
          <p:nvPr/>
        </p:nvSpPr>
        <p:spPr>
          <a:xfrm>
            <a:off x="6882701" y="4228900"/>
            <a:ext cx="1859428" cy="246221"/>
          </a:xfrm>
          <a:prstGeom prst="rect">
            <a:avLst/>
          </a:prstGeom>
        </p:spPr>
        <p:txBody>
          <a:bodyPr wrap="square">
            <a:spAutoFit/>
          </a:bodyPr>
          <a:lstStyle/>
          <a:p>
            <a:r>
              <a:rPr lang="en-US" sz="1000" dirty="0"/>
              <a:t>ID22: 4 mm fixed aperture</a:t>
            </a:r>
          </a:p>
        </p:txBody>
      </p:sp>
      <p:sp>
        <p:nvSpPr>
          <p:cNvPr id="13" name="Line 6"/>
          <p:cNvSpPr>
            <a:spLocks noChangeShapeType="1"/>
          </p:cNvSpPr>
          <p:nvPr/>
        </p:nvSpPr>
        <p:spPr bwMode="auto">
          <a:xfrm flipH="1" flipV="1">
            <a:off x="1986222" y="3143794"/>
            <a:ext cx="235037" cy="2066913"/>
          </a:xfrm>
          <a:prstGeom prst="line">
            <a:avLst/>
          </a:prstGeom>
          <a:noFill/>
          <a:ln w="22225">
            <a:solidFill>
              <a:schemeClr val="tx2">
                <a:lumMod val="60000"/>
                <a:lumOff val="40000"/>
              </a:schemeClr>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GB" sz="2400">
              <a:solidFill>
                <a:srgbClr val="000000"/>
              </a:solidFill>
              <a:latin typeface="Lucida Sans Unicode" panose="020B0602030504020204" pitchFamily="34" charset="0"/>
            </a:endParaRPr>
          </a:p>
        </p:txBody>
      </p:sp>
      <p:sp>
        <p:nvSpPr>
          <p:cNvPr id="32" name="TextBox 31"/>
          <p:cNvSpPr txBox="1"/>
          <p:nvPr/>
        </p:nvSpPr>
        <p:spPr>
          <a:xfrm>
            <a:off x="3901195" y="5255277"/>
            <a:ext cx="4724040" cy="523220"/>
          </a:xfrm>
          <a:prstGeom prst="rect">
            <a:avLst/>
          </a:prstGeom>
          <a:noFill/>
        </p:spPr>
        <p:txBody>
          <a:bodyPr wrap="square" rtlCol="0">
            <a:spAutoFit/>
          </a:bodyPr>
          <a:lstStyle/>
          <a:p>
            <a:pPr marL="285750" indent="-285750" algn="just">
              <a:buFont typeface="Wingdings" panose="05000000000000000000" pitchFamily="2" charset="2"/>
              <a:buChar char="à"/>
            </a:pPr>
            <a:r>
              <a:rPr lang="en-US" sz="1400" dirty="0">
                <a:solidFill>
                  <a:srgbClr val="FF0000"/>
                </a:solidFill>
                <a:latin typeface="Arial" panose="020B0604020202020204" pitchFamily="34" charset="0"/>
                <a:cs typeface="Arial" panose="020B0604020202020204" pitchFamily="34" charset="0"/>
                <a:sym typeface="Wingdings" panose="05000000000000000000" pitchFamily="2" charset="2"/>
              </a:rPr>
              <a:t>Up to now, a compromise between broadening and asymmetry at low angle and statistics at higher angle</a:t>
            </a:r>
            <a:endParaRPr lang="en-US" sz="1400" dirty="0">
              <a:solidFill>
                <a:srgbClr val="FF0000"/>
              </a:solidFill>
              <a:latin typeface="Arial" panose="020B0604020202020204" pitchFamily="34" charset="0"/>
              <a:cs typeface="Arial" panose="020B0604020202020204" pitchFamily="34" charset="0"/>
            </a:endParaRPr>
          </a:p>
        </p:txBody>
      </p:sp>
      <p:sp>
        <p:nvSpPr>
          <p:cNvPr id="33" name="Rectangle 32"/>
          <p:cNvSpPr/>
          <p:nvPr/>
        </p:nvSpPr>
        <p:spPr>
          <a:xfrm>
            <a:off x="3872034" y="5133076"/>
            <a:ext cx="4870095" cy="82359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5"/>
          <p:cNvSpPr>
            <a:spLocks noChangeArrowheads="1"/>
          </p:cNvSpPr>
          <p:nvPr/>
        </p:nvSpPr>
        <p:spPr bwMode="auto">
          <a:xfrm>
            <a:off x="1635945" y="5210706"/>
            <a:ext cx="612740" cy="123294"/>
          </a:xfrm>
          <a:prstGeom prst="rect">
            <a:avLst/>
          </a:prstGeom>
          <a:noFill/>
          <a:ln w="19050">
            <a:solidFill>
              <a:srgbClr val="FF0000"/>
            </a:solidFill>
            <a:miter lim="800000"/>
            <a:headEnd/>
            <a:tailEnd/>
          </a:ln>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algn="ctr"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algn="ctr"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algn="ctr"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algn="ctr" eaLnBrk="0" fontAlgn="base" hangingPunct="0">
              <a:spcBef>
                <a:spcPct val="0"/>
              </a:spcBef>
              <a:spcAft>
                <a:spcPct val="0"/>
              </a:spcAft>
              <a:defRPr sz="2400">
                <a:solidFill>
                  <a:schemeClr val="tx1"/>
                </a:solidFill>
                <a:latin typeface="Lucida Sans Unicode" panose="020B0602030504020204" pitchFamily="34" charset="0"/>
              </a:defRPr>
            </a:lvl9pPr>
          </a:lstStyle>
          <a:p>
            <a:pPr algn="ctr" eaLnBrk="1" hangingPunct="1"/>
            <a:r>
              <a:rPr lang="en-US" altLang="en-US" sz="180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7932258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759475" y="3514402"/>
            <a:ext cx="4233883" cy="3232131"/>
            <a:chOff x="4235474" y="3514401"/>
            <a:chExt cx="4233883" cy="3232131"/>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361" y="3514401"/>
              <a:ext cx="4230996" cy="3232131"/>
            </a:xfrm>
            <a:prstGeom prst="rect">
              <a:avLst/>
            </a:prstGeom>
          </p:spPr>
        </p:pic>
        <p:sp>
          <p:nvSpPr>
            <p:cNvPr id="30" name="Rectangle 29"/>
            <p:cNvSpPr/>
            <p:nvPr/>
          </p:nvSpPr>
          <p:spPr>
            <a:xfrm>
              <a:off x="4235474" y="3570967"/>
              <a:ext cx="455038" cy="265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smtClean="0"/>
              <a:t>Combining </a:t>
            </a:r>
            <a:r>
              <a:rPr lang="en-US" dirty="0" err="1" smtClean="0"/>
              <a:t>analyser</a:t>
            </a:r>
            <a:r>
              <a:rPr lang="en-US" dirty="0" smtClean="0"/>
              <a:t> and 2D detector - Benefits</a:t>
            </a:r>
            <a:endParaRPr lang="en-GB" dirty="0"/>
          </a:p>
        </p:txBody>
      </p:sp>
      <p:sp>
        <p:nvSpPr>
          <p:cNvPr id="4" name="TextBox 3"/>
          <p:cNvSpPr txBox="1"/>
          <p:nvPr/>
        </p:nvSpPr>
        <p:spPr>
          <a:xfrm>
            <a:off x="1957871" y="712758"/>
            <a:ext cx="4685067" cy="307777"/>
          </a:xfrm>
          <a:prstGeom prst="rect">
            <a:avLst/>
          </a:prstGeom>
          <a:noFill/>
        </p:spPr>
        <p:txBody>
          <a:bodyPr wrap="square" rtlCol="0">
            <a:spAutoFit/>
          </a:bodyPr>
          <a:lstStyle/>
          <a:p>
            <a:pPr marL="285750" indent="-285750" algn="just">
              <a:buFont typeface="Wingdings" panose="05000000000000000000" pitchFamily="2" charset="2"/>
              <a:buChar char="à"/>
            </a:pPr>
            <a:r>
              <a:rPr lang="en-US" sz="1400" dirty="0">
                <a:solidFill>
                  <a:srgbClr val="002060"/>
                </a:solidFill>
                <a:latin typeface="Arial" panose="020B0604020202020204" pitchFamily="34" charset="0"/>
                <a:cs typeface="Arial" panose="020B0604020202020204" pitchFamily="34" charset="0"/>
                <a:sym typeface="Wingdings" panose="05000000000000000000" pitchFamily="2" charset="2"/>
              </a:rPr>
              <a:t>Peak shape vs. statistics: no compromise anymore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0539" t="11659" r="36593" b="41943"/>
          <a:stretch/>
        </p:blipFill>
        <p:spPr>
          <a:xfrm>
            <a:off x="2674369" y="1097737"/>
            <a:ext cx="2029245" cy="2287200"/>
          </a:xfrm>
          <a:prstGeom prst="rect">
            <a:avLst/>
          </a:prstGeom>
        </p:spPr>
      </p:pic>
      <p:sp>
        <p:nvSpPr>
          <p:cNvPr id="6" name="TextBox 5"/>
          <p:cNvSpPr txBox="1"/>
          <p:nvPr/>
        </p:nvSpPr>
        <p:spPr>
          <a:xfrm>
            <a:off x="2956130" y="986970"/>
            <a:ext cx="1713698"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Si 111 NIST 640c</a:t>
            </a:r>
          </a:p>
        </p:txBody>
      </p:sp>
      <p:sp>
        <p:nvSpPr>
          <p:cNvPr id="8" name="TextBox 7"/>
          <p:cNvSpPr txBox="1"/>
          <p:nvPr/>
        </p:nvSpPr>
        <p:spPr>
          <a:xfrm>
            <a:off x="1957870" y="3815432"/>
            <a:ext cx="5853512" cy="307777"/>
          </a:xfrm>
          <a:prstGeom prst="rect">
            <a:avLst/>
          </a:prstGeom>
          <a:noFill/>
        </p:spPr>
        <p:txBody>
          <a:bodyPr wrap="square" rtlCol="0">
            <a:spAutoFit/>
          </a:bodyPr>
          <a:lstStyle/>
          <a:p>
            <a:pPr marL="285750" indent="-285750" algn="just">
              <a:buFont typeface="Wingdings" panose="05000000000000000000" pitchFamily="2" charset="2"/>
              <a:buChar char="à"/>
            </a:pPr>
            <a:r>
              <a:rPr lang="en-US" sz="1400" dirty="0">
                <a:solidFill>
                  <a:srgbClr val="002060"/>
                </a:solidFill>
                <a:latin typeface="Arial" panose="020B0604020202020204" pitchFamily="34" charset="0"/>
                <a:cs typeface="Arial" panose="020B0604020202020204" pitchFamily="34" charset="0"/>
                <a:sym typeface="Wingdings" panose="05000000000000000000" pitchFamily="2" charset="2"/>
              </a:rPr>
              <a:t>Better powder average</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0438"/>
          <a:stretch/>
        </p:blipFill>
        <p:spPr>
          <a:xfrm>
            <a:off x="5279878" y="1088320"/>
            <a:ext cx="5017125" cy="2546315"/>
          </a:xfrm>
          <a:prstGeom prst="rect">
            <a:avLst/>
          </a:prstGeom>
        </p:spPr>
      </p:pic>
      <p:pic>
        <p:nvPicPr>
          <p:cNvPr id="11" name="Picture 10"/>
          <p:cNvPicPr>
            <a:picLocks noChangeAspect="1"/>
          </p:cNvPicPr>
          <p:nvPr/>
        </p:nvPicPr>
        <p:blipFill rotWithShape="1">
          <a:blip r:embed="rId6"/>
          <a:srcRect l="72094" t="60832" r="21369" b="16343"/>
          <a:stretch/>
        </p:blipFill>
        <p:spPr>
          <a:xfrm rot="16200000">
            <a:off x="4173229" y="4498955"/>
            <a:ext cx="593678" cy="1172104"/>
          </a:xfrm>
          <a:prstGeom prst="rect">
            <a:avLst/>
          </a:prstGeom>
          <a:ln w="12700">
            <a:solidFill>
              <a:schemeClr val="tx1"/>
            </a:solidFill>
          </a:ln>
        </p:spPr>
      </p:pic>
      <p:pic>
        <p:nvPicPr>
          <p:cNvPr id="12" name="Picture 11"/>
          <p:cNvPicPr>
            <a:picLocks noChangeAspect="1"/>
          </p:cNvPicPr>
          <p:nvPr/>
        </p:nvPicPr>
        <p:blipFill rotWithShape="1">
          <a:blip r:embed="rId7"/>
          <a:srcRect l="71956" t="60778" r="21350" b="16374"/>
          <a:stretch/>
        </p:blipFill>
        <p:spPr>
          <a:xfrm rot="16200000">
            <a:off x="4166407" y="5180207"/>
            <a:ext cx="607326" cy="1172102"/>
          </a:xfrm>
          <a:prstGeom prst="rect">
            <a:avLst/>
          </a:prstGeom>
          <a:ln w="12700">
            <a:solidFill>
              <a:schemeClr val="tx1"/>
            </a:solidFill>
          </a:ln>
        </p:spPr>
      </p:pic>
      <p:pic>
        <p:nvPicPr>
          <p:cNvPr id="13" name="Picture 12"/>
          <p:cNvPicPr>
            <a:picLocks noChangeAspect="1"/>
          </p:cNvPicPr>
          <p:nvPr/>
        </p:nvPicPr>
        <p:blipFill rotWithShape="1">
          <a:blip r:embed="rId8"/>
          <a:srcRect l="65215" t="48288" r="28419" b="28965"/>
          <a:stretch/>
        </p:blipFill>
        <p:spPr>
          <a:xfrm rot="16200000">
            <a:off x="2731710" y="4505779"/>
            <a:ext cx="580031" cy="1172102"/>
          </a:xfrm>
          <a:prstGeom prst="rect">
            <a:avLst/>
          </a:prstGeom>
          <a:ln w="12700">
            <a:solidFill>
              <a:schemeClr val="tx1"/>
            </a:solidFill>
          </a:ln>
        </p:spPr>
      </p:pic>
      <p:pic>
        <p:nvPicPr>
          <p:cNvPr id="14" name="Picture 13"/>
          <p:cNvPicPr>
            <a:picLocks noChangeAspect="1"/>
          </p:cNvPicPr>
          <p:nvPr/>
        </p:nvPicPr>
        <p:blipFill rotWithShape="1">
          <a:blip r:embed="rId9"/>
          <a:srcRect l="71946" t="60712" r="21354" b="16422"/>
          <a:stretch/>
        </p:blipFill>
        <p:spPr>
          <a:xfrm rot="16200000">
            <a:off x="2718063" y="5180204"/>
            <a:ext cx="607325" cy="1172104"/>
          </a:xfrm>
          <a:prstGeom prst="rect">
            <a:avLst/>
          </a:prstGeom>
          <a:ln w="12700">
            <a:solidFill>
              <a:schemeClr val="tx1"/>
            </a:solidFill>
          </a:ln>
        </p:spPr>
      </p:pic>
      <p:cxnSp>
        <p:nvCxnSpPr>
          <p:cNvPr id="15" name="Straight Arrow Connector 14"/>
          <p:cNvCxnSpPr/>
          <p:nvPr/>
        </p:nvCxnSpPr>
        <p:spPr>
          <a:xfrm flipH="1">
            <a:off x="3528922" y="4977446"/>
            <a:ext cx="259869" cy="136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77266" y="5645037"/>
            <a:ext cx="259869" cy="136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926186" y="4963787"/>
            <a:ext cx="259869" cy="136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29128" y="5573845"/>
            <a:ext cx="259869" cy="136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649113" y="6222426"/>
            <a:ext cx="4191948" cy="307777"/>
          </a:xfrm>
          <a:prstGeom prst="rect">
            <a:avLst/>
          </a:prstGeom>
        </p:spPr>
        <p:txBody>
          <a:bodyPr wrap="square">
            <a:spAutoFit/>
          </a:bodyPr>
          <a:lstStyle/>
          <a:p>
            <a:pPr algn="ctr"/>
            <a:r>
              <a:rPr lang="en-US" sz="1400" dirty="0">
                <a:sym typeface="Wingdings" panose="05000000000000000000" pitchFamily="2" charset="2"/>
              </a:rPr>
              <a:t> </a:t>
            </a:r>
            <a:r>
              <a:rPr lang="en-US" sz="1400" dirty="0"/>
              <a:t>Filtering out large grain contribution</a:t>
            </a:r>
            <a:endParaRPr lang="en-GB" sz="1400" dirty="0"/>
          </a:p>
        </p:txBody>
      </p:sp>
      <p:sp>
        <p:nvSpPr>
          <p:cNvPr id="23" name="TextBox 22"/>
          <p:cNvSpPr txBox="1"/>
          <p:nvPr/>
        </p:nvSpPr>
        <p:spPr>
          <a:xfrm>
            <a:off x="7933807" y="2584153"/>
            <a:ext cx="1713698" cy="276999"/>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Factor 3 at high angle</a:t>
            </a:r>
          </a:p>
        </p:txBody>
      </p:sp>
      <p:sp>
        <p:nvSpPr>
          <p:cNvPr id="24" name="TextBox 23"/>
          <p:cNvSpPr txBox="1"/>
          <p:nvPr/>
        </p:nvSpPr>
        <p:spPr>
          <a:xfrm>
            <a:off x="3884019" y="1840769"/>
            <a:ext cx="636230" cy="276999"/>
          </a:xfrm>
          <a:prstGeom prst="rect">
            <a:avLst/>
          </a:prstGeom>
          <a:solidFill>
            <a:schemeClr val="bg1"/>
          </a:solid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0.002°</a:t>
            </a:r>
          </a:p>
        </p:txBody>
      </p:sp>
      <p:sp>
        <p:nvSpPr>
          <p:cNvPr id="25" name="TextBox 24"/>
          <p:cNvSpPr txBox="1"/>
          <p:nvPr/>
        </p:nvSpPr>
        <p:spPr>
          <a:xfrm>
            <a:off x="7076958" y="969557"/>
            <a:ext cx="1713698"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Gd</a:t>
            </a:r>
            <a:r>
              <a:rPr lang="en-US" sz="1200" dirty="0">
                <a:latin typeface="Arial" panose="020B0604020202020204" pitchFamily="34" charset="0"/>
                <a:cs typeface="Arial" panose="020B0604020202020204" pitchFamily="34" charset="0"/>
              </a:rPr>
              <a:t>-doped ceria</a:t>
            </a:r>
          </a:p>
        </p:txBody>
      </p:sp>
      <p:sp>
        <p:nvSpPr>
          <p:cNvPr id="26" name="TextBox 25"/>
          <p:cNvSpPr txBox="1"/>
          <p:nvPr/>
        </p:nvSpPr>
        <p:spPr>
          <a:xfrm>
            <a:off x="3306348" y="3335655"/>
            <a:ext cx="108988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sym typeface="Wingdings" panose="05000000000000000000" pitchFamily="2" charset="2"/>
              </a:rPr>
              <a:t>2</a:t>
            </a:r>
            <a:r>
              <a:rPr lang="en-US" sz="1100" dirty="0">
                <a:latin typeface="Symbol" panose="05050102010706020507" pitchFamily="18" charset="2"/>
                <a:cs typeface="Arial" panose="020B0604020202020204" pitchFamily="34" charset="0"/>
                <a:sym typeface="Wingdings" panose="05000000000000000000" pitchFamily="2" charset="2"/>
              </a:rPr>
              <a:t>q (</a:t>
            </a:r>
            <a:r>
              <a:rPr lang="en-US" sz="1100" dirty="0">
                <a:latin typeface="Arial" panose="020B0604020202020204" pitchFamily="34" charset="0"/>
                <a:cs typeface="Arial" panose="020B0604020202020204" pitchFamily="34" charset="0"/>
                <a:sym typeface="Wingdings" panose="05000000000000000000" pitchFamily="2" charset="2"/>
              </a:rPr>
              <a:t>°</a:t>
            </a:r>
            <a:r>
              <a:rPr lang="en-US" sz="1100" dirty="0">
                <a:latin typeface="Symbol" panose="05050102010706020507" pitchFamily="18" charset="2"/>
                <a:cs typeface="Arial" panose="020B0604020202020204" pitchFamily="34" charset="0"/>
                <a:sym typeface="Wingdings" panose="05000000000000000000" pitchFamily="2" charset="2"/>
              </a:rPr>
              <a:t>) </a:t>
            </a:r>
            <a:r>
              <a:rPr lang="en-US" sz="1100" dirty="0">
                <a:latin typeface="+mj-lt"/>
                <a:cs typeface="Arial" panose="020B0604020202020204" pitchFamily="34" charset="0"/>
                <a:sym typeface="Wingdings" panose="05000000000000000000" pitchFamily="2" charset="2"/>
              </a:rPr>
              <a:t>– 0.4 Å</a:t>
            </a:r>
          </a:p>
        </p:txBody>
      </p:sp>
      <p:sp>
        <p:nvSpPr>
          <p:cNvPr id="27" name="Rectangle 26"/>
          <p:cNvSpPr/>
          <p:nvPr/>
        </p:nvSpPr>
        <p:spPr>
          <a:xfrm>
            <a:off x="1715590" y="693672"/>
            <a:ext cx="8772410" cy="298825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715590" y="3792803"/>
            <a:ext cx="8772410" cy="298825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86773" y="4221200"/>
            <a:ext cx="2452413"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ZSM-5 zeolite</a:t>
            </a:r>
          </a:p>
          <a:p>
            <a:pPr algn="ctr"/>
            <a:r>
              <a:rPr lang="en-US" sz="1200" dirty="0">
                <a:latin typeface="Arial" panose="020B0604020202020204" pitchFamily="34" charset="0"/>
                <a:cs typeface="Arial" panose="020B0604020202020204" pitchFamily="34" charset="0"/>
              </a:rPr>
              <a:t>Mix of small and large crystals</a:t>
            </a:r>
          </a:p>
        </p:txBody>
      </p:sp>
    </p:spTree>
    <p:extLst>
      <p:ext uri="{BB962C8B-B14F-4D97-AF65-F5344CB8AC3E}">
        <p14:creationId xmlns:p14="http://schemas.microsoft.com/office/powerpoint/2010/main" val="56773664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PDF Experiments – higher </a:t>
            </a:r>
            <a:r>
              <a:rPr lang="en-US" sz="2000" dirty="0" err="1" smtClean="0"/>
              <a:t>Qmax</a:t>
            </a:r>
            <a:r>
              <a:rPr lang="en-US" sz="2000" dirty="0" smtClean="0"/>
              <a:t> is better </a:t>
            </a:r>
            <a:endParaRPr lang="en-GB" sz="2000" dirty="0"/>
          </a:p>
        </p:txBody>
      </p:sp>
      <p:sp>
        <p:nvSpPr>
          <p:cNvPr id="3" name="Footer Placeholder 2"/>
          <p:cNvSpPr>
            <a:spLocks noGrp="1"/>
          </p:cNvSpPr>
          <p:nvPr>
            <p:ph type="ftr" sz="quarter" idx="4294967295"/>
          </p:nvPr>
        </p:nvSpPr>
        <p:spPr/>
        <p:txBody>
          <a:bodyPr/>
          <a:lstStyle/>
          <a:p>
            <a:pPr>
              <a:defRPr/>
            </a:pPr>
            <a:endParaRPr lang="en-US" dirty="0"/>
          </a:p>
        </p:txBody>
      </p:sp>
      <p:pic>
        <p:nvPicPr>
          <p:cNvPr id="4" name="Picture 3"/>
          <p:cNvPicPr>
            <a:picLocks noChangeAspect="1"/>
          </p:cNvPicPr>
          <p:nvPr/>
        </p:nvPicPr>
        <p:blipFill>
          <a:blip r:embed="rId3"/>
          <a:stretch>
            <a:fillRect/>
          </a:stretch>
        </p:blipFill>
        <p:spPr>
          <a:xfrm>
            <a:off x="4871864" y="2492896"/>
            <a:ext cx="6858546" cy="3334288"/>
          </a:xfrm>
          <a:prstGeom prst="rect">
            <a:avLst/>
          </a:prstGeom>
        </p:spPr>
      </p:pic>
      <p:pic>
        <p:nvPicPr>
          <p:cNvPr id="5" name="Picture 4"/>
          <p:cNvPicPr>
            <a:picLocks noChangeAspect="1"/>
          </p:cNvPicPr>
          <p:nvPr/>
        </p:nvPicPr>
        <p:blipFill>
          <a:blip r:embed="rId4"/>
          <a:stretch>
            <a:fillRect/>
          </a:stretch>
        </p:blipFill>
        <p:spPr>
          <a:xfrm>
            <a:off x="607715" y="880142"/>
            <a:ext cx="2695575" cy="2705100"/>
          </a:xfrm>
          <a:prstGeom prst="rect">
            <a:avLst/>
          </a:prstGeom>
        </p:spPr>
      </p:pic>
      <p:pic>
        <p:nvPicPr>
          <p:cNvPr id="6" name="Picture 5"/>
          <p:cNvPicPr>
            <a:picLocks noChangeAspect="1"/>
          </p:cNvPicPr>
          <p:nvPr/>
        </p:nvPicPr>
        <p:blipFill>
          <a:blip r:embed="rId5"/>
          <a:stretch>
            <a:fillRect/>
          </a:stretch>
        </p:blipFill>
        <p:spPr>
          <a:xfrm>
            <a:off x="598190" y="3717032"/>
            <a:ext cx="2705100" cy="2714625"/>
          </a:xfrm>
          <a:prstGeom prst="rect">
            <a:avLst/>
          </a:prstGeom>
        </p:spPr>
      </p:pic>
      <p:pic>
        <p:nvPicPr>
          <p:cNvPr id="7" name="Picture 6"/>
          <p:cNvPicPr>
            <a:picLocks noChangeAspect="1"/>
          </p:cNvPicPr>
          <p:nvPr/>
        </p:nvPicPr>
        <p:blipFill>
          <a:blip r:embed="rId6"/>
          <a:stretch>
            <a:fillRect/>
          </a:stretch>
        </p:blipFill>
        <p:spPr>
          <a:xfrm>
            <a:off x="3563652" y="890105"/>
            <a:ext cx="8202036" cy="1044484"/>
          </a:xfrm>
          <a:prstGeom prst="rect">
            <a:avLst/>
          </a:prstGeom>
        </p:spPr>
      </p:pic>
    </p:spTree>
    <p:extLst>
      <p:ext uri="{BB962C8B-B14F-4D97-AF65-F5344CB8AC3E}">
        <p14:creationId xmlns:p14="http://schemas.microsoft.com/office/powerpoint/2010/main" val="1412551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PDF </a:t>
            </a:r>
            <a:r>
              <a:rPr lang="en-US" dirty="0" smtClean="0"/>
              <a:t>method – ID11 / ID15a / ID22 / ID31</a:t>
            </a:r>
            <a:endParaRPr lang="en-GB" dirty="0"/>
          </a:p>
        </p:txBody>
      </p:sp>
      <p:pic>
        <p:nvPicPr>
          <p:cNvPr id="1026" name="Picture 2" descr="https://pubs.rsc.org/image/article/2015/ce/c5ce01583a/c5ce01583a-f1_hi-r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8" y="2564904"/>
            <a:ext cx="4511824" cy="2994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5ce01583a-f4_hi-res.gif (2043×13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64" y="1124744"/>
            <a:ext cx="6560836" cy="4248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383206" y="982776"/>
            <a:ext cx="5463034"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museo_sans700"/>
              </a:rPr>
              <a:t>Direct evidence of </a:t>
            </a:r>
            <a:r>
              <a:rPr kumimoji="0" lang="en-US" altLang="en-US" sz="1800" b="1" i="0" u="none" strike="noStrike" cap="none" normalizeH="0" baseline="0" dirty="0" err="1" smtClean="0">
                <a:ln>
                  <a:noFill/>
                </a:ln>
                <a:solidFill>
                  <a:schemeClr val="tx1"/>
                </a:solidFill>
                <a:effectLst/>
                <a:latin typeface="museo_sans700"/>
              </a:rPr>
              <a:t>polyamorphism</a:t>
            </a:r>
            <a:r>
              <a:rPr kumimoji="0" lang="en-US" altLang="en-US" sz="1800" b="1" i="0" u="none" strike="noStrike" cap="none" normalizeH="0" baseline="0" dirty="0" smtClean="0">
                <a:ln>
                  <a:noFill/>
                </a:ln>
                <a:solidFill>
                  <a:schemeClr val="tx1"/>
                </a:solidFill>
                <a:effectLst/>
                <a:latin typeface="museo_sans700"/>
              </a:rPr>
              <a:t> in paracetamol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7AAF"/>
                </a:solidFill>
                <a:effectLst/>
                <a:latin typeface="source-sans-pro"/>
                <a:hlinkClick r:id="rId5"/>
              </a:rPr>
              <a:t>Yen Nguyen </a:t>
            </a:r>
            <a:r>
              <a:rPr kumimoji="0" lang="en-US" altLang="en-US" sz="1000" b="0" i="0" u="none" strike="noStrike" cap="none" normalizeH="0" baseline="0" dirty="0" err="1" smtClean="0">
                <a:ln>
                  <a:noFill/>
                </a:ln>
                <a:solidFill>
                  <a:srgbClr val="007AAF"/>
                </a:solidFill>
                <a:effectLst/>
                <a:latin typeface="source-sans-pro"/>
                <a:hlinkClick r:id="rId5"/>
              </a:rPr>
              <a:t>Thi</a:t>
            </a:r>
            <a:r>
              <a:rPr kumimoji="0" lang="en-US" altLang="en-US" sz="1000" b="0" i="0" u="none" strike="noStrike" cap="none" normalizeH="0" baseline="0" dirty="0" err="1" smtClean="0">
                <a:ln>
                  <a:noFill/>
                </a:ln>
                <a:solidFill>
                  <a:srgbClr val="54585A"/>
                </a:solidFill>
                <a:effectLst/>
                <a:latin typeface="source-sans-pro"/>
              </a:rPr>
              <a:t>,</a:t>
            </a:r>
            <a:r>
              <a:rPr kumimoji="0" lang="en-US" altLang="en-US" sz="1000" b="0" i="1" u="none" strike="noStrike" cap="none" normalizeH="0" baseline="30000" dirty="0" err="1" smtClean="0">
                <a:ln>
                  <a:noFill/>
                </a:ln>
                <a:solidFill>
                  <a:srgbClr val="54585A"/>
                </a:solidFill>
                <a:effectLst/>
                <a:latin typeface="source-sans-pro"/>
              </a:rPr>
              <a:t>ab</a:t>
            </a:r>
            <a:r>
              <a:rPr kumimoji="0" lang="en-US" altLang="en-US" sz="1000" b="0" i="0" u="none" strike="noStrike" cap="none" normalizeH="0" baseline="0" dirty="0" smtClean="0">
                <a:ln>
                  <a:noFill/>
                </a:ln>
                <a:solidFill>
                  <a:srgbClr val="54585A"/>
                </a:solidFill>
                <a:effectLst/>
                <a:latin typeface="source-sans-pro"/>
              </a:rPr>
              <a:t>   </a:t>
            </a:r>
            <a:r>
              <a:rPr kumimoji="0" lang="en-US" altLang="en-US" sz="1000" b="0" i="0" u="none" strike="noStrike" cap="none" normalizeH="0" baseline="0" dirty="0" smtClean="0">
                <a:ln>
                  <a:noFill/>
                </a:ln>
                <a:solidFill>
                  <a:srgbClr val="007AAF"/>
                </a:solidFill>
                <a:effectLst/>
                <a:latin typeface="source-sans-pro"/>
                <a:hlinkClick r:id="rId6"/>
              </a:rPr>
              <a:t>Klaus </a:t>
            </a:r>
            <a:r>
              <a:rPr kumimoji="0" lang="en-US" altLang="en-US" sz="1000" b="0" i="0" u="none" strike="noStrike" cap="none" normalizeH="0" baseline="0" dirty="0" err="1" smtClean="0">
                <a:ln>
                  <a:noFill/>
                </a:ln>
                <a:solidFill>
                  <a:srgbClr val="007AAF"/>
                </a:solidFill>
                <a:effectLst/>
                <a:latin typeface="source-sans-pro"/>
                <a:hlinkClick r:id="rId6"/>
              </a:rPr>
              <a:t>Rademann</a:t>
            </a:r>
            <a:r>
              <a:rPr kumimoji="0" lang="en-US" altLang="en-US" sz="1000" b="0" i="1" u="none" strike="noStrike" cap="none" normalizeH="0" baseline="30000" dirty="0" err="1" smtClean="0">
                <a:ln>
                  <a:noFill/>
                </a:ln>
                <a:solidFill>
                  <a:srgbClr val="54585A"/>
                </a:solidFill>
                <a:effectLst/>
                <a:latin typeface="source-sans-pro"/>
              </a:rPr>
              <a:t>b</a:t>
            </a:r>
            <a:r>
              <a:rPr kumimoji="0" lang="en-US" altLang="en-US" sz="1000" b="0" i="0" u="none" strike="noStrike" cap="none" normalizeH="0" baseline="0" dirty="0" smtClean="0">
                <a:ln>
                  <a:noFill/>
                </a:ln>
                <a:solidFill>
                  <a:srgbClr val="54585A"/>
                </a:solidFill>
                <a:effectLst/>
                <a:latin typeface="source-sans-pro"/>
              </a:rPr>
              <a:t>  and  </a:t>
            </a:r>
            <a:r>
              <a:rPr kumimoji="0" lang="en-US" altLang="en-US" sz="1000" b="0" i="0" u="none" strike="noStrike" cap="none" normalizeH="0" baseline="0" dirty="0" err="1" smtClean="0">
                <a:ln>
                  <a:noFill/>
                </a:ln>
                <a:solidFill>
                  <a:srgbClr val="007AAF"/>
                </a:solidFill>
                <a:effectLst/>
                <a:latin typeface="source-sans-pro"/>
                <a:hlinkClick r:id="rId7"/>
              </a:rPr>
              <a:t>Franziska</a:t>
            </a:r>
            <a:r>
              <a:rPr kumimoji="0" lang="en-US" altLang="en-US" sz="1000" b="0" i="0" u="none" strike="noStrike" cap="none" normalizeH="0" baseline="0" dirty="0" smtClean="0">
                <a:ln>
                  <a:noFill/>
                </a:ln>
                <a:solidFill>
                  <a:srgbClr val="007AAF"/>
                </a:solidFill>
                <a:effectLst/>
                <a:latin typeface="source-sans-pro"/>
                <a:hlinkClick r:id="rId7"/>
              </a:rPr>
              <a:t> </a:t>
            </a:r>
            <a:r>
              <a:rPr kumimoji="0" lang="en-US" altLang="en-US" sz="1000" b="0" i="0" u="none" strike="noStrike" cap="none" normalizeH="0" baseline="0" dirty="0" err="1" smtClean="0">
                <a:ln>
                  <a:noFill/>
                </a:ln>
                <a:solidFill>
                  <a:srgbClr val="007AAF"/>
                </a:solidFill>
                <a:effectLst/>
                <a:latin typeface="source-sans-pro"/>
                <a:hlinkClick r:id="rId7"/>
              </a:rPr>
              <a:t>Emmerling</a:t>
            </a:r>
            <a:r>
              <a:rPr kumimoji="0" lang="en-US" altLang="en-US" sz="1000" b="0" i="0" u="none" strike="noStrike" cap="none" normalizeH="0" baseline="0" dirty="0" smtClean="0">
                <a:ln>
                  <a:noFill/>
                </a:ln>
                <a:solidFill>
                  <a:srgbClr val="54585A"/>
                </a:solidFill>
                <a:effectLst/>
                <a:latin typeface="source-sans-pro"/>
              </a:rPr>
              <a:t>*</a:t>
            </a:r>
            <a:r>
              <a:rPr kumimoji="0" lang="en-US" altLang="en-US" sz="1000" b="0" i="1" u="none" strike="noStrike" cap="none" normalizeH="0" baseline="30000" dirty="0" smtClean="0">
                <a:ln>
                  <a:noFill/>
                </a:ln>
                <a:solidFill>
                  <a:srgbClr val="54585A"/>
                </a:solidFill>
                <a:effectLst/>
                <a:latin typeface="source-sans-pro"/>
              </a:rPr>
              <a:t>a</a:t>
            </a:r>
            <a:r>
              <a:rPr kumimoji="0" lang="en-US" altLang="en-US" sz="1000" b="0" i="0" u="none" strike="noStrike" cap="none" normalizeH="0" baseline="0" dirty="0" smtClean="0">
                <a:ln>
                  <a:noFill/>
                </a:ln>
                <a:solidFill>
                  <a:srgbClr val="54585A"/>
                </a:solidFill>
                <a:effectLst/>
                <a:latin typeface="source-sans-pro"/>
              </a:rPr>
              <a:t>  </a:t>
            </a:r>
          </a:p>
          <a:p>
            <a:pPr lvl="0"/>
            <a:r>
              <a:rPr lang="en-GB" dirty="0"/>
              <a:t>DOI: </a:t>
            </a:r>
            <a:r>
              <a:rPr lang="en-GB" dirty="0">
                <a:hlinkClick r:id="rId8" tooltip="Link to landing page via DOI"/>
              </a:rPr>
              <a:t>10.1039/C5CE01583A</a:t>
            </a:r>
            <a:r>
              <a:rPr lang="en-GB" dirty="0"/>
              <a:t> </a:t>
            </a:r>
            <a:endParaRPr lang="en-GB" dirty="0" smtClean="0"/>
          </a:p>
          <a:p>
            <a:pPr lvl="0"/>
            <a:r>
              <a:rPr lang="en-GB" i="1" dirty="0" err="1" smtClean="0">
                <a:hlinkClick r:id="rId9" tooltip="Link to journal home page"/>
              </a:rPr>
              <a:t>CrystEngComm</a:t>
            </a:r>
            <a:r>
              <a:rPr lang="en-GB" dirty="0"/>
              <a:t>, 2015, </a:t>
            </a:r>
            <a:r>
              <a:rPr lang="en-GB" b="1" dirty="0"/>
              <a:t>17</a:t>
            </a:r>
            <a:r>
              <a:rPr lang="en-GB" dirty="0"/>
              <a:t>, 9029-9036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366199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Blank">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2828</Words>
  <Application>Microsoft Office PowerPoint</Application>
  <PresentationFormat>Widescreen</PresentationFormat>
  <Paragraphs>341</Paragraphs>
  <Slides>31</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MS PGothic</vt:lpstr>
      <vt:lpstr>Arial</vt:lpstr>
      <vt:lpstr>Arial Rounded MT Bold</vt:lpstr>
      <vt:lpstr>Calibri</vt:lpstr>
      <vt:lpstr>Geneva</vt:lpstr>
      <vt:lpstr>ITCOfficinaSans LT Book</vt:lpstr>
      <vt:lpstr>Lucida Sans Unicode</vt:lpstr>
      <vt:lpstr>museo_sans700</vt:lpstr>
      <vt:lpstr>Myriad Pro</vt:lpstr>
      <vt:lpstr>Myriad Pro Light</vt:lpstr>
      <vt:lpstr>Open Sans</vt:lpstr>
      <vt:lpstr>source-sans-pro</vt:lpstr>
      <vt:lpstr>Symbol</vt:lpstr>
      <vt:lpstr>Wingdings</vt:lpstr>
      <vt:lpstr>Blank</vt:lpstr>
      <vt:lpstr>PowerPoint Presentation</vt:lpstr>
      <vt:lpstr>Diffraction Based Imaging…</vt:lpstr>
      <vt:lpstr>PowerPoint Presentation</vt:lpstr>
      <vt:lpstr>PowerPoint Presentation</vt:lpstr>
      <vt:lpstr>9-channel multi-analyser stage : ID22 – A.Fitch / C.Dejoie</vt:lpstr>
      <vt:lpstr>Asymmetry effect</vt:lpstr>
      <vt:lpstr>Combining analyser and 2D detector - Benefits</vt:lpstr>
      <vt:lpstr>PDF Experiments – higher Qmax is better </vt:lpstr>
      <vt:lpstr>PDF method – ID11 / ID15a / ID22 / ID31</vt:lpstr>
      <vt:lpstr>PowerPoint Presentation</vt:lpstr>
      <vt:lpstr>Ever faster 2D detectors</vt:lpstr>
      <vt:lpstr>PowerPoint Presentation</vt:lpstr>
      <vt:lpstr>High Throughput powder diffraction – ID31 – Veijo  Honkimaki</vt:lpstr>
      <vt:lpstr>Rate dependent phase transition in LiFePO4</vt:lpstr>
      <vt:lpstr>Combining diffraction with imaging  </vt:lpstr>
      <vt:lpstr>PowerPoint Presentation</vt:lpstr>
      <vt:lpstr>PowerPoint Presentation</vt:lpstr>
      <vt:lpstr>Single crystals on new endstation (since 2016)</vt:lpstr>
      <vt:lpstr>3 end stations : linking atomic to macroscopic</vt:lpstr>
      <vt:lpstr>EH3 - 3DXRD NEAR- AND FAR-FIELD DETECTOR</vt:lpstr>
      <vt:lpstr>PowerPoint Presentation</vt:lpstr>
      <vt:lpstr>Grain growth via DCT</vt:lpstr>
      <vt:lpstr>Focus X-ray beam to adapt to sample…</vt:lpstr>
      <vt:lpstr>XRD-CT : Dorota Matras et al</vt:lpstr>
      <vt:lpstr>PowerPoint Presentation</vt:lpstr>
      <vt:lpstr>Claret et-al IUCrJ 2018</vt:lpstr>
      <vt:lpstr>Diffraction tomography: Impurities in UMo (data from ID22)</vt:lpstr>
      <vt:lpstr>Index individual spots and reconstruct grain shapes</vt:lpstr>
      <vt:lpstr>Trace impurity phase mapped out</vt:lpstr>
      <vt:lpstr>PowerPoint Presentation</vt:lpstr>
      <vt:lpstr>Tin Whisker  :  Hektor et al…</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 Jonathan</dc:creator>
  <cp:lastModifiedBy>WRIGHT Jonathan</cp:lastModifiedBy>
  <cp:revision>438</cp:revision>
  <dcterms:created xsi:type="dcterms:W3CDTF">2014-04-24T08:15:09Z</dcterms:created>
  <dcterms:modified xsi:type="dcterms:W3CDTF">2019-11-11T19:31:01Z</dcterms:modified>
</cp:coreProperties>
</file>