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80" r:id="rId3"/>
    <p:sldId id="279" r:id="rId4"/>
    <p:sldId id="266" r:id="rId5"/>
    <p:sldId id="265" r:id="rId6"/>
    <p:sldId id="278" r:id="rId7"/>
    <p:sldId id="273" r:id="rId8"/>
    <p:sldId id="274" r:id="rId9"/>
    <p:sldId id="272" r:id="rId10"/>
    <p:sldId id="277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3D115B-B013-44ED-9124-9E695A789B0D}">
          <p14:sldIdLst>
            <p14:sldId id="257"/>
            <p14:sldId id="280"/>
            <p14:sldId id="279"/>
            <p14:sldId id="266"/>
            <p14:sldId id="265"/>
            <p14:sldId id="278"/>
            <p14:sldId id="273"/>
            <p14:sldId id="274"/>
            <p14:sldId id="272"/>
            <p14:sldId id="277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849" autoAdjust="0"/>
  </p:normalViewPr>
  <p:slideViewPr>
    <p:cSldViewPr>
      <p:cViewPr>
        <p:scale>
          <a:sx n="100" d="100"/>
          <a:sy n="100" d="100"/>
        </p:scale>
        <p:origin x="2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22FA-0B42-432E-A269-3BAF72C2EBE0}" type="datetimeFigureOut">
              <a:rPr lang="en-ZA" smtClean="0"/>
              <a:t>2012/07/05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022A8-E860-423B-991C-F54DE41B02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679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</a:t>
            </a:r>
            <a:r>
              <a:rPr lang="en-GB" baseline="0" dirty="0" smtClean="0"/>
              <a:t> causes of impaired wound healing in DM. MMPs (matrix </a:t>
            </a:r>
            <a:r>
              <a:rPr lang="en-GB" baseline="0" dirty="0" err="1" smtClean="0"/>
              <a:t>metalloproteases</a:t>
            </a:r>
            <a:r>
              <a:rPr lang="en-GB" baseline="0" dirty="0" smtClean="0"/>
              <a:t>); </a:t>
            </a:r>
            <a:r>
              <a:rPr lang="en-US" baseline="0" dirty="0" smtClean="0"/>
              <a:t>ROS, reactive</a:t>
            </a:r>
          </a:p>
          <a:p>
            <a:r>
              <a:rPr lang="en-US" baseline="0" dirty="0" smtClean="0"/>
              <a:t>oxygen species; AGEs, advanced </a:t>
            </a:r>
            <a:r>
              <a:rPr lang="en-US" baseline="0" dirty="0" err="1" smtClean="0"/>
              <a:t>glycation</a:t>
            </a:r>
            <a:r>
              <a:rPr lang="en-US" baseline="0" dirty="0" smtClean="0"/>
              <a:t> end-products.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03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702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049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74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281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022A8-E860-423B-991C-F54DE41B02E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85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75469">
            <a:off x="373311" y="4888811"/>
            <a:ext cx="6349791" cy="384175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189038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633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5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6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4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9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91200" y="1189038"/>
            <a:ext cx="33528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89038"/>
            <a:ext cx="50292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315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189038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815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7"/>
            <a:ext cx="82296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423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91200" y="1189038"/>
            <a:ext cx="33528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89038"/>
            <a:ext cx="50292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20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5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7450"/>
            <a:ext cx="8229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B5080AAE-0507-4F3C-BF33-756A2C8A7C07}" type="datetimeFigureOut">
              <a:rPr lang="en-ZA" smtClean="0"/>
              <a:t>2012/07/05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8B33A7F6-DC3F-4FA3-8240-3D64BBAB5BDE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D95900"/>
          </a:solidFill>
          <a:latin typeface="Arial"/>
          <a:ea typeface="ＭＳ Ｐゴシック" pitchFamily="26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95900"/>
          </a:solidFill>
          <a:latin typeface="Arial" pitchFamily="-112" charset="0"/>
          <a:ea typeface="ＭＳ Ｐゴシック" pitchFamily="26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95900"/>
        </a:buClr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pitchFamily="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75469">
            <a:off x="-80421" y="785892"/>
            <a:ext cx="9126262" cy="315343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OF LOW INTENSITY LASER IRRADIATION ON COLLAGEN PRODUCTION IN DIABETIC WOUNDED FIBROBLAST CELLS 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VITRO</a:t>
            </a:r>
            <a:endParaRPr lang="en-ZA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399294" y="4766951"/>
            <a:ext cx="6348716" cy="1482294"/>
          </a:xfrm>
        </p:spPr>
        <p:txBody>
          <a:bodyPr>
            <a:noAutofit/>
          </a:bodyPr>
          <a:lstStyle/>
          <a:p>
            <a:endParaRPr lang="en-ZA" sz="2000" dirty="0"/>
          </a:p>
          <a:p>
            <a:r>
              <a:rPr lang="en-ZA" sz="2000" b="1" u="sng" dirty="0" smtClean="0">
                <a:solidFill>
                  <a:schemeClr val="tx1"/>
                </a:solidFill>
              </a:rPr>
              <a:t>S.M. </a:t>
            </a:r>
            <a:r>
              <a:rPr lang="en-ZA" sz="2000" b="1" u="sng" dirty="0" err="1" smtClean="0">
                <a:solidFill>
                  <a:schemeClr val="tx1"/>
                </a:solidFill>
              </a:rPr>
              <a:t>Ayuk</a:t>
            </a:r>
            <a:r>
              <a:rPr lang="en-ZA" sz="2000" b="1" u="sng" dirty="0" smtClean="0">
                <a:solidFill>
                  <a:schemeClr val="tx1"/>
                </a:solidFill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N.N.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</a:rPr>
              <a:t>Houreld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 and H.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</a:rPr>
              <a:t>Abrahamse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marL="193675" indent="-193675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Clr>
                <a:schemeClr val="accent1"/>
              </a:buClr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Laser 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Research Centre, Faculty of Health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Sciences</a:t>
            </a:r>
          </a:p>
          <a:p>
            <a:pPr marL="193675" indent="-193675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Clr>
                <a:schemeClr val="accent1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SAIP, 10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 July 2012</a:t>
            </a:r>
            <a:endParaRPr lang="en-ZA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3" descr="L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0"/>
            <a:ext cx="2628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werpoint presentation template October 2009.ppt 2 [Compatibility Mode] - Microsoft PowerPo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-99392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" y="32048"/>
            <a:ext cx="9144000" cy="533400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lvl="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C0504D"/>
                </a:solidFill>
              </a:rPr>
              <a:t>LILI </a:t>
            </a:r>
            <a:r>
              <a:rPr lang="en-US" sz="2400" dirty="0">
                <a:solidFill>
                  <a:prstClr val="black"/>
                </a:solidFill>
              </a:rPr>
              <a:t>influences collagen production </a:t>
            </a:r>
            <a:r>
              <a:rPr lang="en-US" sz="2400" i="1" dirty="0">
                <a:solidFill>
                  <a:prstClr val="black"/>
                </a:solidFill>
              </a:rPr>
              <a:t>in vitro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and positively effects diabetic cells  stimulating wound healing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504D"/>
              </a:solidFill>
            </a:endParaRPr>
          </a:p>
          <a:p>
            <a:pPr marL="0" lvl="0" indent="0" algn="just">
              <a:buNone/>
            </a:pPr>
            <a:endParaRPr lang="en-US" sz="2400" dirty="0">
              <a:solidFill>
                <a:srgbClr val="C0504D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504D"/>
                </a:solidFill>
              </a:rPr>
              <a:t>LILI </a:t>
            </a:r>
            <a:r>
              <a:rPr lang="en-US" sz="2400" dirty="0" smtClean="0"/>
              <a:t>increases cell proliferation at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of 5 J/cm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660 nm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504D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endParaRPr lang="en-US" sz="2400" dirty="0">
              <a:solidFill>
                <a:srgbClr val="C0504D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>
                <a:solidFill>
                  <a:srgbClr val="C0504D"/>
                </a:solidFill>
              </a:rPr>
              <a:t>LILI </a:t>
            </a:r>
            <a:r>
              <a:rPr lang="en-US" sz="2400" dirty="0" smtClean="0"/>
              <a:t>does not distort the cell membrane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/>
          </a:p>
          <a:p>
            <a:pPr marL="0" lvl="0" indent="0" algn="just">
              <a:buNone/>
            </a:pPr>
            <a:r>
              <a:rPr lang="en-US" sz="2400" dirty="0" smtClean="0"/>
              <a:t> </a:t>
            </a:r>
          </a:p>
          <a:p>
            <a:pPr marL="0" lvl="0" indent="0" algn="just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endParaRPr lang="en-ZA" sz="2400" dirty="0">
              <a:solidFill>
                <a:prstClr val="black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3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ACKNOWLEDGEMENTS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4" name="Picture 9" descr="L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0" y="3302676"/>
            <a:ext cx="3668548" cy="142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l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5" y="5157191"/>
            <a:ext cx="3125721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23140"/>
              </p:ext>
            </p:extLst>
          </p:nvPr>
        </p:nvGraphicFramePr>
        <p:xfrm>
          <a:off x="6450047" y="4355976"/>
          <a:ext cx="2592388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Image" r:id="rId5" imgW="7796825" imgH="6641270" progId="Photoshop.Image.6">
                  <p:embed/>
                </p:oleObj>
              </mc:Choice>
              <mc:Fallback>
                <p:oleObj name="Image" r:id="rId5" imgW="7796825" imgH="6641270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47" y="4355976"/>
                        <a:ext cx="2592388" cy="220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1875" y="90872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7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7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ZA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 descr="C:\Documents and Settings\nhoureld\My Documents\LRC UJ TEMPLATES &amp; LOGOS\LOGOS\NR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448272" cy="21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TL0002_BAN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5"/>
          <a:stretch>
            <a:fillRect/>
          </a:stretch>
        </p:blipFill>
        <p:spPr bwMode="auto">
          <a:xfrm>
            <a:off x="4749167" y="2708920"/>
            <a:ext cx="3356015" cy="11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5" y="1715691"/>
            <a:ext cx="317130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9"/>
            <a:ext cx="9164747" cy="68012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INTRODUCTION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Diabetes Mellitus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904" y="764705"/>
            <a:ext cx="8953591" cy="5760640"/>
            <a:chOff x="395535" y="244080"/>
            <a:chExt cx="7848873" cy="6308014"/>
          </a:xfrm>
        </p:grpSpPr>
        <p:sp>
          <p:nvSpPr>
            <p:cNvPr id="5" name="Oval 4"/>
            <p:cNvSpPr/>
            <p:nvPr/>
          </p:nvSpPr>
          <p:spPr>
            <a:xfrm>
              <a:off x="395535" y="940133"/>
              <a:ext cx="2453745" cy="10018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Hyperglycaemia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67544" y="2729024"/>
              <a:ext cx="1944216" cy="1001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ROS and AGES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41069" y="1314077"/>
              <a:ext cx="4814619" cy="3645354"/>
              <a:chOff x="1441069" y="1314077"/>
              <a:chExt cx="4814619" cy="364535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471080" y="2381142"/>
                <a:ext cx="1646070" cy="110978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Impaired Wound Healing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452873" y="3867964"/>
                <a:ext cx="0" cy="5788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303274" y="4010835"/>
                <a:ext cx="0" cy="9485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222035" y="4049276"/>
                <a:ext cx="758078" cy="6549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5377830" y="3175534"/>
                <a:ext cx="877858" cy="3403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5234011" y="2142796"/>
                <a:ext cx="852272" cy="3796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222106" y="1314077"/>
                <a:ext cx="0" cy="910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413152" y="2915561"/>
                <a:ext cx="872258" cy="2599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651724" y="3789038"/>
                <a:ext cx="908816" cy="7200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441069" y="2060847"/>
                <a:ext cx="7411" cy="539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657711" y="4509120"/>
              <a:ext cx="1944216" cy="10018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Hypoxia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849281" y="5136845"/>
              <a:ext cx="2870191" cy="14152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Impaired angiogenesis and neo vascularization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57686" y="4365103"/>
              <a:ext cx="1800200" cy="10219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Decreased host immunity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72200" y="3062022"/>
              <a:ext cx="1872208" cy="100182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Neuropathy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154637" y="1441047"/>
              <a:ext cx="1792168" cy="9322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Increased</a:t>
              </a:r>
              <a:r>
                <a:rPr lang="en-GB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MMPs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068991" y="244080"/>
              <a:ext cx="2468567" cy="109668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Keratinocyte and fibroblast </a:t>
              </a:r>
              <a:r>
                <a:rPr lang="en-GB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mal</a:t>
              </a:r>
              <a:r>
                <a:rPr lang="en-GB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function</a:t>
              </a:r>
              <a:endPara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9103" y="6597352"/>
            <a:ext cx="4176463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Adapted from </a:t>
            </a:r>
            <a:r>
              <a:rPr lang="en-US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Guo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and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DiPietro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 A 2010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 Dent Res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89(3):219-229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Response of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Low Intensity Laser Irradiation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(LILI)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on Wound Healing (WH) &amp;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Collagen (</a:t>
            </a:r>
            <a:r>
              <a:rPr lang="en-GB" sz="1800" dirty="0">
                <a:solidFill>
                  <a:schemeClr val="tx1"/>
                </a:solidFill>
              </a:rPr>
              <a:t>Col-</a:t>
            </a:r>
            <a:r>
              <a:rPr lang="en-GB" sz="1800" dirty="0" smtClean="0">
                <a:solidFill>
                  <a:schemeClr val="tx1"/>
                </a:solidFill>
                <a:sym typeface="Symbol"/>
              </a:rPr>
              <a:t>)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Production in Diabetic Ulcers (DU)</a:t>
            </a:r>
            <a:endParaRPr lang="en-GB" sz="1800" dirty="0"/>
          </a:p>
        </p:txBody>
      </p:sp>
      <p:pic>
        <p:nvPicPr>
          <p:cNvPr id="6" name="Picture 2" descr="C:\Documents and Settings\laser5\My Documents\My Pictures\LRC LAB PICS-Sandra\LASER-ULCER-FOOT-ZACHAR-B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7"/>
            <a:ext cx="44999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1"/>
            <a:ext cx="4499991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laser5\My Documents\My Pictures\Huang, 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7031"/>
            <a:ext cx="4427984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44279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208823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30" y="6613908"/>
            <a:ext cx="5868145" cy="2440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Houreld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N and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Abrahamse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H 2007 </a:t>
            </a:r>
            <a:r>
              <a:rPr lang="en-GB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Photomed</a:t>
            </a:r>
            <a:r>
              <a:rPr lang="en-GB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Laser </a:t>
            </a:r>
            <a:r>
              <a:rPr lang="en-GB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25 </a:t>
            </a: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Lucas C, </a:t>
            </a:r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Criens-Poublon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 J, Cockrell C T and de </a:t>
            </a:r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Haan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 J. 2002 </a:t>
            </a:r>
            <a:r>
              <a:rPr lang="en-GB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Lasers Med </a:t>
            </a:r>
            <a:r>
              <a:rPr lang="en-GB" sz="1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en-GB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312" y="5229200"/>
            <a:ext cx="1296144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998"/>
            <a:ext cx="8229600" cy="68012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AIM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599640"/>
            <a:ext cx="8784976" cy="6237312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etermine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if LILI at a wavelength of 660 nm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 fluence of 5 J/cm</a:t>
            </a:r>
            <a:r>
              <a:rPr lang="en-GB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enhances collagen production in an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in vitro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diabetic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wounded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model</a:t>
            </a: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/>
          <p:nvPr/>
        </p:nvSpPr>
        <p:spPr>
          <a:xfrm>
            <a:off x="0" y="0"/>
            <a:ext cx="5868144" cy="68999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343770" y="3937425"/>
            <a:ext cx="3832598" cy="62751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Incubation at 48 h, 72 h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5" y="-39362"/>
            <a:ext cx="3275856" cy="533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METHODOLOGY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Z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75315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</a:t>
            </a:r>
            <a:endParaRPr lang="en-ZA" dirty="0"/>
          </a:p>
        </p:txBody>
      </p:sp>
      <p:pic>
        <p:nvPicPr>
          <p:cNvPr id="42" name="Picture 4" descr="E:\17-05-2010 Isolated Fibroblasts x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64696"/>
            <a:ext cx="3275855" cy="1982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E:\02-06-2010 W 0J 10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000"/>
                    </a14:imgEffect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4464" r="6144" b="524"/>
          <a:stretch/>
        </p:blipFill>
        <p:spPr bwMode="auto">
          <a:xfrm>
            <a:off x="5868145" y="2447450"/>
            <a:ext cx="3277669" cy="1956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 descr="Picture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66" y="4403638"/>
            <a:ext cx="1679434" cy="2446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8141" y="208036"/>
            <a:ext cx="5446194" cy="6275273"/>
            <a:chOff x="78141" y="208036"/>
            <a:chExt cx="5446194" cy="6275273"/>
          </a:xfrm>
        </p:grpSpPr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771191" y="208036"/>
              <a:ext cx="3423423" cy="4186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Isolated Skin </a:t>
              </a:r>
              <a:r>
                <a:rPr lang="en-GB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Fibroblast C</a:t>
              </a:r>
              <a:r>
                <a:rPr lang="en-GB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ulture</a:t>
              </a:r>
              <a:endParaRPr lang="en-GB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650565" y="1409484"/>
              <a:ext cx="1326351" cy="3691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Normal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199250" y="1409484"/>
              <a:ext cx="2240505" cy="3691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Diabetic Wounded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171556" y="2713550"/>
              <a:ext cx="2023058" cy="6460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Irradiation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5 J/cm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GB" dirty="0">
                  <a:latin typeface="Arial" pitchFamily="34" charset="0"/>
                </a:rPr>
                <a:t> </a:t>
              </a:r>
              <a:r>
                <a:rPr lang="en-GB" dirty="0" smtClean="0">
                  <a:latin typeface="Arial" pitchFamily="34" charset="0"/>
                </a:rPr>
                <a:t>, 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660 nm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8141" y="5595694"/>
              <a:ext cx="1422482" cy="6416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Morphology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Microscopy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1618398" y="5548059"/>
              <a:ext cx="1027554" cy="9352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Viability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b="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Trypan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           Blue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1775" y="5560367"/>
              <a:ext cx="1591068" cy="922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Proliferation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Vision Blue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      MTT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552335" y="5629594"/>
              <a:ext cx="972000" cy="7093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Col-</a:t>
              </a:r>
              <a:r>
                <a:rPr lang="en-GB" dirty="0" smtClean="0">
                  <a:sym typeface="Symbol"/>
                </a:rPr>
                <a:t>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ELISA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50228" y="2701973"/>
              <a:ext cx="1826688" cy="6460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Non-Irradiation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0 J/cm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907764" y="473753"/>
            <a:ext cx="123623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fibroblasts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94641" y="2458226"/>
            <a:ext cx="104935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itchFamily="34" charset="0"/>
                <a:cs typeface="Arial" pitchFamily="34" charset="0"/>
              </a:rPr>
              <a:t>“wound”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935" y="2345003"/>
            <a:ext cx="70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</a:t>
            </a:r>
            <a:endParaRPr lang="en-ZA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949624" y="2839001"/>
            <a:ext cx="195158" cy="374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241846" y="808780"/>
            <a:ext cx="517555" cy="591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450614" y="2201036"/>
            <a:ext cx="517554" cy="492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03950" y="2140896"/>
            <a:ext cx="17480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42204" y="1946478"/>
            <a:ext cx="1" cy="2041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242205" y="822540"/>
            <a:ext cx="488489" cy="591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15231" y="1920136"/>
            <a:ext cx="1" cy="2041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975493" y="2211812"/>
            <a:ext cx="434712" cy="492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39967" y="3475014"/>
            <a:ext cx="480355" cy="409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747350" y="3549750"/>
            <a:ext cx="880789" cy="31917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=4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343770" y="5022412"/>
            <a:ext cx="4632758" cy="56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473779" y="4600805"/>
            <a:ext cx="0" cy="447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1363040" y="3478768"/>
            <a:ext cx="390068" cy="421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43770" y="5025252"/>
            <a:ext cx="0" cy="447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976916" y="5048207"/>
            <a:ext cx="0" cy="447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406505" y="5066218"/>
            <a:ext cx="0" cy="447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75103" y="5009172"/>
            <a:ext cx="0" cy="447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3638"/>
            <a:ext cx="1596422" cy="24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476673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RESULTS-MORPHOLOGY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495" cy="63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VIABILITY</a:t>
            </a:r>
            <a:endParaRPr lang="en-ZA" sz="2800" dirty="0"/>
          </a:p>
        </p:txBody>
      </p:sp>
      <p:sp>
        <p:nvSpPr>
          <p:cNvPr id="3" name="Rectangle 2"/>
          <p:cNvSpPr/>
          <p:nvPr/>
        </p:nvSpPr>
        <p:spPr>
          <a:xfrm>
            <a:off x="3203848" y="6497960"/>
            <a:ext cx="1736373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***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 &lt; 0.001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6497960"/>
            <a:ext cx="1440160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 &lt; 0.05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" y="620688"/>
            <a:ext cx="4827683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80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08" y="6237312"/>
            <a:ext cx="1656184" cy="4766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***</a:t>
            </a:r>
            <a:r>
              <a:rPr lang="en-GB" b="1" dirty="0" smtClean="0">
                <a:solidFill>
                  <a:schemeClr val="tx1"/>
                </a:solidFill>
              </a:rPr>
              <a:t> = P &lt; 0.001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622153"/>
            <a:ext cx="4427983" cy="59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 PRODUCTION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165304"/>
            <a:ext cx="1656184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***</a:t>
            </a: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P&lt; 0.001 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 October 2009</Template>
  <TotalTime>2665</TotalTime>
  <Words>312</Words>
  <Application>Microsoft Office PowerPoint</Application>
  <PresentationFormat>On-screen Show (4:3)</PresentationFormat>
  <Paragraphs>79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Theme2</vt:lpstr>
      <vt:lpstr>Image</vt:lpstr>
      <vt:lpstr>RESPONSE OF LOW INTENSITY LASER IRRADIATION ON COLLAGEN PRODUCTION IN DIABETIC WOUNDED FIBROBLAST CELLS IN VITRO</vt:lpstr>
      <vt:lpstr>INTRODUCTION Diabetes Mellitus</vt:lpstr>
      <vt:lpstr>Response of Low Intensity Laser Irradiation (LILI) on Wound Healing (WH) &amp; Collagen (Col-) Production in Diabetic Ulcers (DU)</vt:lpstr>
      <vt:lpstr> AIM </vt:lpstr>
      <vt:lpstr> METHODOLOGY </vt:lpstr>
      <vt:lpstr>RESULTS-MORPHOLOGY</vt:lpstr>
      <vt:lpstr>VIABILITY</vt:lpstr>
      <vt:lpstr>CELL PROLIFERATION</vt:lpstr>
      <vt:lpstr> COLLAGEN PRODUCTION</vt:lpstr>
      <vt:lpstr>CONCLUSION</vt:lpstr>
      <vt:lpstr> ACKNOWLEDGEMENTS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Collagen production in fibroblast and keratinocyte in response to LILI</dc:title>
  <dc:creator>MATABI</dc:creator>
  <cp:lastModifiedBy>Sandra M Ayuk</cp:lastModifiedBy>
  <cp:revision>130</cp:revision>
  <dcterms:created xsi:type="dcterms:W3CDTF">2011-08-10T22:50:45Z</dcterms:created>
  <dcterms:modified xsi:type="dcterms:W3CDTF">2012-07-05T15:14:00Z</dcterms:modified>
</cp:coreProperties>
</file>