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7" r:id="rId11"/>
    <p:sldId id="264" r:id="rId12"/>
    <p:sldId id="268" r:id="rId13"/>
    <p:sldId id="265" r:id="rId14"/>
    <p:sldId id="276" r:id="rId15"/>
    <p:sldId id="266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>
        <p:scale>
          <a:sx n="75" d="100"/>
          <a:sy n="75" d="100"/>
        </p:scale>
        <p:origin x="-4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0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Hardness%20paper\Through%20thickness%20AS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100">
                <a:latin typeface="Times New Roman" pitchFamily="18" charset="0"/>
                <a:cs typeface="Times New Roman" pitchFamily="18" charset="0"/>
              </a:rPr>
              <a:t>Hardness</a:t>
            </a:r>
            <a:r>
              <a:rPr lang="en-US" sz="1100" baseline="0">
                <a:latin typeface="Times New Roman" pitchFamily="18" charset="0"/>
                <a:cs typeface="Times New Roman" pitchFamily="18" charset="0"/>
              </a:rPr>
              <a:t> Vs. Sample graph</a:t>
            </a:r>
            <a:endParaRPr lang="en-US" sz="110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errBars>
            <c:errBarType val="both"/>
            <c:errValType val="cust"/>
            <c:plus>
              <c:numRef>
                <c:f>Sheet2!$F$8:$F$11</c:f>
                <c:numCache>
                  <c:formatCode>General</c:formatCode>
                  <c:ptCount val="4"/>
                  <c:pt idx="0">
                    <c:v>220.21499999999995</c:v>
                  </c:pt>
                  <c:pt idx="1">
                    <c:v>308.56700000000001</c:v>
                  </c:pt>
                  <c:pt idx="2">
                    <c:v>323.2150999999991</c:v>
                  </c:pt>
                  <c:pt idx="3">
                    <c:v>250.30070000000001</c:v>
                  </c:pt>
                </c:numCache>
              </c:numRef>
            </c:plus>
            <c:minus>
              <c:numRef>
                <c:f>Sheet2!$F$8:$F$11</c:f>
                <c:numCache>
                  <c:formatCode>General</c:formatCode>
                  <c:ptCount val="4"/>
                  <c:pt idx="0">
                    <c:v>220.21499999999995</c:v>
                  </c:pt>
                  <c:pt idx="1">
                    <c:v>308.56700000000001</c:v>
                  </c:pt>
                  <c:pt idx="2">
                    <c:v>323.2150999999991</c:v>
                  </c:pt>
                  <c:pt idx="3">
                    <c:v>250.30070000000001</c:v>
                  </c:pt>
                </c:numCache>
              </c:numRef>
            </c:minus>
          </c:errBars>
          <c:cat>
            <c:strRef>
              <c:f>Sheet2!$D$8:$D$11</c:f>
              <c:strCache>
                <c:ptCount val="4"/>
                <c:pt idx="0">
                  <c:v>AS-1</c:v>
                </c:pt>
                <c:pt idx="1">
                  <c:v>AS-2</c:v>
                </c:pt>
                <c:pt idx="2">
                  <c:v>AS-3</c:v>
                </c:pt>
                <c:pt idx="3">
                  <c:v>AS-4</c:v>
                </c:pt>
              </c:strCache>
            </c:strRef>
          </c:cat>
          <c:val>
            <c:numRef>
              <c:f>Sheet2!$E$8:$E$11</c:f>
              <c:numCache>
                <c:formatCode>General</c:formatCode>
                <c:ptCount val="4"/>
                <c:pt idx="0">
                  <c:v>780.43</c:v>
                </c:pt>
                <c:pt idx="1">
                  <c:v>529.5</c:v>
                </c:pt>
                <c:pt idx="2">
                  <c:v>706.98</c:v>
                </c:pt>
                <c:pt idx="3">
                  <c:v>443.18</c:v>
                </c:pt>
              </c:numCache>
            </c:numRef>
          </c:val>
        </c:ser>
        <c:overlap val="100"/>
        <c:axId val="43636224"/>
        <c:axId val="43638144"/>
      </c:barChart>
      <c:catAx>
        <c:axId val="436362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>
                    <a:latin typeface="Times New Roman" pitchFamily="18" charset="0"/>
                    <a:cs typeface="Times New Roman" pitchFamily="18" charset="0"/>
                  </a:rPr>
                  <a:t>Sample no.</a:t>
                </a:r>
              </a:p>
            </c:rich>
          </c:tx>
          <c:layout/>
        </c:title>
        <c:tickLblPos val="nextTo"/>
        <c:crossAx val="43638144"/>
        <c:crosses val="autoZero"/>
        <c:auto val="1"/>
        <c:lblAlgn val="ctr"/>
        <c:lblOffset val="100"/>
      </c:catAx>
      <c:valAx>
        <c:axId val="436381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100">
                    <a:latin typeface="Times New Roman" pitchFamily="18" charset="0"/>
                    <a:cs typeface="Times New Roman" pitchFamily="18" charset="0"/>
                  </a:rPr>
                  <a:t>HV</a:t>
                </a:r>
                <a:r>
                  <a:rPr lang="en-US" sz="1100" baseline="0">
                    <a:latin typeface="Times New Roman" pitchFamily="18" charset="0"/>
                    <a:cs typeface="Times New Roman" pitchFamily="18" charset="0"/>
                  </a:rPr>
                  <a:t> (0.1)</a:t>
                </a:r>
                <a:endParaRPr lang="en-US" sz="11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tickLblPos val="nextTo"/>
        <c:crossAx val="43636224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169FE-0948-442E-B41F-C6ABAFC76367}" type="datetimeFigureOut">
              <a:rPr lang="en-US" smtClean="0"/>
              <a:pPr/>
              <a:t>7/8/2012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F3356-5EE3-481D-A8D7-C796B571D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F3356-5EE3-481D-A8D7-C796B571D26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F3356-5EE3-481D-A8D7-C796B571D26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FAA695E-7F07-4BC0-9A01-ACC7132D0257}" type="datetime1">
              <a:rPr lang="en-US" smtClean="0"/>
              <a:pPr/>
              <a:t>7/8/2012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AB8402F-DC31-40FB-A4EC-5BF6124F2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9918-CE2E-435E-8886-44CDACF98DA4}" type="datetime1">
              <a:rPr lang="en-US" smtClean="0"/>
              <a:pPr/>
              <a:t>7/8/2012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402F-DC31-40FB-A4EC-5BF6124F2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68F6-BB1F-42FD-85B9-25551DBF1D92}" type="datetime1">
              <a:rPr lang="en-US" smtClean="0"/>
              <a:pPr/>
              <a:t>7/8/2012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402F-DC31-40FB-A4EC-5BF6124F2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495C0-CC5E-440B-88E9-5144C2EB0734}" type="datetime1">
              <a:rPr lang="en-US" smtClean="0"/>
              <a:pPr/>
              <a:t>7/8/2012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402F-DC31-40FB-A4EC-5BF6124F2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C3EE5-6541-4197-AC8B-632F32271BAE}" type="datetime1">
              <a:rPr lang="en-US" smtClean="0"/>
              <a:pPr/>
              <a:t>7/8/2012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402F-DC31-40FB-A4EC-5BF6124F2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A23E-2293-4949-B349-04D2643EE267}" type="datetime1">
              <a:rPr lang="en-US" smtClean="0"/>
              <a:pPr/>
              <a:t>7/8/2012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402F-DC31-40FB-A4EC-5BF6124F2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6B413B-468B-4666-B938-55394FCE53A9}" type="datetime1">
              <a:rPr lang="en-US" smtClean="0"/>
              <a:pPr/>
              <a:t>7/8/2012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B8402F-DC31-40FB-A4EC-5BF6124F2B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B668B66-4111-415B-8DAF-33F31D6CC199}" type="datetime1">
              <a:rPr lang="en-US" smtClean="0"/>
              <a:pPr/>
              <a:t>7/8/2012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AB8402F-DC31-40FB-A4EC-5BF6124F2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D459-591D-423D-922A-BB3B1DD8B32B}" type="datetime1">
              <a:rPr lang="en-US" smtClean="0"/>
              <a:pPr/>
              <a:t>7/8/2012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402F-DC31-40FB-A4EC-5BF6124F2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CA6C-BDB3-4D0A-B2C3-538CC32F1999}" type="datetime1">
              <a:rPr lang="en-US" smtClean="0"/>
              <a:pPr/>
              <a:t>7/8/2012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402F-DC31-40FB-A4EC-5BF6124F2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588A-1827-4DFE-9BAF-D2C0C30FEEF0}" type="datetime1">
              <a:rPr lang="en-US" smtClean="0"/>
              <a:pPr/>
              <a:t>7/8/2012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402F-DC31-40FB-A4EC-5BF6124F2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845157C-1FDB-4B16-A377-8AE4C6CEF83A}" type="datetime1">
              <a:rPr lang="en-US" smtClean="0"/>
              <a:pPr/>
              <a:t>7/8/2012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AB8402F-DC31-40FB-A4EC-5BF6124F2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ZA" b="1" dirty="0"/>
              <a:t>Laser Surface Alloying of Aluminium (AA1200) Alloy for Improving Hardness </a:t>
            </a:r>
            <a:r>
              <a:rPr lang="en-ZA" b="1" dirty="0" smtClean="0"/>
              <a:t>Property</a:t>
            </a:r>
            <a:br>
              <a:rPr lang="en-ZA" b="1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91200"/>
            <a:ext cx="4953000" cy="83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Compiled by: </a:t>
            </a:r>
            <a:r>
              <a:rPr lang="en-US" sz="2000" dirty="0" err="1" smtClean="0"/>
              <a:t>Rambau</a:t>
            </a:r>
            <a:r>
              <a:rPr lang="en-US" sz="2000" dirty="0" smtClean="0"/>
              <a:t> Given</a:t>
            </a:r>
          </a:p>
          <a:p>
            <a:r>
              <a:rPr lang="en-US" sz="2000" dirty="0" smtClean="0"/>
              <a:t>Supervisor: Dr </a:t>
            </a:r>
            <a:r>
              <a:rPr lang="en-US" sz="2000" dirty="0" err="1" smtClean="0"/>
              <a:t>Popoola</a:t>
            </a:r>
            <a:r>
              <a:rPr lang="en-US" sz="2000" dirty="0" smtClean="0"/>
              <a:t> A.P.I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667000"/>
            <a:ext cx="3200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Research methodology, cont…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Sample preparation</a:t>
            </a:r>
          </a:p>
          <a:p>
            <a:r>
              <a:rPr lang="en-US" sz="1800" dirty="0" smtClean="0"/>
              <a:t>Ground down  </a:t>
            </a:r>
            <a:r>
              <a:rPr lang="en-US" sz="1800" dirty="0" err="1" smtClean="0"/>
              <a:t>SiC</a:t>
            </a:r>
            <a:r>
              <a:rPr lang="en-US" sz="1800" dirty="0" smtClean="0"/>
              <a:t> 320-1200 grit size</a:t>
            </a:r>
          </a:p>
          <a:p>
            <a:r>
              <a:rPr lang="en-US" sz="1800" dirty="0" smtClean="0"/>
              <a:t>Cloths (9, 3 and 0,04 µm)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000" dirty="0" smtClean="0"/>
              <a:t>Material characterization</a:t>
            </a:r>
          </a:p>
          <a:p>
            <a:r>
              <a:rPr lang="en-US" sz="1800" dirty="0" smtClean="0"/>
              <a:t>Hardness testing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err="1" smtClean="0"/>
              <a:t>Vicker’s</a:t>
            </a:r>
            <a:r>
              <a:rPr lang="en-US" sz="1600" dirty="0" smtClean="0"/>
              <a:t> hardness tester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Load 100 g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Spacing 150 µm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Dwelling time of 15 seconds.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402F-DC31-40FB-A4EC-5BF6124F2BE7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1371600"/>
          <a:ext cx="6705600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600"/>
                <a:gridCol w="1117600"/>
                <a:gridCol w="1117600"/>
                <a:gridCol w="1117600"/>
                <a:gridCol w="1117600"/>
                <a:gridCol w="1117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Sample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Scan speed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Beam diameter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Power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Powder flow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Shield gas </a:t>
                      </a:r>
                    </a:p>
                    <a:p>
                      <a:r>
                        <a:rPr lang="en-US" sz="1400" dirty="0" smtClean="0"/>
                        <a:t>flow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AS-1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 m/min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mm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kW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g/min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ℓ/min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AS-2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1.2 m/min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mm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kW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g/min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ℓ/min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 m/min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mm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 kW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g/min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ℓ/min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1.2 m/min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mm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 kW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g/min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ℓ/min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Outcomes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402F-DC31-40FB-A4EC-5BF6124F2BE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 descr="C:\Users\Rambau\Pictures\00CSIR 2012\DSCN12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752600"/>
            <a:ext cx="3352800" cy="2514600"/>
          </a:xfrm>
          <a:prstGeom prst="rect">
            <a:avLst/>
          </a:prstGeom>
          <a:noFill/>
        </p:spPr>
      </p:pic>
      <p:graphicFrame>
        <p:nvGraphicFramePr>
          <p:cNvPr id="9" name="Chart 8"/>
          <p:cNvGraphicFramePr/>
          <p:nvPr/>
        </p:nvGraphicFramePr>
        <p:xfrm>
          <a:off x="2286000" y="4419600"/>
          <a:ext cx="4531685" cy="2264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086600" y="4800600"/>
          <a:ext cx="1066800" cy="1584960"/>
        </p:xfrm>
        <a:graphic>
          <a:graphicData uri="http://schemas.openxmlformats.org/drawingml/2006/table">
            <a:tbl>
              <a:tblPr/>
              <a:tblGrid>
                <a:gridCol w="1066800"/>
              </a:tblGrid>
              <a:tr h="13843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AS-1    780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AS-2</a:t>
                      </a:r>
                      <a:r>
                        <a:rPr lang="en-US" sz="1400" baseline="0" dirty="0" smtClean="0"/>
                        <a:t>    529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AS-3    707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AS-4    443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7620000" y="4800600"/>
            <a:ext cx="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86600" y="51816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86600" y="56388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86600" y="60198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Outcome, cont…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402F-DC31-40FB-A4EC-5BF6124F2BE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C:\Users\Cuutee\Documents\Tshimangadzoogivenn\SEM\Rambau\Stellite 6\AS2-007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495800"/>
            <a:ext cx="3352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828800"/>
            <a:ext cx="3258005" cy="25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38200" y="5867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Dendrites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4724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Needle-like structures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57400" y="6096000"/>
            <a:ext cx="22860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1"/>
          </p:cNvCxnSpPr>
          <p:nvPr/>
        </p:nvCxnSpPr>
        <p:spPr>
          <a:xfrm flipH="1" flipV="1">
            <a:off x="4953000" y="4800600"/>
            <a:ext cx="1600200" cy="1084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Conclusion and recommendations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Conclusion</a:t>
            </a:r>
          </a:p>
          <a:p>
            <a:pPr lvl="0"/>
            <a:r>
              <a:rPr lang="en-ZA" sz="1800" dirty="0" smtClean="0"/>
              <a:t>Power of 3 kW resulted in good metallurgical bonding of the newly formed matrix with the base metal and improved hardness property.</a:t>
            </a:r>
            <a:endParaRPr lang="en-US" sz="1800" dirty="0" smtClean="0"/>
          </a:p>
          <a:p>
            <a:pPr lvl="0"/>
            <a:r>
              <a:rPr lang="en-ZA" sz="1800" dirty="0" smtClean="0"/>
              <a:t>The power of 4 kW resulted in cracks along the interface of the laser alloyed matrix, but with improved hardness property.</a:t>
            </a:r>
            <a:endParaRPr lang="en-US" sz="1800" dirty="0" smtClean="0"/>
          </a:p>
          <a:p>
            <a:pPr lvl="0"/>
            <a:r>
              <a:rPr lang="en-ZA" sz="1800" dirty="0" smtClean="0"/>
              <a:t>A s</a:t>
            </a:r>
            <a:r>
              <a:rPr lang="en-ZA" sz="1800" dirty="0" smtClean="0"/>
              <a:t>peed </a:t>
            </a:r>
            <a:r>
              <a:rPr lang="en-ZA" sz="1800" dirty="0" smtClean="0"/>
              <a:t>of </a:t>
            </a:r>
            <a:r>
              <a:rPr lang="en-ZA" sz="1800" dirty="0" smtClean="0"/>
              <a:t>1.2 m/min </a:t>
            </a:r>
            <a:r>
              <a:rPr lang="en-ZA" sz="1800" dirty="0" smtClean="0"/>
              <a:t>resulted in low hardness and </a:t>
            </a:r>
            <a:r>
              <a:rPr lang="en-ZA" sz="1800" dirty="0" smtClean="0"/>
              <a:t>a</a:t>
            </a:r>
            <a:r>
              <a:rPr lang="en-ZA" sz="1800" dirty="0" smtClean="0"/>
              <a:t> speed of 1.0 m/min </a:t>
            </a:r>
            <a:r>
              <a:rPr lang="en-ZA" sz="1800" dirty="0" smtClean="0"/>
              <a:t>resulted in high hardness.</a:t>
            </a:r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r>
              <a:rPr lang="en-US" sz="2000" dirty="0" smtClean="0"/>
              <a:t>Recommendations </a:t>
            </a:r>
          </a:p>
          <a:p>
            <a:pPr lvl="0"/>
            <a:r>
              <a:rPr lang="en-ZA" sz="1800" dirty="0" smtClean="0"/>
              <a:t>It is recommended to use a power of 3 kW for laser alloying of aluminium with stellite-6 powder to obtain an improved hardness property.</a:t>
            </a:r>
            <a:endParaRPr lang="en-US" sz="1800" dirty="0" smtClean="0"/>
          </a:p>
          <a:p>
            <a:pPr lvl="0"/>
            <a:r>
              <a:rPr lang="en-ZA" sz="1800" dirty="0" smtClean="0"/>
              <a:t>It is also recommended to use a speed of 1.0 m/min to yield high hardness property.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402F-DC31-40FB-A4EC-5BF6124F2BE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References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 fontScale="85000" lnSpcReduction="10000"/>
          </a:bodyPr>
          <a:lstStyle/>
          <a:p>
            <a:r>
              <a:rPr lang="en-ZA" sz="2000" dirty="0" smtClean="0"/>
              <a:t>[1] </a:t>
            </a:r>
            <a:r>
              <a:rPr lang="en-ZA" sz="2000" dirty="0" err="1" smtClean="0"/>
              <a:t>Mabhali</a:t>
            </a:r>
            <a:r>
              <a:rPr lang="en-ZA" sz="2000" dirty="0" smtClean="0"/>
              <a:t> L A B, </a:t>
            </a:r>
            <a:r>
              <a:rPr lang="en-ZA" sz="2000" dirty="0" err="1" smtClean="0"/>
              <a:t>Pityana</a:t>
            </a:r>
            <a:r>
              <a:rPr lang="en-ZA" sz="2000" dirty="0" smtClean="0"/>
              <a:t> S L, Sacks N 2010 Laser Surface Alloying of Aluminium (AA1200) with Ni and </a:t>
            </a:r>
            <a:r>
              <a:rPr lang="en-ZA" sz="2000" dirty="0" err="1" smtClean="0"/>
              <a:t>SiC</a:t>
            </a:r>
            <a:r>
              <a:rPr lang="en-ZA" sz="2000" dirty="0" smtClean="0"/>
              <a:t> powders, </a:t>
            </a:r>
            <a:r>
              <a:rPr lang="en-ZA" sz="2000" i="1" dirty="0" smtClean="0"/>
              <a:t>Materials and Manufacturing Process</a:t>
            </a:r>
            <a:r>
              <a:rPr lang="en-ZA" sz="2000" dirty="0" smtClean="0"/>
              <a:t>, pp 1397-1403.	</a:t>
            </a:r>
            <a:endParaRPr lang="en-US" sz="2000" dirty="0" smtClean="0"/>
          </a:p>
          <a:p>
            <a:r>
              <a:rPr lang="en-ZA" sz="2000" dirty="0" smtClean="0"/>
              <a:t>[2] </a:t>
            </a:r>
            <a:r>
              <a:rPr lang="en-ZA" sz="2000" dirty="0" err="1" smtClean="0"/>
              <a:t>Popoola</a:t>
            </a:r>
            <a:r>
              <a:rPr lang="en-ZA" sz="2000" dirty="0" smtClean="0"/>
              <a:t> A P I, </a:t>
            </a:r>
            <a:r>
              <a:rPr lang="en-ZA" sz="2000" dirty="0" err="1" smtClean="0"/>
              <a:t>Pityana</a:t>
            </a:r>
            <a:r>
              <a:rPr lang="en-ZA" sz="2000" dirty="0" smtClean="0"/>
              <a:t> S, </a:t>
            </a:r>
            <a:r>
              <a:rPr lang="en-ZA" sz="2000" dirty="0" err="1" smtClean="0"/>
              <a:t>Ogunmuyiwa</a:t>
            </a:r>
            <a:r>
              <a:rPr lang="en-ZA" sz="2000" dirty="0" smtClean="0"/>
              <a:t> E 2011 Microstructure and Wear Behaviour of   Al/TiB</a:t>
            </a:r>
            <a:r>
              <a:rPr lang="en-ZA" sz="2000" baseline="-25000" dirty="0" smtClean="0"/>
              <a:t>2</a:t>
            </a:r>
            <a:r>
              <a:rPr lang="en-ZA" sz="2000" dirty="0" smtClean="0"/>
              <a:t> Metal Matrix Composites, </a:t>
            </a:r>
            <a:r>
              <a:rPr lang="en-ZA" sz="2000" i="1" dirty="0" smtClean="0"/>
              <a:t>Southern African Institute of Mining and Metallurgy</a:t>
            </a:r>
            <a:r>
              <a:rPr lang="en-ZA" sz="2000" dirty="0" smtClean="0"/>
              <a:t>, pp 120-8.</a:t>
            </a:r>
            <a:endParaRPr lang="en-US" sz="2000" dirty="0" smtClean="0"/>
          </a:p>
          <a:p>
            <a:r>
              <a:rPr lang="en-ZA" sz="2000" dirty="0" smtClean="0"/>
              <a:t>[3] Ready J F 1997 Industrial Application of Lasers, </a:t>
            </a:r>
            <a:r>
              <a:rPr lang="en-ZA" sz="2000" i="1" dirty="0" smtClean="0"/>
              <a:t>Academic Press</a:t>
            </a:r>
            <a:r>
              <a:rPr lang="en-ZA" sz="2000" dirty="0" smtClean="0"/>
              <a:t>, pp 380-2.</a:t>
            </a:r>
            <a:endParaRPr lang="en-US" sz="2000" dirty="0" smtClean="0"/>
          </a:p>
          <a:p>
            <a:r>
              <a:rPr lang="en-ZA" sz="2000" dirty="0" smtClean="0"/>
              <a:t>[4] </a:t>
            </a:r>
            <a:r>
              <a:rPr lang="en-ZA" sz="2000" dirty="0" err="1" smtClean="0"/>
              <a:t>Narendra</a:t>
            </a:r>
            <a:r>
              <a:rPr lang="en-ZA" sz="2000" dirty="0" smtClean="0"/>
              <a:t> B D 1998 Laser in Surface Engineering, </a:t>
            </a:r>
            <a:r>
              <a:rPr lang="en-ZA" sz="2000" i="1" dirty="0" smtClean="0"/>
              <a:t>ASM </a:t>
            </a:r>
            <a:r>
              <a:rPr lang="en-ZA" sz="2000" i="1" dirty="0" err="1" smtClean="0"/>
              <a:t>Int</a:t>
            </a:r>
            <a:r>
              <a:rPr lang="en-ZA" sz="2000" dirty="0" smtClean="0"/>
              <a:t>, pp121-138.</a:t>
            </a:r>
            <a:endParaRPr lang="en-US" sz="2000" dirty="0" smtClean="0"/>
          </a:p>
          <a:p>
            <a:r>
              <a:rPr lang="en-ZA" sz="2000" dirty="0" smtClean="0"/>
              <a:t>[5] </a:t>
            </a:r>
            <a:r>
              <a:rPr lang="en-ZA" sz="2000" dirty="0" err="1" smtClean="0"/>
              <a:t>Mabhali</a:t>
            </a:r>
            <a:r>
              <a:rPr lang="en-ZA" sz="2000" dirty="0" smtClean="0"/>
              <a:t> L A B, </a:t>
            </a:r>
            <a:r>
              <a:rPr lang="en-ZA" sz="2000" dirty="0" err="1" smtClean="0"/>
              <a:t>Pityana</a:t>
            </a:r>
            <a:r>
              <a:rPr lang="en-ZA" sz="2000" dirty="0" smtClean="0"/>
              <a:t> S L, Sacks N 2010 Laser Surface Alloying of Al with Mixed Ni, Ti and </a:t>
            </a:r>
            <a:r>
              <a:rPr lang="en-ZA" sz="2000" dirty="0" err="1" smtClean="0"/>
              <a:t>SiC</a:t>
            </a:r>
            <a:r>
              <a:rPr lang="en-ZA" sz="2000" dirty="0" smtClean="0"/>
              <a:t> powders, PICALO, Shangri-La Hotel Wuhan, Peoples Republic of China, pp 1-6.</a:t>
            </a:r>
            <a:endParaRPr lang="en-US" sz="2000" dirty="0" smtClean="0"/>
          </a:p>
          <a:p>
            <a:r>
              <a:rPr lang="en-ZA" sz="2000" dirty="0" smtClean="0"/>
              <a:t>[6] </a:t>
            </a:r>
            <a:r>
              <a:rPr lang="en-ZA" sz="2000" dirty="0" err="1" smtClean="0"/>
              <a:t>Popoola</a:t>
            </a:r>
            <a:r>
              <a:rPr lang="en-ZA" sz="2000" dirty="0" smtClean="0"/>
              <a:t> A P I, </a:t>
            </a:r>
            <a:r>
              <a:rPr lang="en-ZA" sz="2000" dirty="0" err="1" smtClean="0"/>
              <a:t>Pityana</a:t>
            </a:r>
            <a:r>
              <a:rPr lang="en-ZA" sz="2000" dirty="0" smtClean="0"/>
              <a:t> S L, </a:t>
            </a:r>
            <a:r>
              <a:rPr lang="en-ZA" sz="2000" dirty="0" err="1" smtClean="0"/>
              <a:t>Popoola</a:t>
            </a:r>
            <a:r>
              <a:rPr lang="en-ZA" sz="2000" dirty="0" smtClean="0"/>
              <a:t> O M 2011 </a:t>
            </a:r>
            <a:r>
              <a:rPr lang="en-ZA" sz="2000" i="1" dirty="0" smtClean="0"/>
              <a:t>Inter. J.  </a:t>
            </a:r>
            <a:r>
              <a:rPr lang="en-ZA" sz="2000" i="1" dirty="0" err="1" smtClean="0"/>
              <a:t>Electrochem</a:t>
            </a:r>
            <a:r>
              <a:rPr lang="en-ZA" sz="2000" i="1" dirty="0" smtClean="0"/>
              <a:t>. Sci.</a:t>
            </a:r>
            <a:r>
              <a:rPr lang="en-ZA" sz="2000" dirty="0" smtClean="0"/>
              <a:t> pp 5038-51.</a:t>
            </a:r>
            <a:endParaRPr lang="en-US" sz="2000" dirty="0" smtClean="0"/>
          </a:p>
          <a:p>
            <a:r>
              <a:rPr lang="en-ZA" sz="2000" dirty="0" smtClean="0"/>
              <a:t>[7] </a:t>
            </a:r>
            <a:r>
              <a:rPr lang="en-ZA" sz="2000" dirty="0" err="1" smtClean="0"/>
              <a:t>Mabhali</a:t>
            </a:r>
            <a:r>
              <a:rPr lang="en-ZA" sz="2000" dirty="0" smtClean="0"/>
              <a:t> L A B, </a:t>
            </a:r>
            <a:r>
              <a:rPr lang="en-ZA" sz="2000" dirty="0" err="1" smtClean="0"/>
              <a:t>Pityana</a:t>
            </a:r>
            <a:r>
              <a:rPr lang="en-ZA" sz="2000" dirty="0" smtClean="0"/>
              <a:t> S L, Sacks N 2012 Laser Surface Alloying of AA1200, </a:t>
            </a:r>
            <a:r>
              <a:rPr lang="en-ZA" sz="2000" i="1" dirty="0" smtClean="0"/>
              <a:t>Mol. </a:t>
            </a:r>
            <a:r>
              <a:rPr lang="en-ZA" sz="2000" i="1" dirty="0" err="1" smtClean="0"/>
              <a:t>Cryst</a:t>
            </a:r>
            <a:r>
              <a:rPr lang="en-ZA" sz="2000" i="1" dirty="0" smtClean="0"/>
              <a:t>. and Liq. </a:t>
            </a:r>
            <a:r>
              <a:rPr lang="en-ZA" sz="2000" i="1" dirty="0" err="1" smtClean="0"/>
              <a:t>Cryst</a:t>
            </a:r>
            <a:r>
              <a:rPr lang="en-ZA" sz="2000" dirty="0" smtClean="0"/>
              <a:t>. pp 138-148.</a:t>
            </a:r>
            <a:endParaRPr lang="en-US" sz="2000" dirty="0" smtClean="0"/>
          </a:p>
          <a:p>
            <a:r>
              <a:rPr lang="en-ZA" sz="2000" dirty="0" smtClean="0"/>
              <a:t>[8] </a:t>
            </a:r>
            <a:r>
              <a:rPr lang="en-ZA" sz="2000" dirty="0" err="1" smtClean="0"/>
              <a:t>Luxon</a:t>
            </a:r>
            <a:r>
              <a:rPr lang="en-ZA" sz="2000" dirty="0" smtClean="0"/>
              <a:t> J T, Parker D E 1985 Industrial Lasers and their Applications, </a:t>
            </a:r>
            <a:r>
              <a:rPr lang="en-ZA" sz="2000" i="1" dirty="0" smtClean="0"/>
              <a:t>Prentice-Hall and Engineering</a:t>
            </a:r>
            <a:r>
              <a:rPr lang="en-ZA" sz="2000" dirty="0" smtClean="0"/>
              <a:t>. pp 248.</a:t>
            </a:r>
            <a:endParaRPr lang="en-US" sz="2000" dirty="0" smtClean="0"/>
          </a:p>
          <a:p>
            <a:r>
              <a:rPr lang="en-ZA" sz="2000" dirty="0" smtClean="0"/>
              <a:t>[9] Crafter R C, Oakley P J 1993 Laser Processing in Manufacturing, </a:t>
            </a:r>
            <a:r>
              <a:rPr lang="en-ZA" sz="2000" i="1" dirty="0" smtClean="0"/>
              <a:t>Chapman and Hall</a:t>
            </a:r>
            <a:r>
              <a:rPr lang="en-ZA" sz="2000" dirty="0" smtClean="0"/>
              <a:t>, pp 292. 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402F-DC31-40FB-A4EC-5BF6124F2BE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Acknowledgements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 acknowledge the Council for Scientific and Industrial Research (CSIR) (NLC) rental pool for the laser facility.</a:t>
            </a:r>
          </a:p>
          <a:p>
            <a:r>
              <a:rPr lang="en-US" sz="2000" dirty="0" smtClean="0"/>
              <a:t>The PISA supporting me throughout the experimental learning and then B-tech</a:t>
            </a:r>
          </a:p>
          <a:p>
            <a:r>
              <a:rPr lang="en-US" sz="2000" dirty="0" smtClean="0"/>
              <a:t>I extend my gratitude to my supervisor Dr A.P.I. </a:t>
            </a:r>
            <a:r>
              <a:rPr lang="en-US" sz="2000" dirty="0" err="1" smtClean="0"/>
              <a:t>Popoola</a:t>
            </a:r>
            <a:r>
              <a:rPr lang="en-US" sz="2000" dirty="0" smtClean="0"/>
              <a:t> for guidance.</a:t>
            </a:r>
          </a:p>
          <a:p>
            <a:pPr algn="just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402F-DC31-40FB-A4EC-5BF6124F2BE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069848"/>
          </a:xfrm>
        </p:spPr>
        <p:txBody>
          <a:bodyPr/>
          <a:lstStyle/>
          <a:p>
            <a:pPr algn="ctr"/>
            <a:r>
              <a:rPr lang="en-US" i="1" dirty="0" smtClean="0"/>
              <a:t>Thank you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402F-DC31-40FB-A4EC-5BF6124F2BE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Layout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Introduction</a:t>
            </a:r>
          </a:p>
          <a:p>
            <a:r>
              <a:rPr lang="en-US" sz="2000" dirty="0" smtClean="0"/>
              <a:t>Laser surface alloying</a:t>
            </a:r>
          </a:p>
          <a:p>
            <a:r>
              <a:rPr lang="en-US" sz="2000" dirty="0" smtClean="0"/>
              <a:t>Significance of study</a:t>
            </a:r>
          </a:p>
          <a:p>
            <a:r>
              <a:rPr lang="en-US" sz="2000" dirty="0" smtClean="0"/>
              <a:t>Research methodology</a:t>
            </a:r>
          </a:p>
          <a:p>
            <a:r>
              <a:rPr lang="en-US" sz="2000" dirty="0" smtClean="0"/>
              <a:t>Outcome</a:t>
            </a:r>
          </a:p>
          <a:p>
            <a:r>
              <a:rPr lang="en-US" sz="2000" dirty="0" smtClean="0"/>
              <a:t>Conclusion and recommendations</a:t>
            </a:r>
          </a:p>
          <a:p>
            <a:r>
              <a:rPr lang="en-US" sz="2000" dirty="0" smtClean="0"/>
              <a:t>Reference</a:t>
            </a:r>
          </a:p>
          <a:p>
            <a:r>
              <a:rPr lang="en-US" sz="2000" dirty="0" smtClean="0"/>
              <a:t>Acknowledgement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402F-DC31-40FB-A4EC-5BF6124F2BE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smtClean="0"/>
              <a:t>Introduction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Classification of aluminium alloys</a:t>
            </a:r>
          </a:p>
          <a:p>
            <a:r>
              <a:rPr lang="en-US" sz="1800" dirty="0" smtClean="0"/>
              <a:t>Casting alloys- liquid material poured into moulds and solidify</a:t>
            </a:r>
          </a:p>
          <a:p>
            <a:r>
              <a:rPr lang="en-US" sz="1800" dirty="0" smtClean="0"/>
              <a:t>Wrought alloys- about 85% is used in wrought products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smtClean="0"/>
              <a:t>Wrought products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3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402F-DC31-40FB-A4EC-5BF6124F2BE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038600"/>
            <a:ext cx="2057400" cy="212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95400" y="6248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Foils 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038600"/>
            <a:ext cx="1981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05200" y="6248400"/>
            <a:ext cx="1556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Rolled plates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63246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600200"/>
            <a:ext cx="1828800" cy="18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 flipH="1">
            <a:off x="7467599" y="3581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Engine part</a:t>
            </a:r>
            <a:endParaRPr lang="en-US" dirty="0"/>
          </a:p>
        </p:txBody>
      </p:sp>
      <p:pic>
        <p:nvPicPr>
          <p:cNvPr id="21" name="Picture 2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962400"/>
            <a:ext cx="205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019800" y="62484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Extrusions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/>
      <p:bldP spid="8" grpId="0"/>
      <p:bldP spid="10" grpId="0"/>
      <p:bldP spid="12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smtClean="0"/>
              <a:t>Introduction, cont…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Further classification</a:t>
            </a:r>
          </a:p>
          <a:p>
            <a:r>
              <a:rPr lang="en-US" sz="1800" dirty="0" smtClean="0"/>
              <a:t>Heat treatable- can be heated to achieve desired products </a:t>
            </a:r>
          </a:p>
          <a:p>
            <a:r>
              <a:rPr lang="en-US" sz="1800" dirty="0" smtClean="0"/>
              <a:t>It depends on the alloying elements and its classification (2, 6 and 7xxx) </a:t>
            </a:r>
          </a:p>
          <a:p>
            <a:endParaRPr lang="en-US" sz="1600" dirty="0" smtClean="0"/>
          </a:p>
          <a:p>
            <a:r>
              <a:rPr lang="en-US" sz="1800" dirty="0" smtClean="0"/>
              <a:t>Non-heat treatable- their strength depends on elements in solid solution, particle and grain size.</a:t>
            </a:r>
          </a:p>
          <a:p>
            <a:r>
              <a:rPr lang="en-US" sz="1800" dirty="0" smtClean="0"/>
              <a:t>It cannot be strengthened by heat treatment</a:t>
            </a:r>
          </a:p>
          <a:p>
            <a:r>
              <a:rPr lang="en-US" sz="1800" dirty="0" smtClean="0"/>
              <a:t>Further increase in strength is done by cold working</a:t>
            </a:r>
          </a:p>
          <a:p>
            <a:endParaRPr lang="en-US" sz="1800" dirty="0" smtClean="0"/>
          </a:p>
          <a:p>
            <a:pPr>
              <a:buNone/>
            </a:pPr>
            <a:r>
              <a:rPr lang="en-US" sz="2000" dirty="0" smtClean="0"/>
              <a:t>Wrought alloys</a:t>
            </a:r>
          </a:p>
          <a:p>
            <a:r>
              <a:rPr lang="en-US" sz="1800" dirty="0" smtClean="0"/>
              <a:t>1000-8000 series</a:t>
            </a:r>
          </a:p>
          <a:p>
            <a:r>
              <a:rPr lang="en-US" sz="1800" dirty="0" smtClean="0"/>
              <a:t>1000 series are commercially pure~99% Al content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Other series are alloyed with</a:t>
            </a:r>
          </a:p>
          <a:p>
            <a:r>
              <a:rPr lang="en-US" sz="1800" dirty="0" smtClean="0"/>
              <a:t>Magnesium, silicon, manganese, zinc and copper.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402F-DC31-40FB-A4EC-5BF6124F2BE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Introduction, cont…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AA1200 chemical analysis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Corrosion resistance</a:t>
            </a:r>
          </a:p>
          <a:p>
            <a:r>
              <a:rPr lang="en-US" sz="1800" dirty="0" smtClean="0"/>
              <a:t>In atmospheric conditions</a:t>
            </a:r>
          </a:p>
          <a:p>
            <a:r>
              <a:rPr lang="en-US" sz="1800" dirty="0" smtClean="0"/>
              <a:t>It is very active and forms oxide film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Properties</a:t>
            </a:r>
          </a:p>
          <a:p>
            <a:r>
              <a:rPr lang="en-US" sz="1800" dirty="0" smtClean="0"/>
              <a:t>Highly reflective</a:t>
            </a:r>
          </a:p>
          <a:p>
            <a:r>
              <a:rPr lang="en-US" sz="1800" dirty="0" smtClean="0"/>
              <a:t>Excellent thermal and electrical conductivity</a:t>
            </a:r>
          </a:p>
          <a:p>
            <a:r>
              <a:rPr lang="en-US" sz="1800" dirty="0" smtClean="0"/>
              <a:t>Non-ferromagnetic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402F-DC31-40FB-A4EC-5BF6124F2BE7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22098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066800"/>
                <a:gridCol w="1066800"/>
                <a:gridCol w="9144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Composition (wt%)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Balance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Introduction, cont…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Applications of Al alloys</a:t>
            </a:r>
          </a:p>
          <a:p>
            <a:r>
              <a:rPr lang="en-US" sz="1800" dirty="0" smtClean="0"/>
              <a:t>Automobile, aeronautical, marine applications and structural applications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2000" dirty="0" smtClean="0"/>
              <a:t>Drawbacks</a:t>
            </a:r>
          </a:p>
          <a:p>
            <a:r>
              <a:rPr lang="en-US" sz="1800" dirty="0" smtClean="0"/>
              <a:t>Aluminium is soft</a:t>
            </a:r>
          </a:p>
          <a:p>
            <a:r>
              <a:rPr lang="en-US" sz="1800" dirty="0" smtClean="0"/>
              <a:t>Low hardness ±24 HV</a:t>
            </a:r>
          </a:p>
          <a:p>
            <a:r>
              <a:rPr lang="en-US" sz="1800" dirty="0" smtClean="0"/>
              <a:t>Weak </a:t>
            </a:r>
            <a:r>
              <a:rPr lang="en-US" sz="1800" dirty="0" err="1" smtClean="0"/>
              <a:t>interatomic</a:t>
            </a:r>
            <a:r>
              <a:rPr lang="en-US" sz="1800" dirty="0" smtClean="0"/>
              <a:t> bonds</a:t>
            </a:r>
          </a:p>
          <a:p>
            <a:pPr>
              <a:buNone/>
            </a:pPr>
            <a:endParaRPr lang="en-US" sz="1900" dirty="0" smtClean="0"/>
          </a:p>
          <a:p>
            <a:r>
              <a:rPr lang="en-US" sz="2000" dirty="0" smtClean="0"/>
              <a:t>Stellite VI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Properties </a:t>
            </a:r>
          </a:p>
          <a:p>
            <a:r>
              <a:rPr lang="en-US" sz="1800" dirty="0" smtClean="0"/>
              <a:t>Non-magnetic </a:t>
            </a:r>
          </a:p>
          <a:p>
            <a:r>
              <a:rPr lang="en-US" sz="1800" dirty="0" smtClean="0"/>
              <a:t>Corrosion resistance</a:t>
            </a:r>
          </a:p>
          <a:p>
            <a:r>
              <a:rPr lang="en-US" sz="1800" dirty="0" smtClean="0"/>
              <a:t>High hardness and toughness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402F-DC31-40FB-A4EC-5BF6124F2BE7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4114800"/>
          <a:ext cx="7315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685800"/>
                <a:gridCol w="609600"/>
                <a:gridCol w="685800"/>
                <a:gridCol w="685800"/>
                <a:gridCol w="609600"/>
                <a:gridCol w="685800"/>
                <a:gridCol w="1143000"/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Chemical analysis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Composition (wt%)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balance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Laser surface alloying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402F-DC31-40FB-A4EC-5BF6124F2BE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Process description</a:t>
            </a:r>
          </a:p>
          <a:p>
            <a:r>
              <a:rPr lang="en-US" sz="1800" dirty="0" smtClean="0"/>
              <a:t>Scanning with the laser beam</a:t>
            </a:r>
          </a:p>
          <a:p>
            <a:r>
              <a:rPr lang="en-US" sz="1800" dirty="0" smtClean="0"/>
              <a:t>Deposition of powder particles</a:t>
            </a:r>
          </a:p>
          <a:p>
            <a:r>
              <a:rPr lang="en-US" sz="1800" dirty="0" smtClean="0"/>
              <a:t>Solidification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Advantages</a:t>
            </a:r>
          </a:p>
          <a:p>
            <a:r>
              <a:rPr lang="en-US" sz="1800" dirty="0" smtClean="0"/>
              <a:t>Selective process</a:t>
            </a:r>
          </a:p>
          <a:p>
            <a:r>
              <a:rPr lang="en-US" sz="1800" dirty="0" smtClean="0"/>
              <a:t>High deposition rates</a:t>
            </a:r>
          </a:p>
          <a:p>
            <a:r>
              <a:rPr lang="en-US" sz="1800" dirty="0" smtClean="0"/>
              <a:t>Low heat affected zone</a:t>
            </a:r>
          </a:p>
          <a:p>
            <a:r>
              <a:rPr lang="en-US" sz="1800" dirty="0" smtClean="0"/>
              <a:t>Produces refined microstructures</a:t>
            </a:r>
            <a:endParaRPr lang="en-US" sz="1800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86000"/>
            <a:ext cx="3729990" cy="309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Significance of study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Gap of knowledge</a:t>
            </a:r>
          </a:p>
          <a:p>
            <a:r>
              <a:rPr lang="en-US" sz="1800" dirty="0" smtClean="0"/>
              <a:t>Increasing use of alloying elements for improving aluminium surface properties</a:t>
            </a:r>
          </a:p>
          <a:p>
            <a:r>
              <a:rPr lang="en-US" sz="1800" dirty="0" smtClean="0"/>
              <a:t>Alloying elements in binary or unary form are used</a:t>
            </a:r>
          </a:p>
          <a:p>
            <a:r>
              <a:rPr lang="en-US" sz="1800" dirty="0" smtClean="0"/>
              <a:t>Alloying elements such as Ni, Cr, </a:t>
            </a:r>
            <a:r>
              <a:rPr lang="en-US" sz="1800" dirty="0" err="1" smtClean="0"/>
              <a:t>SiC</a:t>
            </a:r>
            <a:r>
              <a:rPr lang="en-US" sz="1800" dirty="0" smtClean="0"/>
              <a:t>, Cu, Ti, etc.</a:t>
            </a:r>
          </a:p>
          <a:p>
            <a:r>
              <a:rPr lang="en-US" sz="1800" dirty="0" smtClean="0"/>
              <a:t>These alloying elements has shown an increase in surface properties</a:t>
            </a:r>
          </a:p>
          <a:p>
            <a:r>
              <a:rPr lang="en-US" sz="1800" dirty="0" smtClean="0"/>
              <a:t>Still a gap in using a combination of stellite 6 (Co-Cr base alloy) reinforce material.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000" dirty="0" smtClean="0"/>
              <a:t>Main objectives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Increasing the hardness of AA1200 alloy</a:t>
            </a:r>
          </a:p>
          <a:p>
            <a:pPr>
              <a:buFont typeface="Courier New" pitchFamily="49" charset="0"/>
              <a:buChar char="o"/>
            </a:pPr>
            <a:r>
              <a:rPr lang="en-US" sz="1600" dirty="0" smtClean="0"/>
              <a:t>Evaluating the newly formed microstructure</a:t>
            </a:r>
          </a:p>
          <a:p>
            <a:pPr>
              <a:buFont typeface="Courier New" pitchFamily="49" charset="0"/>
              <a:buChar char="o"/>
            </a:pPr>
            <a:r>
              <a:rPr lang="en-US" sz="1600" dirty="0" smtClean="0"/>
              <a:t>Hardness test.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402F-DC31-40FB-A4EC-5BF6124F2BE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Research methodology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8402F-DC31-40FB-A4EC-5BF6124F2BE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 descr="C:\Users\Rambau\Pictures\00CSIR 2012\DSCN12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76400"/>
            <a:ext cx="3665340" cy="4887119"/>
          </a:xfrm>
          <a:prstGeom prst="rect">
            <a:avLst/>
          </a:prstGeom>
          <a:noFill/>
        </p:spPr>
      </p:pic>
      <p:cxnSp>
        <p:nvCxnSpPr>
          <p:cNvPr id="7" name="AutoShape 7"/>
          <p:cNvCxnSpPr>
            <a:cxnSpLocks noChangeShapeType="1"/>
          </p:cNvCxnSpPr>
          <p:nvPr/>
        </p:nvCxnSpPr>
        <p:spPr bwMode="auto">
          <a:xfrm>
            <a:off x="2438400" y="4343400"/>
            <a:ext cx="16954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8" name="AutoShape 7"/>
          <p:cNvCxnSpPr>
            <a:cxnSpLocks noChangeShapeType="1"/>
          </p:cNvCxnSpPr>
          <p:nvPr/>
        </p:nvCxnSpPr>
        <p:spPr bwMode="auto">
          <a:xfrm>
            <a:off x="2438400" y="4953000"/>
            <a:ext cx="22288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9" name="AutoShape 7"/>
          <p:cNvCxnSpPr>
            <a:cxnSpLocks noChangeShapeType="1"/>
          </p:cNvCxnSpPr>
          <p:nvPr/>
        </p:nvCxnSpPr>
        <p:spPr bwMode="auto">
          <a:xfrm>
            <a:off x="2438400" y="3962400"/>
            <a:ext cx="2286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3" name="AutoShape 4"/>
          <p:cNvCxnSpPr>
            <a:cxnSpLocks noChangeShapeType="1"/>
          </p:cNvCxnSpPr>
          <p:nvPr/>
        </p:nvCxnSpPr>
        <p:spPr bwMode="auto">
          <a:xfrm rot="10800000" flipV="1">
            <a:off x="5486400" y="4191000"/>
            <a:ext cx="1219199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5" name="AutoShape 4"/>
          <p:cNvCxnSpPr>
            <a:cxnSpLocks noChangeShapeType="1"/>
          </p:cNvCxnSpPr>
          <p:nvPr/>
        </p:nvCxnSpPr>
        <p:spPr bwMode="auto">
          <a:xfrm flipH="1">
            <a:off x="5181601" y="5715000"/>
            <a:ext cx="1523999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6" name="AutoShape 4"/>
          <p:cNvCxnSpPr>
            <a:cxnSpLocks noChangeShapeType="1"/>
          </p:cNvCxnSpPr>
          <p:nvPr/>
        </p:nvCxnSpPr>
        <p:spPr bwMode="auto">
          <a:xfrm flipH="1">
            <a:off x="4724402" y="6248400"/>
            <a:ext cx="1981198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1" name="Rectangle 20"/>
          <p:cNvSpPr/>
          <p:nvPr/>
        </p:nvSpPr>
        <p:spPr>
          <a:xfrm>
            <a:off x="6781800" y="4038600"/>
            <a:ext cx="15295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KUKA robot arm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6781800" y="5562600"/>
            <a:ext cx="13548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Off-axis nozzle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6781800" y="6096000"/>
            <a:ext cx="16995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Aluminium sample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533400" y="4800600"/>
            <a:ext cx="19351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Laser processing head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838200" y="4191000"/>
            <a:ext cx="16017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Powder feed  tube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609600" y="3810000"/>
            <a:ext cx="1917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Nd:YAG</a:t>
            </a:r>
            <a:r>
              <a:rPr lang="en-US" sz="1400" dirty="0" smtClean="0"/>
              <a:t> Optical fiber 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276600" y="12954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Rofin</a:t>
            </a:r>
            <a:r>
              <a:rPr lang="en-US" sz="1600" dirty="0" smtClean="0"/>
              <a:t> </a:t>
            </a:r>
            <a:r>
              <a:rPr lang="en-US" sz="1600" dirty="0" err="1" smtClean="0"/>
              <a:t>Sinar</a:t>
            </a:r>
            <a:r>
              <a:rPr lang="en-US" sz="1600" dirty="0" smtClean="0"/>
              <a:t> </a:t>
            </a:r>
            <a:r>
              <a:rPr lang="en-US" sz="1600" dirty="0" err="1" smtClean="0"/>
              <a:t>Nd:YAG</a:t>
            </a:r>
            <a:r>
              <a:rPr lang="en-US" sz="1600" dirty="0" smtClean="0"/>
              <a:t> laser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622300" y="1473201"/>
            <a:ext cx="1295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AA1200 plate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09600" y="17526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400" dirty="0" smtClean="0"/>
              <a:t>100 x 100 x 6 mm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09600" y="20574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400" dirty="0" smtClean="0"/>
              <a:t>Sandblasting 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609600" y="2362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400" dirty="0" smtClean="0"/>
              <a:t>Argon gas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6781800" y="1600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Stellite 6 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858000" y="19050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Co-Cr base alloy</a:t>
            </a:r>
            <a:endParaRPr lang="en-US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8" grpId="0" build="allAtOnce"/>
      <p:bldP spid="29" grpId="0" build="allAtOnce"/>
      <p:bldP spid="30" grpId="0" build="allAtOnce"/>
      <p:bldP spid="31" grpId="0" build="allAtOnce"/>
      <p:bldP spid="32" grpId="0" build="allAtOnce"/>
      <p:bldP spid="3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825</TotalTime>
  <Words>758</Words>
  <Application>Microsoft Office PowerPoint</Application>
  <PresentationFormat>On-screen Show (4:3)</PresentationFormat>
  <Paragraphs>249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Urban</vt:lpstr>
      <vt:lpstr>Laser Surface Alloying of Aluminium (AA1200) Alloy for Improving Hardness Property  </vt:lpstr>
      <vt:lpstr>Layout </vt:lpstr>
      <vt:lpstr>Introduction </vt:lpstr>
      <vt:lpstr>Introduction, cont… </vt:lpstr>
      <vt:lpstr>Introduction, cont… </vt:lpstr>
      <vt:lpstr>Introduction, cont…</vt:lpstr>
      <vt:lpstr>Laser surface alloying</vt:lpstr>
      <vt:lpstr>Significance of study</vt:lpstr>
      <vt:lpstr>Research methodology</vt:lpstr>
      <vt:lpstr>Research methodology, cont…</vt:lpstr>
      <vt:lpstr>Outcomes </vt:lpstr>
      <vt:lpstr>Outcome, cont…</vt:lpstr>
      <vt:lpstr>Conclusion and recommendations</vt:lpstr>
      <vt:lpstr>References </vt:lpstr>
      <vt:lpstr>Acknowledgements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 Surface Alloying of Aluminium (AA1200) Alloy for Improving Hardness Property</dc:title>
  <dc:creator>Rambau</dc:creator>
  <cp:lastModifiedBy>Rambau</cp:lastModifiedBy>
  <cp:revision>89</cp:revision>
  <dcterms:created xsi:type="dcterms:W3CDTF">2012-07-03T06:52:33Z</dcterms:created>
  <dcterms:modified xsi:type="dcterms:W3CDTF">2012-07-08T20:14:51Z</dcterms:modified>
</cp:coreProperties>
</file>