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2.xml" ContentType="application/vnd.openxmlformats-officedocument.drawingml.char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316" r:id="rId10"/>
    <p:sldId id="317" r:id="rId11"/>
    <p:sldId id="318" r:id="rId12"/>
    <p:sldId id="285" r:id="rId13"/>
    <p:sldId id="319" r:id="rId14"/>
    <p:sldId id="320" r:id="rId15"/>
    <p:sldId id="321" r:id="rId16"/>
    <p:sldId id="322" r:id="rId17"/>
    <p:sldId id="323" r:id="rId18"/>
    <p:sldId id="31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8278" autoAdjust="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etevi:ASP2012:Applicants:ASP2012students.Selec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etevi:ASP2012:Applicants:ASP2012students.Selec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view3D>
      <c:rotX val="75"/>
      <c:perspective val="30"/>
    </c:view3D>
    <c:plotArea>
      <c:layout>
        <c:manualLayout>
          <c:layoutTarget val="inner"/>
          <c:xMode val="edge"/>
          <c:yMode val="edge"/>
          <c:x val="0.14784729072875"/>
          <c:y val="0.000150061542093106"/>
          <c:w val="0.673066789675814"/>
          <c:h val="0.743935309973046"/>
        </c:manualLayout>
      </c:layout>
      <c:pie3DChart>
        <c:varyColors val="1"/>
        <c:ser>
          <c:idx val="0"/>
          <c:order val="0"/>
          <c:explosion val="25"/>
          <c:cat>
            <c:strRef>
              <c:f>Sheet2!$A$1:$A$17</c:f>
              <c:strCache>
                <c:ptCount val="17"/>
                <c:pt idx="0">
                  <c:v>Ghana(15)</c:v>
                </c:pt>
                <c:pt idx="1">
                  <c:v>Madagascar(8)</c:v>
                </c:pt>
                <c:pt idx="2">
                  <c:v>Nigeria(7)</c:v>
                </c:pt>
                <c:pt idx="3">
                  <c:v>South Africa(5)</c:v>
                </c:pt>
                <c:pt idx="4">
                  <c:v>Sudan(4)</c:v>
                </c:pt>
                <c:pt idx="5">
                  <c:v>Cameroon(3)</c:v>
                </c:pt>
                <c:pt idx="6">
                  <c:v>Algeria(2)</c:v>
                </c:pt>
                <c:pt idx="7">
                  <c:v>Kenya(2)</c:v>
                </c:pt>
                <c:pt idx="8">
                  <c:v>Rwanda(2)</c:v>
                </c:pt>
                <c:pt idx="9">
                  <c:v>Senegal(2)</c:v>
                </c:pt>
                <c:pt idx="10">
                  <c:v>Benin(1)</c:v>
                </c:pt>
                <c:pt idx="11">
                  <c:v>Congo(1)</c:v>
                </c:pt>
                <c:pt idx="12">
                  <c:v>Egypt(1)</c:v>
                </c:pt>
                <c:pt idx="13">
                  <c:v>Ethiopia(1)</c:v>
                </c:pt>
                <c:pt idx="14">
                  <c:v>Iran(1)</c:v>
                </c:pt>
                <c:pt idx="15">
                  <c:v>Tanzania(1)</c:v>
                </c:pt>
                <c:pt idx="16">
                  <c:v>Zambia(1)</c:v>
                </c:pt>
              </c:strCache>
            </c:strRef>
          </c:cat>
          <c:val>
            <c:numRef>
              <c:f>Sheet2!$B$1:$B$17</c:f>
              <c:numCache>
                <c:formatCode>General</c:formatCode>
                <c:ptCount val="17"/>
                <c:pt idx="0">
                  <c:v>15.0</c:v>
                </c:pt>
                <c:pt idx="1">
                  <c:v>8.0</c:v>
                </c:pt>
                <c:pt idx="2">
                  <c:v>7.0</c:v>
                </c:pt>
                <c:pt idx="3">
                  <c:v>5.0</c:v>
                </c:pt>
                <c:pt idx="4">
                  <c:v>4.0</c:v>
                </c:pt>
                <c:pt idx="5">
                  <c:v>3.0</c:v>
                </c:pt>
                <c:pt idx="6">
                  <c:v>2.0</c:v>
                </c:pt>
                <c:pt idx="7">
                  <c:v>2.0</c:v>
                </c:pt>
                <c:pt idx="8">
                  <c:v>2.0</c:v>
                </c:pt>
                <c:pt idx="9">
                  <c:v>2.0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0798699621545029"/>
          <c:y val="0.711173852197811"/>
          <c:w val="0.872733304170312"/>
          <c:h val="0.23290977778721"/>
        </c:manualLayout>
      </c:layout>
      <c:txPr>
        <a:bodyPr/>
        <a:lstStyle/>
        <a:p>
          <a:pPr>
            <a:defRPr b="1"/>
          </a:pPr>
          <a:endParaRPr lang="en-US"/>
        </a:p>
      </c:txPr>
    </c:legend>
    <c:plotVisOnly val="1"/>
  </c:chart>
  <c:txPr>
    <a:bodyPr/>
    <a:lstStyle/>
    <a:p>
      <a:pPr>
        <a:defRPr sz="1600" b="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>
        <c:manualLayout>
          <c:xMode val="edge"/>
          <c:yMode val="edge"/>
          <c:x val="0.33354439566022"/>
          <c:y val="0.0777777777777778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0827852969991654"/>
          <c:y val="0.0475053951589385"/>
          <c:w val="0.891869080881019"/>
          <c:h val="0.7440656167979"/>
        </c:manualLayout>
      </c:layout>
      <c:bar3DChart>
        <c:barDir val="col"/>
        <c:grouping val="stacked"/>
        <c:ser>
          <c:idx val="0"/>
          <c:order val="0"/>
          <c:tx>
            <c:v>Selected Student Age Distribution</c:v>
          </c:tx>
          <c:cat>
            <c:numRef>
              <c:f>Sheet3!$A$1:$A$31</c:f>
              <c:numCache>
                <c:formatCode>General</c:formatCode>
                <c:ptCount val="31"/>
                <c:pt idx="0">
                  <c:v>20.0</c:v>
                </c:pt>
                <c:pt idx="1">
                  <c:v>21.0</c:v>
                </c:pt>
                <c:pt idx="2">
                  <c:v>22.0</c:v>
                </c:pt>
                <c:pt idx="3">
                  <c:v>23.0</c:v>
                </c:pt>
                <c:pt idx="4">
                  <c:v>24.0</c:v>
                </c:pt>
                <c:pt idx="5">
                  <c:v>25.0</c:v>
                </c:pt>
                <c:pt idx="6">
                  <c:v>26.0</c:v>
                </c:pt>
                <c:pt idx="7">
                  <c:v>27.0</c:v>
                </c:pt>
                <c:pt idx="8">
                  <c:v>28.0</c:v>
                </c:pt>
                <c:pt idx="9">
                  <c:v>29.0</c:v>
                </c:pt>
                <c:pt idx="10">
                  <c:v>30.0</c:v>
                </c:pt>
                <c:pt idx="11">
                  <c:v>31.0</c:v>
                </c:pt>
                <c:pt idx="12">
                  <c:v>32.0</c:v>
                </c:pt>
                <c:pt idx="13">
                  <c:v>33.0</c:v>
                </c:pt>
                <c:pt idx="14">
                  <c:v>34.0</c:v>
                </c:pt>
                <c:pt idx="15">
                  <c:v>35.0</c:v>
                </c:pt>
                <c:pt idx="16">
                  <c:v>36.0</c:v>
                </c:pt>
                <c:pt idx="17">
                  <c:v>37.0</c:v>
                </c:pt>
                <c:pt idx="18">
                  <c:v>38.0</c:v>
                </c:pt>
                <c:pt idx="19">
                  <c:v>39.0</c:v>
                </c:pt>
                <c:pt idx="20">
                  <c:v>40.0</c:v>
                </c:pt>
                <c:pt idx="21">
                  <c:v>41.0</c:v>
                </c:pt>
                <c:pt idx="22">
                  <c:v>42.0</c:v>
                </c:pt>
                <c:pt idx="23">
                  <c:v>43.0</c:v>
                </c:pt>
                <c:pt idx="24">
                  <c:v>44.0</c:v>
                </c:pt>
                <c:pt idx="25">
                  <c:v>45.0</c:v>
                </c:pt>
                <c:pt idx="26">
                  <c:v>46.0</c:v>
                </c:pt>
                <c:pt idx="27">
                  <c:v>47.0</c:v>
                </c:pt>
                <c:pt idx="28">
                  <c:v>48.0</c:v>
                </c:pt>
                <c:pt idx="29">
                  <c:v>49.0</c:v>
                </c:pt>
                <c:pt idx="30">
                  <c:v>50.0</c:v>
                </c:pt>
              </c:numCache>
            </c:numRef>
          </c:cat>
          <c:val>
            <c:numRef>
              <c:f>Sheet3!$B$1:$B$31</c:f>
              <c:numCache>
                <c:formatCode>General</c:formatCode>
                <c:ptCount val="31"/>
                <c:pt idx="0">
                  <c:v>0.0</c:v>
                </c:pt>
                <c:pt idx="1">
                  <c:v>0.0</c:v>
                </c:pt>
                <c:pt idx="2">
                  <c:v>5.0</c:v>
                </c:pt>
                <c:pt idx="3">
                  <c:v>10.0</c:v>
                </c:pt>
                <c:pt idx="4">
                  <c:v>6.0</c:v>
                </c:pt>
                <c:pt idx="5">
                  <c:v>5.0</c:v>
                </c:pt>
                <c:pt idx="6">
                  <c:v>7.0</c:v>
                </c:pt>
                <c:pt idx="7">
                  <c:v>2.0</c:v>
                </c:pt>
                <c:pt idx="8">
                  <c:v>1.0</c:v>
                </c:pt>
                <c:pt idx="9">
                  <c:v>3.0</c:v>
                </c:pt>
                <c:pt idx="10">
                  <c:v>2.0</c:v>
                </c:pt>
                <c:pt idx="11">
                  <c:v>0.0</c:v>
                </c:pt>
                <c:pt idx="12">
                  <c:v>4.0</c:v>
                </c:pt>
                <c:pt idx="13">
                  <c:v>2.0</c:v>
                </c:pt>
                <c:pt idx="14">
                  <c:v>2.0</c:v>
                </c:pt>
                <c:pt idx="15">
                  <c:v>2.0</c:v>
                </c:pt>
                <c:pt idx="16">
                  <c:v>3.0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1.0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1.0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</c:numCache>
            </c:numRef>
          </c:val>
        </c:ser>
        <c:shape val="box"/>
        <c:axId val="648632152"/>
        <c:axId val="648076248"/>
        <c:axId val="0"/>
      </c:bar3DChart>
      <c:catAx>
        <c:axId val="648632152"/>
        <c:scaling>
          <c:orientation val="minMax"/>
        </c:scaling>
        <c:axPos val="b"/>
        <c:numFmt formatCode="General" sourceLinked="1"/>
        <c:tickLblPos val="nextTo"/>
        <c:crossAx val="648076248"/>
        <c:crosses val="autoZero"/>
        <c:auto val="1"/>
        <c:lblAlgn val="ctr"/>
        <c:lblOffset val="100"/>
      </c:catAx>
      <c:valAx>
        <c:axId val="648076248"/>
        <c:scaling>
          <c:orientation val="minMax"/>
        </c:scaling>
        <c:axPos val="l"/>
        <c:majorGridlines/>
        <c:numFmt formatCode="General" sourceLinked="1"/>
        <c:tickLblPos val="nextTo"/>
        <c:txPr>
          <a:bodyPr rot="-2700000" vert="horz"/>
          <a:lstStyle/>
          <a:p>
            <a:pPr>
              <a:defRPr/>
            </a:pPr>
            <a:endParaRPr lang="en-US"/>
          </a:p>
        </c:txPr>
        <c:crossAx val="648632152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606B5-9C98-2243-B42A-5088876010BE}" type="datetimeFigureOut">
              <a:rPr lang="en-US" smtClean="0"/>
              <a:pPr/>
              <a:t>7/7/12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6CC18-74FF-4A45-8AFA-5309817FA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C99ED-5D65-0649-9C27-C1E6B748103C}" type="datetimeFigureOut">
              <a:rPr lang="en-US" smtClean="0"/>
              <a:pPr/>
              <a:t>7/7/12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9D0A8-E2C9-5B49-A3FD-C50DA4A29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ASP2012, KNUST Kumasi Ghana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Ketevi A. Assamagan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B2BA-BEF8-3449-99D4-BD0C583CF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ASP2012, KNUST Kumasi Ghana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Ketevi A. Assamagan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B2BA-BEF8-3449-99D4-BD0C583CF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ASP2012, KNUST Kumasi Ghana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Ketevi A. Assamagan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B2BA-BEF8-3449-99D4-BD0C583CF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ASP2012, KNUST Kumasi Ghana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Ketevi A. Assamagan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B2BA-BEF8-3449-99D4-BD0C583CF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ASP2012, KNUST Kumasi Ghana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Ketevi A. Assamagan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B2BA-BEF8-3449-99D4-BD0C583CF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ASP2012, KNUST Kumasi Ghana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Ketevi A. Assamagan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B2BA-BEF8-3449-99D4-BD0C583CF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ASP2012, KNUST Kumasi Ghana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Ketevi A. Assamagan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B2BA-BEF8-3449-99D4-BD0C583CF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ASP2012, KNUST Kumasi Ghana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Ketevi A. Assamagan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B2BA-BEF8-3449-99D4-BD0C583CF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ASP2012, KNUST Kumasi Ghana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Ketevi A. Assamagan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B2BA-BEF8-3449-99D4-BD0C583CF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ASP2012, KNUST Kumasi Ghana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Ketevi A. Assamagan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B2BA-BEF8-3449-99D4-BD0C583CF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ASP2012, KNUST Kumasi Ghana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Ketevi A. Assamagan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B2BA-BEF8-3449-99D4-BD0C583CF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ASP2012, KNUST Kumasi Ghana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Ketevi A. Assamagan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CB2BA-BEF8-3449-99D4-BD0C583CF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fricanschoolofphysics.web.cern.ch/AfricanSchoolofPhysics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fricanschoolofphysics.web.cern.ch/" TargetMode="Externa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7239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African School of Fundamental Physics and its Applications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Kétévi</a:t>
            </a:r>
            <a:r>
              <a:rPr lang="en-US" dirty="0" smtClean="0"/>
              <a:t> A. Assamagan</a:t>
            </a:r>
          </a:p>
          <a:p>
            <a:r>
              <a:rPr lang="en-US" dirty="0" smtClean="0"/>
              <a:t>Brookhaven National Laboratory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 smtClean="0"/>
              <a:t>University of Johannesburg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Ketevi A. Assamagan</a:t>
            </a:r>
            <a:endParaRPr lang="en-US"/>
          </a:p>
        </p:txBody>
      </p:sp>
      <p:pic>
        <p:nvPicPr>
          <p:cNvPr id="7" name="Picture 6" descr="asp2010_2ndWee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2686"/>
            <a:ext cx="9144000" cy="3992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063354"/>
            <a:ext cx="7327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African School of Fundamental Physics, 1-21 August 2010, Stellenbosch, SA</a:t>
            </a:r>
            <a:endParaRPr lang="en-US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B2BA-BEF8-3449-99D4-BD0C583CF19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ASP2012, KNUST Kumasi Ghana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Ketevi A. Assamagan</a:t>
            </a:r>
            <a:endParaRPr lang="en-US"/>
          </a:p>
        </p:txBody>
      </p:sp>
      <p:pic>
        <p:nvPicPr>
          <p:cNvPr id="7" name="Picture 6" descr="asp2010_3rdWee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582"/>
            <a:ext cx="9144000" cy="61168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3943" y="119816"/>
            <a:ext cx="7327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African School of Fundamental Physics, 1-21 August 2010, Stellenbosch, SA</a:t>
            </a:r>
            <a:endParaRPr lang="en-US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B2BA-BEF8-3449-99D4-BD0C583CF19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ASP2012, KNUST Kumasi Ghana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421"/>
            <a:ext cx="8229600" cy="3604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Outlook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545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By all accounts, ASP2010 was a very position experience towards our broader objectives</a:t>
            </a:r>
          </a:p>
          <a:p>
            <a:pPr lvl="1"/>
            <a:r>
              <a:rPr lang="en-US" dirty="0" smtClean="0"/>
              <a:t>Based on feedback from the participants</a:t>
            </a:r>
          </a:p>
          <a:p>
            <a:r>
              <a:rPr lang="en-US" b="1" dirty="0" smtClean="0"/>
              <a:t>But the impact of APS2010 is limited in scope</a:t>
            </a:r>
          </a:p>
          <a:p>
            <a:pPr lvl="1"/>
            <a:r>
              <a:rPr lang="en-US" dirty="0" smtClean="0"/>
              <a:t>3 week courses</a:t>
            </a:r>
          </a:p>
          <a:p>
            <a:pPr lvl="1"/>
            <a:r>
              <a:rPr lang="en-US" dirty="0" smtClean="0"/>
              <a:t>65 students</a:t>
            </a:r>
          </a:p>
          <a:p>
            <a:pPr lvl="1"/>
            <a:r>
              <a:rPr lang="en-US" dirty="0" smtClean="0"/>
              <a:t>Hardly enough to make a significant difference</a:t>
            </a:r>
          </a:p>
          <a:p>
            <a:r>
              <a:rPr lang="en-US" b="1" dirty="0" smtClean="0"/>
              <a:t>Therefore need to organize this school periodically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Next one in 2012</a:t>
            </a:r>
          </a:p>
          <a:p>
            <a:pPr lvl="1"/>
            <a:r>
              <a:rPr lang="en-US" dirty="0" smtClean="0"/>
              <a:t>Rotating in different African </a:t>
            </a:r>
            <a:r>
              <a:rPr lang="en-US" dirty="0" smtClean="0"/>
              <a:t>countries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July 15 – August 8, 2012: ASP2012 in Ghana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Ketevi A. Assamagan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B2BA-BEF8-3449-99D4-BD0C583CF19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ASP2012, KNUST Kumasi Ghana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924"/>
            <a:ext cx="8229600" cy="3214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ASP2012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Ketevi A. Assamagan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B2BA-BEF8-3449-99D4-BD0C583CF19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053" y="655053"/>
            <a:ext cx="5122109" cy="570129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884946" y="5200317"/>
            <a:ext cx="6176211" cy="1521158"/>
          </a:xfrm>
          <a:prstGeom prst="ellipse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5645043"/>
            <a:ext cx="159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donors</a:t>
            </a:r>
            <a:endParaRPr lang="en-US" sz="2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ASP2012, KNUST Kumasi Ghana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82"/>
            <a:ext cx="8229600" cy="295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ASP2012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Ketevi A. Assamagan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B2BA-BEF8-3449-99D4-BD0C583CF19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736" y="422394"/>
            <a:ext cx="4768810" cy="5825413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ASP2012, KNUST Kumasi Ghana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13"/>
            <a:ext cx="8229600" cy="4380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ASP2012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8333"/>
            <a:ext cx="8229600" cy="234539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We received 132 applications</a:t>
            </a:r>
          </a:p>
          <a:p>
            <a:r>
              <a:rPr lang="en-US" dirty="0" smtClean="0"/>
              <a:t>Of which we selected 60 students</a:t>
            </a:r>
          </a:p>
          <a:p>
            <a:r>
              <a:rPr lang="en-US" dirty="0" smtClean="0"/>
              <a:t>6 of them dropped out. 54 students from 17 countries will attend APS2012</a:t>
            </a:r>
          </a:p>
          <a:p>
            <a:r>
              <a:rPr lang="en-US" dirty="0" smtClean="0"/>
              <a:t>ASP2012 will take place at the </a:t>
            </a:r>
            <a:r>
              <a:rPr lang="en-US" dirty="0" err="1" smtClean="0"/>
              <a:t>Kwame</a:t>
            </a:r>
            <a:r>
              <a:rPr lang="en-US" dirty="0" smtClean="0"/>
              <a:t> Nkrumah University of Science and Technology (KNUST) in Kumasi Ghana</a:t>
            </a:r>
          </a:p>
          <a:p>
            <a:r>
              <a:rPr lang="en-US" dirty="0" smtClean="0"/>
              <a:t>ASP2012 starts on July 15. All the arrangements are made</a:t>
            </a:r>
          </a:p>
          <a:p>
            <a:r>
              <a:rPr lang="en-US" dirty="0" smtClean="0"/>
              <a:t>We’ve collected enough funds to match the budget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Ketevi A. Assamagan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B2BA-BEF8-3449-99D4-BD0C583CF19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724495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2"/>
              </a:rPr>
              <a:t>http://africanschoolofphysics.web.cern.ch/AfricanSchoolofPhysics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ASP2012, KNUST Kumasi Ghana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121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ASP2012 Students by nationality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Ketevi A. Assamagan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B2BA-BEF8-3449-99D4-BD0C583CF196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1784350" y="463550"/>
          <a:ext cx="5575300" cy="593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ASP2012, KNUST Kumasi Ghana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08"/>
            <a:ext cx="8229600" cy="3732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ASP2012 students by 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Ketevi A. Assamagan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B2BA-BEF8-3449-99D4-BD0C583CF196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816400" y="1562099"/>
          <a:ext cx="7870400" cy="4605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ASP2012, KNUST Kumasi Ghana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187"/>
            <a:ext cx="8229600" cy="4069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8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ASP2012 starts at KNUST, Kumasi Ghana. July 15 – August 8, 2012</a:t>
            </a:r>
          </a:p>
          <a:p>
            <a:r>
              <a:rPr lang="en-US" dirty="0" smtClean="0"/>
              <a:t>54 students for 17 countries</a:t>
            </a:r>
            <a:endParaRPr lang="en-US" dirty="0" smtClean="0"/>
          </a:p>
          <a:p>
            <a:r>
              <a:rPr lang="en-US" dirty="0" smtClean="0"/>
              <a:t>ASP2012 builds up on the success of ASP2010</a:t>
            </a:r>
          </a:p>
          <a:p>
            <a:r>
              <a:rPr lang="en-US" dirty="0" smtClean="0"/>
              <a:t>The budget has been secured. Special thanks to all the donors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Ketevi A. Assamagan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B2BA-BEF8-3449-99D4-BD0C583CF19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ASP2012, KNUST Kumasi Ghana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548"/>
            <a:ext cx="8229600" cy="929373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The First African School of Fundamental Physics and Its Applications – ASP2010 </a:t>
            </a:r>
            <a:r>
              <a:rPr lang="en-GB" sz="2800" dirty="0" smtClean="0">
                <a:solidFill>
                  <a:srgbClr val="0000CC"/>
                </a:solidFill>
                <a:hlinkClick r:id="rId2"/>
              </a:rPr>
              <a:t>http://</a:t>
            </a:r>
            <a:r>
              <a:rPr lang="en-GB" sz="2800" b="1" i="1" dirty="0" smtClean="0">
                <a:solidFill>
                  <a:srgbClr val="0000CC"/>
                </a:solidFill>
                <a:hlinkClick r:id="rId2"/>
              </a:rPr>
              <a:t>africanschoolofphysics</a:t>
            </a:r>
            <a:r>
              <a:rPr lang="en-GB" sz="2800" i="1" dirty="0" smtClean="0">
                <a:solidFill>
                  <a:srgbClr val="0000CC"/>
                </a:solidFill>
                <a:hlinkClick r:id="rId2"/>
              </a:rPr>
              <a:t>.web.cern.ch/</a:t>
            </a:r>
            <a:r>
              <a:rPr lang="en-GB" sz="2800" i="1" dirty="0" smtClean="0">
                <a:solidFill>
                  <a:srgbClr val="0000CC"/>
                </a:solidFill>
              </a:rPr>
              <a:t/>
            </a:r>
            <a:br>
              <a:rPr lang="en-GB" sz="2800" i="1" dirty="0" smtClean="0">
                <a:solidFill>
                  <a:srgbClr val="0000CC"/>
                </a:solidFill>
              </a:rPr>
            </a:b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Ketevi A. Assamagan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0" y="1256921"/>
            <a:ext cx="6032500" cy="5219663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B2BA-BEF8-3449-99D4-BD0C583CF19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ASP2012, KNUST Kumasi Ghana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42"/>
            <a:ext cx="8229600" cy="4223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ASP2010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1540"/>
            <a:ext cx="8229600" cy="567481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Motivation</a:t>
            </a:r>
          </a:p>
          <a:p>
            <a:pPr lvl="1"/>
            <a:r>
              <a:rPr lang="en-US" dirty="0" smtClean="0"/>
              <a:t>Contribute to capacity building in Africa</a:t>
            </a:r>
          </a:p>
          <a:p>
            <a:pPr lvl="1"/>
            <a:r>
              <a:rPr lang="en-US" dirty="0" smtClean="0"/>
              <a:t>Instill the capacity to harvest, interpret and exploit results from physics experiments</a:t>
            </a:r>
          </a:p>
          <a:p>
            <a:pPr lvl="1"/>
            <a:r>
              <a:rPr lang="en-US" dirty="0" smtClean="0"/>
              <a:t>Increase proficiency in related applications and technologies</a:t>
            </a:r>
          </a:p>
          <a:p>
            <a:pPr lvl="1"/>
            <a:r>
              <a:rPr lang="en-US" dirty="0" smtClean="0"/>
              <a:t>Use the LHC and its experiments as an example, although the broader objectives are far beyond</a:t>
            </a:r>
          </a:p>
          <a:p>
            <a:pPr lvl="1"/>
            <a:r>
              <a:rPr lang="en-US" dirty="0" smtClean="0"/>
              <a:t>We believe that the knowledge that the students gain will benefit them whichever careers they may pursue</a:t>
            </a:r>
          </a:p>
          <a:p>
            <a:r>
              <a:rPr lang="en-US" b="1" dirty="0" smtClean="0"/>
              <a:t>Student Participation</a:t>
            </a:r>
          </a:p>
          <a:p>
            <a:pPr lvl="1"/>
            <a:r>
              <a:rPr lang="en-US" dirty="0" smtClean="0"/>
              <a:t>65 students, mainly from Africa, a few from abroad</a:t>
            </a:r>
          </a:p>
          <a:p>
            <a:r>
              <a:rPr lang="en-US" b="1" dirty="0" smtClean="0"/>
              <a:t>Lectures</a:t>
            </a:r>
          </a:p>
          <a:p>
            <a:pPr lvl="1"/>
            <a:r>
              <a:rPr lang="en-US" dirty="0" smtClean="0"/>
              <a:t>Theoretical Particle Physics (first week)</a:t>
            </a:r>
          </a:p>
          <a:p>
            <a:pPr lvl="1"/>
            <a:r>
              <a:rPr lang="en-US" dirty="0" smtClean="0"/>
              <a:t>Experimental Particle Physics (second week)</a:t>
            </a:r>
          </a:p>
          <a:p>
            <a:pPr lvl="1"/>
            <a:r>
              <a:rPr lang="en-US" dirty="0" smtClean="0"/>
              <a:t>Applications: medical physics, accelerators, technologies (third week)</a:t>
            </a:r>
          </a:p>
          <a:p>
            <a:pPr lvl="1"/>
            <a:r>
              <a:rPr lang="en-US" dirty="0" smtClean="0"/>
              <a:t>Grid computing, Geant-4 simulation, data analysis</a:t>
            </a:r>
          </a:p>
          <a:p>
            <a:r>
              <a:rPr lang="en-US" b="1" dirty="0" smtClean="0"/>
              <a:t>Lecturers</a:t>
            </a:r>
          </a:p>
          <a:p>
            <a:pPr lvl="1"/>
            <a:r>
              <a:rPr lang="en-US" dirty="0" smtClean="0"/>
              <a:t>A number of excellent lecturers some of whom are in this audience</a:t>
            </a:r>
          </a:p>
          <a:p>
            <a:r>
              <a:rPr lang="en-US" b="1" dirty="0" smtClean="0"/>
              <a:t>Financial support</a:t>
            </a:r>
          </a:p>
          <a:p>
            <a:pPr lvl="1"/>
            <a:r>
              <a:rPr lang="en-US" dirty="0" smtClean="0"/>
              <a:t>By </a:t>
            </a:r>
            <a:r>
              <a:rPr lang="en-US" dirty="0" smtClean="0"/>
              <a:t>15 </a:t>
            </a:r>
            <a:r>
              <a:rPr lang="en-US" dirty="0" smtClean="0"/>
              <a:t>institutes from Africa, Europe and the US. The largest support came from the Spanish Ministry of  Foreign Affairs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Ketevi A. Assamagan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B2BA-BEF8-3449-99D4-BD0C583CF19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ASP2012, KNUST Kumasi Ghana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97"/>
            <a:ext cx="8229600" cy="4378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ASP2010 – Students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Ketevi A. Assamagan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58" y="493578"/>
            <a:ext cx="7484516" cy="541337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B2BA-BEF8-3449-99D4-BD0C583CF19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ASP2012, KNUST Kumasi Ghana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187"/>
            <a:ext cx="8229600" cy="4069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ASP2010- Student Feedback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Ketevi A. Assamagan</a:t>
            </a:r>
            <a:endParaRPr lang="en-US"/>
          </a:p>
        </p:txBody>
      </p:sp>
      <p:pic>
        <p:nvPicPr>
          <p:cNvPr id="7" name="Picture 6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12" y="570309"/>
            <a:ext cx="7623176" cy="5717382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B2BA-BEF8-3449-99D4-BD0C583CF19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ASP2012, KNUST Kumasi Ghana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952"/>
            <a:ext cx="8229600" cy="4533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ASP2010 – Student Feedback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Ketevi A. Assamagan</a:t>
            </a:r>
            <a:endParaRPr lang="en-US"/>
          </a:p>
        </p:txBody>
      </p:sp>
      <p:pic>
        <p:nvPicPr>
          <p:cNvPr id="7" name="Picture 6" descr="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56" y="501324"/>
            <a:ext cx="4474688" cy="5786366"/>
          </a:xfrm>
          <a:prstGeom prst="rect">
            <a:avLst/>
          </a:prstGeom>
        </p:spPr>
      </p:pic>
      <p:pic>
        <p:nvPicPr>
          <p:cNvPr id="9" name="Picture 8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474" y="501325"/>
            <a:ext cx="3555444" cy="5855026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B2BA-BEF8-3449-99D4-BD0C583CF19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ASP2012, KNUST Kumasi Ghana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42"/>
            <a:ext cx="8229600" cy="4223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ASP2010 – Student Feedback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Ketevi A. Assamagan</a:t>
            </a:r>
            <a:endParaRPr lang="en-US"/>
          </a:p>
        </p:txBody>
      </p:sp>
      <p:pic>
        <p:nvPicPr>
          <p:cNvPr id="7" name="Picture 6" descr="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12" y="570309"/>
            <a:ext cx="7623176" cy="5717382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B2BA-BEF8-3449-99D4-BD0C583CF19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ASP2012, KNUST Kumasi Ghana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952"/>
            <a:ext cx="8229600" cy="4533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ASP2010 – Student Feedback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Ketevi A. Assamagan</a:t>
            </a:r>
            <a:endParaRPr lang="en-US"/>
          </a:p>
        </p:txBody>
      </p:sp>
      <p:pic>
        <p:nvPicPr>
          <p:cNvPr id="7" name="Picture 6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2" y="501323"/>
            <a:ext cx="4527945" cy="5717382"/>
          </a:xfrm>
          <a:prstGeom prst="rect">
            <a:avLst/>
          </a:prstGeom>
        </p:spPr>
      </p:pic>
      <p:pic>
        <p:nvPicPr>
          <p:cNvPr id="8" name="Picture 7" descr="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607" y="501323"/>
            <a:ext cx="4590393" cy="5855027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B2BA-BEF8-3449-99D4-BD0C583CF19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ASP2012, KNUST Kumasi Ghana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Ketevi A. Assamagan</a:t>
            </a:r>
            <a:endParaRPr lang="en-US"/>
          </a:p>
        </p:txBody>
      </p:sp>
      <p:pic>
        <p:nvPicPr>
          <p:cNvPr id="7" name="Picture 6" descr="asp2010_1stWee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73814"/>
            <a:ext cx="8280625" cy="52609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304482"/>
            <a:ext cx="7327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African School of Fundamental Physics, 1-21 August 2010, Stellenbosch, SA</a:t>
            </a:r>
            <a:endParaRPr lang="en-US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B2BA-BEF8-3449-99D4-BD0C583CF19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ASP2012, KNUST Kumasi Ghana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24773</TotalTime>
  <Words>619</Words>
  <Application>Microsoft Macintosh PowerPoint</Application>
  <PresentationFormat>On-screen Show (4:3)</PresentationFormat>
  <Paragraphs>112</Paragraphs>
  <Slides>18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The African School of Fundamental Physics and its Applications</vt:lpstr>
      <vt:lpstr>The First African School of Fundamental Physics and Its Applications – ASP2010 http://africanschoolofphysics.web.cern.ch/ </vt:lpstr>
      <vt:lpstr>ASP2010</vt:lpstr>
      <vt:lpstr>ASP2010 – Students</vt:lpstr>
      <vt:lpstr>ASP2010- Student Feedback</vt:lpstr>
      <vt:lpstr>ASP2010 – Student Feedback</vt:lpstr>
      <vt:lpstr>ASP2010 – Student Feedback</vt:lpstr>
      <vt:lpstr>ASP2010 – Student Feedback</vt:lpstr>
      <vt:lpstr>Slide 9</vt:lpstr>
      <vt:lpstr>Slide 10</vt:lpstr>
      <vt:lpstr>Slide 11</vt:lpstr>
      <vt:lpstr>Outlook </vt:lpstr>
      <vt:lpstr>ASP2012</vt:lpstr>
      <vt:lpstr>ASP2012</vt:lpstr>
      <vt:lpstr>ASP2012</vt:lpstr>
      <vt:lpstr>ASP2012 Students by nationality</vt:lpstr>
      <vt:lpstr>ASP2012 students by age</vt:lpstr>
      <vt:lpstr>Conclusions</vt:lpstr>
    </vt:vector>
  </TitlesOfParts>
  <Company>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Ketevi Assamagan</dc:creator>
  <cp:lastModifiedBy>Ketevi Assamagan</cp:lastModifiedBy>
  <cp:revision>161</cp:revision>
  <dcterms:created xsi:type="dcterms:W3CDTF">2012-07-07T18:22:51Z</dcterms:created>
  <dcterms:modified xsi:type="dcterms:W3CDTF">2012-07-07T19:11:32Z</dcterms:modified>
</cp:coreProperties>
</file>