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9" r:id="rId2"/>
    <p:sldId id="320" r:id="rId3"/>
    <p:sldId id="323" r:id="rId4"/>
    <p:sldId id="333" r:id="rId5"/>
    <p:sldId id="331" r:id="rId6"/>
    <p:sldId id="334" r:id="rId7"/>
    <p:sldId id="335" r:id="rId8"/>
    <p:sldId id="324" r:id="rId9"/>
    <p:sldId id="327" r:id="rId10"/>
    <p:sldId id="329" r:id="rId11"/>
    <p:sldId id="330" r:id="rId12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A0A"/>
    <a:srgbClr val="663300"/>
    <a:srgbClr val="CC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154" autoAdjust="0"/>
  </p:normalViewPr>
  <p:slideViewPr>
    <p:cSldViewPr>
      <p:cViewPr varScale="1">
        <p:scale>
          <a:sx n="136" d="100"/>
          <a:sy n="136" d="100"/>
        </p:scale>
        <p:origin x="-3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7/10/2012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671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7/10/2012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320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date and other details</a:t>
            </a:r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lang="en-US" smtClean="0"/>
              <a:pPr/>
              <a:t>7/10/2012</a:t>
            </a:fld>
            <a:endParaRPr lang="en-US" dirty="0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</a:t>
            </a:r>
            <a:r>
              <a:rPr lang="en-US" i="0" baseline="0" dirty="0" smtClean="0"/>
              <a:t> to add </a:t>
            </a:r>
            <a:r>
              <a:rPr lang="en-US" i="0" dirty="0" smtClean="0"/>
              <a:t>full page picture</a:t>
            </a:r>
            <a:endParaRPr lang="en-US" i="0" baseline="0" dirty="0" smtClean="0"/>
          </a:p>
          <a:p>
            <a:pPr marL="0" marR="0" indent="0"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7/10/2012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84" r:id="rId2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12" Type="http://schemas.openxmlformats.org/officeDocument/2006/relationships/image" Target="../media/image1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png"/><Relationship Id="rId1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la_Pulsar_jet.jpg"/>
          <p:cNvPicPr>
            <a:picLocks noChangeAspect="1"/>
          </p:cNvPicPr>
          <p:nvPr/>
        </p:nvPicPr>
        <p:blipFill>
          <a:blip r:embed="rId3" cstate="print"/>
          <a:srcRect t="8953" b="20556"/>
          <a:stretch>
            <a:fillRect/>
          </a:stretch>
        </p:blipFill>
        <p:spPr>
          <a:xfrm>
            <a:off x="0" y="0"/>
            <a:ext cx="9265596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2088232"/>
          </a:xfrm>
        </p:spPr>
        <p:txBody>
          <a:bodyPr>
            <a:noAutofit/>
          </a:bodyPr>
          <a:lstStyle/>
          <a:p>
            <a:pPr algn="ctr"/>
            <a:r>
              <a:rPr lang="en-ZA" sz="4000" b="1" cap="none" dirty="0">
                <a:ln w="12700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Modelling of non-thermal radiation from pulsar wind </a:t>
            </a:r>
            <a:r>
              <a:rPr lang="en-ZA" sz="4000" b="1" cap="none" dirty="0" smtClean="0">
                <a:ln w="12700">
                  <a:solidFill>
                    <a:schemeClr val="tx1">
                      <a:lumMod val="8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nebulae</a:t>
            </a:r>
            <a:endParaRPr lang="en-ZA" sz="4000" b="1" cap="none" dirty="0">
              <a:ln w="12700">
                <a:solidFill>
                  <a:schemeClr val="tx1">
                    <a:lumMod val="8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690865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Joshua L. Botha</a:t>
            </a:r>
          </a:p>
          <a:p>
            <a:r>
              <a:rPr lang="en-ZA" dirty="0" smtClean="0"/>
              <a:t>B.Sc. </a:t>
            </a:r>
            <a:r>
              <a:rPr lang="en-ZA" dirty="0" err="1" smtClean="0"/>
              <a:t>Hons</a:t>
            </a:r>
            <a:r>
              <a:rPr lang="en-ZA" dirty="0" smtClean="0"/>
              <a:t>.</a:t>
            </a:r>
          </a:p>
          <a:p>
            <a:r>
              <a:rPr lang="en-ZA" dirty="0" smtClean="0"/>
              <a:t>11-07-2012</a:t>
            </a:r>
            <a:endParaRPr lang="en-Z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615280"/>
          </a:xfrm>
        </p:spPr>
        <p:txBody>
          <a:bodyPr/>
          <a:lstStyle/>
          <a:p>
            <a:r>
              <a:rPr lang="en-ZA" u="sng" dirty="0" smtClean="0">
                <a:solidFill>
                  <a:srgbClr val="FF0000"/>
                </a:solidFill>
              </a:rPr>
              <a:t>results</a:t>
            </a:r>
            <a:endParaRPr lang="en-ZA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5429264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Known: further than </a:t>
            </a:r>
            <a:r>
              <a:rPr lang="en-ZA" dirty="0" smtClean="0"/>
              <a:t>6 </a:t>
            </a:r>
            <a:r>
              <a:rPr lang="en-ZA" dirty="0" err="1" smtClean="0"/>
              <a:t>kpc</a:t>
            </a:r>
            <a:r>
              <a:rPr lang="en-ZA" dirty="0" smtClean="0"/>
              <a:t>. </a:t>
            </a:r>
          </a:p>
          <a:p>
            <a:r>
              <a:rPr lang="en-ZA" dirty="0" smtClean="0"/>
              <a:t>Parameters used: distance  </a:t>
            </a:r>
            <a:r>
              <a:rPr lang="en-ZA" dirty="0" smtClean="0"/>
              <a:t>= 6 </a:t>
            </a:r>
            <a:r>
              <a:rPr lang="en-ZA" dirty="0" err="1" smtClean="0"/>
              <a:t>kpc</a:t>
            </a:r>
            <a:r>
              <a:rPr lang="en-ZA" dirty="0" smtClean="0"/>
              <a:t>, </a:t>
            </a:r>
            <a:r>
              <a:rPr lang="en-ZA" dirty="0" err="1" smtClean="0"/>
              <a:t>T</a:t>
            </a:r>
            <a:r>
              <a:rPr lang="en-ZA" baseline="-25000" dirty="0" err="1" smtClean="0"/>
              <a:t>age</a:t>
            </a:r>
            <a:r>
              <a:rPr lang="en-ZA" dirty="0" smtClean="0"/>
              <a:t> </a:t>
            </a:r>
            <a:r>
              <a:rPr lang="en-ZA" dirty="0" smtClean="0"/>
              <a:t>= </a:t>
            </a:r>
            <a:r>
              <a:rPr lang="en-ZA" dirty="0" smtClean="0"/>
              <a:t>15 </a:t>
            </a:r>
            <a:r>
              <a:rPr lang="en-ZA" dirty="0" err="1" smtClean="0"/>
              <a:t>kyrs</a:t>
            </a:r>
            <a:r>
              <a:rPr lang="en-ZA" dirty="0" smtClean="0"/>
              <a:t>,</a:t>
            </a:r>
          </a:p>
          <a:p>
            <a:r>
              <a:rPr lang="en-ZA" dirty="0" smtClean="0"/>
              <a:t>L</a:t>
            </a:r>
            <a:r>
              <a:rPr lang="en-ZA" baseline="-25000" dirty="0" smtClean="0"/>
              <a:t>0</a:t>
            </a:r>
            <a:r>
              <a:rPr lang="en-ZA" dirty="0" smtClean="0"/>
              <a:t>  </a:t>
            </a:r>
            <a:r>
              <a:rPr lang="en-ZA" dirty="0" smtClean="0"/>
              <a:t>= 1.5x10</a:t>
            </a:r>
            <a:r>
              <a:rPr lang="en-ZA" baseline="30000" dirty="0" smtClean="0"/>
              <a:t>39</a:t>
            </a:r>
            <a:r>
              <a:rPr lang="en-ZA" dirty="0" smtClean="0"/>
              <a:t> </a:t>
            </a:r>
            <a:r>
              <a:rPr lang="en-ZA" dirty="0" smtClean="0"/>
              <a:t>erg/s, </a:t>
            </a:r>
            <a:r>
              <a:rPr lang="en-ZA" dirty="0" err="1" smtClean="0"/>
              <a:t>η</a:t>
            </a:r>
            <a:r>
              <a:rPr lang="en-ZA" baseline="-25000" dirty="0" err="1" smtClean="0"/>
              <a:t>R</a:t>
            </a:r>
            <a:r>
              <a:rPr lang="en-ZA" dirty="0" smtClean="0"/>
              <a:t> </a:t>
            </a:r>
            <a:r>
              <a:rPr lang="en-ZA" dirty="0" smtClean="0"/>
              <a:t>= 0.2, </a:t>
            </a:r>
            <a:r>
              <a:rPr lang="en-ZA" dirty="0" err="1" smtClean="0"/>
              <a:t>η</a:t>
            </a:r>
            <a:r>
              <a:rPr lang="en-ZA" baseline="-25000" dirty="0" err="1" smtClean="0"/>
              <a:t>X</a:t>
            </a:r>
            <a:r>
              <a:rPr lang="en-ZA" dirty="0" smtClean="0"/>
              <a:t> = 0.05, τ = </a:t>
            </a:r>
            <a:r>
              <a:rPr lang="en-ZA" dirty="0" smtClean="0"/>
              <a:t>6 </a:t>
            </a:r>
            <a:r>
              <a:rPr lang="en-ZA" dirty="0" err="1" smtClean="0"/>
              <a:t>kyrs</a:t>
            </a:r>
            <a:r>
              <a:rPr lang="en-ZA" dirty="0" smtClean="0"/>
              <a:t>.</a:t>
            </a:r>
          </a:p>
          <a:p>
            <a:r>
              <a:rPr lang="en-ZA" dirty="0" smtClean="0"/>
              <a:t>Predicted B </a:t>
            </a:r>
            <a:r>
              <a:rPr lang="en-ZA" dirty="0" smtClean="0"/>
              <a:t>= 0.3 </a:t>
            </a:r>
            <a:r>
              <a:rPr lang="el-GR" dirty="0" smtClean="0"/>
              <a:t>μ</a:t>
            </a:r>
            <a:r>
              <a:rPr lang="en-ZA" dirty="0" smtClean="0"/>
              <a:t>G.</a:t>
            </a:r>
            <a:endParaRPr lang="en-ZA" dirty="0"/>
          </a:p>
        </p:txBody>
      </p:sp>
      <p:pic>
        <p:nvPicPr>
          <p:cNvPr id="5" name="Picture 4" descr="J15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642918"/>
            <a:ext cx="6643734" cy="45783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037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49362"/>
          </a:xfrm>
        </p:spPr>
        <p:txBody>
          <a:bodyPr/>
          <a:lstStyle/>
          <a:p>
            <a:r>
              <a:rPr lang="en-ZA" u="sng" dirty="0" smtClean="0">
                <a:solidFill>
                  <a:srgbClr val="FF0000"/>
                </a:solidFill>
              </a:rPr>
              <a:t>conclusion</a:t>
            </a:r>
            <a:endParaRPr lang="en-ZA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643050"/>
            <a:ext cx="85689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The model </a:t>
            </a:r>
            <a:r>
              <a:rPr lang="en-ZA" dirty="0" smtClean="0"/>
              <a:t>can be used to obtain first-order </a:t>
            </a:r>
            <a:r>
              <a:rPr lang="en-ZA" dirty="0" smtClean="0"/>
              <a:t>estimate</a:t>
            </a: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A dual electron energy population is not necessarily a result of the long term pulsar evolution (as often stated)</a:t>
            </a: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The predicted magnetic field strength for an old PWN is less than the cosmic background magnetic field strength</a:t>
            </a:r>
          </a:p>
          <a:p>
            <a:pPr marL="285750" indent="-285750">
              <a:buClr>
                <a:srgbClr val="C00000"/>
              </a:buClr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err="1" smtClean="0"/>
              <a:t>η</a:t>
            </a:r>
            <a:r>
              <a:rPr lang="en-ZA" baseline="-25000" dirty="0" err="1" smtClean="0"/>
              <a:t>R</a:t>
            </a:r>
            <a:r>
              <a:rPr lang="en-ZA" dirty="0" smtClean="0"/>
              <a:t> </a:t>
            </a:r>
            <a:r>
              <a:rPr lang="en-ZA" dirty="0" smtClean="0"/>
              <a:t>seems to be a factor 10 larger than </a:t>
            </a:r>
            <a:r>
              <a:rPr lang="en-ZA" dirty="0" err="1" smtClean="0"/>
              <a:t>η</a:t>
            </a:r>
            <a:r>
              <a:rPr lang="en-ZA" baseline="-25000" dirty="0" err="1" smtClean="0"/>
              <a:t>X</a:t>
            </a:r>
            <a:r>
              <a:rPr lang="en-ZA" dirty="0" smtClean="0"/>
              <a:t>.</a:t>
            </a:r>
            <a:endParaRPr lang="en-ZA" dirty="0" smtClean="0"/>
          </a:p>
        </p:txBody>
      </p:sp>
    </p:spTree>
    <p:extLst>
      <p:ext uri="{BB962C8B-B14F-4D97-AF65-F5344CB8AC3E}">
        <p14:creationId xmlns="" xmlns:p14="http://schemas.microsoft.com/office/powerpoint/2010/main" val="291117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70584" cy="1066130"/>
          </a:xfrm>
        </p:spPr>
        <p:txBody>
          <a:bodyPr/>
          <a:lstStyle/>
          <a:p>
            <a:r>
              <a:rPr lang="en-ZA" u="sng" dirty="0" smtClean="0">
                <a:solidFill>
                  <a:srgbClr val="C00000"/>
                </a:solidFill>
              </a:rPr>
              <a:t>Outline</a:t>
            </a:r>
            <a:endParaRPr lang="en-ZA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839908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en-ZA" dirty="0" smtClean="0"/>
              <a:t>Short introduction on non-thermal radiation mechanisms of pulsar wind nebulae</a:t>
            </a:r>
          </a:p>
          <a:p>
            <a:pPr marL="285750" indent="-285750">
              <a:buClr>
                <a:srgbClr val="C00000"/>
              </a:buClr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en-ZA" dirty="0" smtClean="0"/>
              <a:t>Workings of mathematical model used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en-ZA" dirty="0" smtClean="0"/>
              <a:t>Results of model application on one known source and one unknown source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endParaRPr lang="en-ZA" dirty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en-ZA" dirty="0" smtClean="0"/>
              <a:t>Conclusions drawn from model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endParaRPr lang="en-ZA" dirty="0"/>
          </a:p>
          <a:p>
            <a:pPr>
              <a:buClr>
                <a:srgbClr val="C00000"/>
              </a:buClr>
            </a:pPr>
            <a:endParaRPr lang="en-ZA" dirty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361630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428736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The angle between the direction of the magnetic field and the direction of the total velocity of a </a:t>
            </a:r>
            <a:r>
              <a:rPr lang="en-ZA" dirty="0" smtClean="0"/>
              <a:t>particle is called a pitch angle</a:t>
            </a: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The Lorentz force acts upon any charged particle moving in a magnetic field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The charged particle rotates around magnetic field line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The centripetal acceleration leads to the emission of photons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Typically in an astrophysical system the particle spectrum can be described by a power law</a:t>
            </a:r>
          </a:p>
          <a:p>
            <a:pPr marL="285750" indent="-285750">
              <a:buClr>
                <a:srgbClr val="C00000"/>
              </a:buClr>
            </a:pPr>
            <a:endParaRPr lang="en-ZA" dirty="0" smtClean="0"/>
          </a:p>
        </p:txBody>
      </p:sp>
      <p:pic>
        <p:nvPicPr>
          <p:cNvPr id="4" name="Picture 3" descr="synch_rad.gif"/>
          <p:cNvPicPr>
            <a:picLocks noChangeAspect="1"/>
          </p:cNvPicPr>
          <p:nvPr/>
        </p:nvPicPr>
        <p:blipFill>
          <a:blip r:embed="rId2" cstate="print"/>
          <a:srcRect t="12500" b="12500"/>
          <a:stretch>
            <a:fillRect/>
          </a:stretch>
        </p:blipFill>
        <p:spPr>
          <a:xfrm>
            <a:off x="2857488" y="2714620"/>
            <a:ext cx="3071834" cy="180587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00034" y="571480"/>
            <a:ext cx="8229600" cy="7592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200" b="0" i="0" u="sng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Synchrotron radiation</a:t>
            </a:r>
            <a:endParaRPr kumimoji="0" lang="en-ZA" sz="3200" b="0" i="0" u="sng" strike="noStrike" kern="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1000" dist="370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270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59296"/>
          </a:xfrm>
        </p:spPr>
        <p:txBody>
          <a:bodyPr/>
          <a:lstStyle/>
          <a:p>
            <a:r>
              <a:rPr lang="en-ZA" u="sng" dirty="0" smtClean="0">
                <a:solidFill>
                  <a:srgbClr val="FF0000"/>
                </a:solidFill>
              </a:rPr>
              <a:t>Synchrotron radiation</a:t>
            </a:r>
            <a:endParaRPr lang="en-ZA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857364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Assuming the pitch angle distribution is isotropic the synchrotron radiation is calculated by integrating over pitch angle as well as electron energy, leading to the following equation: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3566272"/>
            <a:ext cx="6248009" cy="138164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10270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00034" y="571480"/>
            <a:ext cx="8229600" cy="7920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200" cap="all" baseline="0">
                <a:solidFill>
                  <a:schemeClr val="tx2"/>
                </a:solidFill>
                <a:effectLst>
                  <a:outerShdw blurRad="51000" dist="370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  <a:extLst/>
          </a:lstStyle>
          <a:p>
            <a:r>
              <a:rPr lang="en-ZA" u="sng" dirty="0" smtClean="0">
                <a:solidFill>
                  <a:srgbClr val="FF0000"/>
                </a:solidFill>
              </a:rPr>
              <a:t>Inverse Compton radiation</a:t>
            </a:r>
            <a:endParaRPr lang="en-ZA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7" y="1571612"/>
            <a:ext cx="87154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Energetic particles can collide with photons 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Collision </a:t>
            </a:r>
            <a:r>
              <a:rPr lang="en-ZA" dirty="0"/>
              <a:t>causes </a:t>
            </a:r>
            <a:r>
              <a:rPr lang="en-ZA" dirty="0" smtClean="0"/>
              <a:t>the particle to lose energy, </a:t>
            </a:r>
            <a:r>
              <a:rPr lang="en-ZA" dirty="0"/>
              <a:t>but the photon energy increases </a:t>
            </a:r>
            <a:r>
              <a:rPr lang="en-ZA" dirty="0" smtClean="0"/>
              <a:t>greatly</a:t>
            </a: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Sources of photons can be CMBR, IR photons, starlight, and </a:t>
            </a:r>
            <a:r>
              <a:rPr lang="en-ZA" dirty="0" err="1" smtClean="0"/>
              <a:t>sychrotron</a:t>
            </a:r>
            <a:r>
              <a:rPr lang="en-ZA" dirty="0" smtClean="0"/>
              <a:t> emissions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3857628"/>
            <a:ext cx="5933436" cy="642942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19256" cy="831304"/>
          </a:xfrm>
        </p:spPr>
        <p:txBody>
          <a:bodyPr>
            <a:normAutofit/>
          </a:bodyPr>
          <a:lstStyle/>
          <a:p>
            <a:r>
              <a:rPr lang="en-ZA" u="sng" dirty="0" smtClean="0">
                <a:solidFill>
                  <a:srgbClr val="C00000"/>
                </a:solidFill>
              </a:rPr>
              <a:t>Pulsar wind nebulae</a:t>
            </a:r>
            <a:endParaRPr lang="en-ZA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85860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Pulsars are stellar remnants of supernova </a:t>
            </a:r>
            <a:r>
              <a:rPr lang="en-ZA" dirty="0" smtClean="0"/>
              <a:t>explosions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Due to the conservation of angular momentum of the parent star the produced pulsar has a high rotation </a:t>
            </a:r>
            <a:r>
              <a:rPr lang="en-ZA" dirty="0" smtClean="0"/>
              <a:t>energy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Rotation rate decreases over time, therefore the rotational energy must be converted into other </a:t>
            </a:r>
            <a:r>
              <a:rPr lang="en-ZA" dirty="0" smtClean="0"/>
              <a:t>forms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The two main energy conversions are magnetic dipole radiation and injection of relativistic electrons/positrons (supersonic pulsar wind) into surrounding </a:t>
            </a:r>
            <a:r>
              <a:rPr lang="en-ZA" dirty="0" smtClean="0"/>
              <a:t>medium</a:t>
            </a:r>
          </a:p>
        </p:txBody>
      </p:sp>
    </p:spTree>
    <p:extLst>
      <p:ext uri="{BB962C8B-B14F-4D97-AF65-F5344CB8AC3E}">
        <p14:creationId xmlns="" xmlns:p14="http://schemas.microsoft.com/office/powerpoint/2010/main" val="291836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19256" cy="831304"/>
          </a:xfrm>
        </p:spPr>
        <p:txBody>
          <a:bodyPr>
            <a:normAutofit/>
          </a:bodyPr>
          <a:lstStyle/>
          <a:p>
            <a:r>
              <a:rPr lang="en-ZA" u="sng" dirty="0" smtClean="0">
                <a:solidFill>
                  <a:srgbClr val="C00000"/>
                </a:solidFill>
              </a:rPr>
              <a:t>Pulsar wind nebulae</a:t>
            </a:r>
            <a:endParaRPr lang="en-ZA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85860"/>
            <a:ext cx="46434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Due to the conservation of magnetic flux the pulsars magnetic field is frozen into and carried out by the pulsar wind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At a certain point the pressure of the injected pulsar wind is the same as the pressure of the surroundings, causing a termination shock after which the particles move at sub sonic speeds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endParaRPr lang="en-ZA" dirty="0" smtClean="0"/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ZA" dirty="0" smtClean="0"/>
              <a:t>The injected particles interact with the surrounding medium causing synchrotron and inverse Compton radiation</a:t>
            </a:r>
          </a:p>
        </p:txBody>
      </p:sp>
      <p:pic>
        <p:nvPicPr>
          <p:cNvPr id="5" name="Picture 4" descr="PWN_complex-page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000108"/>
            <a:ext cx="3866295" cy="5214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836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1828784" cy="654032"/>
          </a:xfrm>
        </p:spPr>
        <p:txBody>
          <a:bodyPr/>
          <a:lstStyle/>
          <a:p>
            <a:r>
              <a:rPr lang="en-ZA" u="sng" dirty="0" smtClean="0">
                <a:solidFill>
                  <a:srgbClr val="FF0000"/>
                </a:solidFill>
              </a:rPr>
              <a:t>Model</a:t>
            </a:r>
            <a:endParaRPr lang="en-ZA" u="sng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783" y="298168"/>
            <a:ext cx="3631625" cy="556172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0298" y="928670"/>
            <a:ext cx="3400595" cy="739259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9097" y="1798366"/>
            <a:ext cx="2428892" cy="543781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00166" y="3286124"/>
            <a:ext cx="2781032" cy="626974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7686" y="3286124"/>
            <a:ext cx="2447199" cy="685216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95" y="4227258"/>
            <a:ext cx="3419872" cy="524666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295" y="4227258"/>
            <a:ext cx="4643674" cy="517535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5857892"/>
            <a:ext cx="4572032" cy="685805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14678" y="2428868"/>
            <a:ext cx="2075350" cy="739259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214942" y="2000240"/>
            <a:ext cx="1135761" cy="273312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071670" y="4929198"/>
            <a:ext cx="1895682" cy="642942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136761" y="4857760"/>
            <a:ext cx="3161131" cy="785818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857884" y="5929330"/>
            <a:ext cx="1692526" cy="500065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85958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2104762" cy="455418"/>
          </a:xfrm>
        </p:spPr>
        <p:txBody>
          <a:bodyPr>
            <a:normAutofit fontScale="90000"/>
          </a:bodyPr>
          <a:lstStyle/>
          <a:p>
            <a:r>
              <a:rPr lang="en-ZA" u="sng" dirty="0" smtClean="0">
                <a:solidFill>
                  <a:srgbClr val="FF0000"/>
                </a:solidFill>
              </a:rPr>
              <a:t>results</a:t>
            </a:r>
            <a:endParaRPr lang="en-ZA" u="sng" dirty="0">
              <a:solidFill>
                <a:srgbClr val="FF0000"/>
              </a:solidFill>
            </a:endParaRPr>
          </a:p>
        </p:txBody>
      </p:sp>
      <p:pic>
        <p:nvPicPr>
          <p:cNvPr id="6" name="Picture 5" descr="Elect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06" y="500042"/>
            <a:ext cx="2818330" cy="4143404"/>
          </a:xfrm>
          <a:prstGeom prst="rect">
            <a:avLst/>
          </a:prstGeom>
        </p:spPr>
      </p:pic>
      <p:pic>
        <p:nvPicPr>
          <p:cNvPr id="5" name="Picture 4" descr="G21.5-09.jpg"/>
          <p:cNvPicPr>
            <a:picLocks noChangeAspect="1"/>
          </p:cNvPicPr>
          <p:nvPr/>
        </p:nvPicPr>
        <p:blipFill>
          <a:blip r:embed="rId3" cstate="print"/>
          <a:srcRect t="1666"/>
          <a:stretch>
            <a:fillRect/>
          </a:stretch>
        </p:blipFill>
        <p:spPr>
          <a:xfrm>
            <a:off x="3000364" y="500042"/>
            <a:ext cx="6036533" cy="414340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4348" y="4786322"/>
          <a:ext cx="5143536" cy="1925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3584"/>
                <a:gridCol w="2459952"/>
              </a:tblGrid>
              <a:tr h="640081"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/>
                        <a:t>Some observed parameters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/>
                        <a:t>Some parameters</a:t>
                      </a:r>
                      <a:r>
                        <a:rPr lang="en-ZA" baseline="0" dirty="0" smtClean="0"/>
                        <a:t> used</a:t>
                      </a:r>
                      <a:endParaRPr lang="en-ZA" dirty="0"/>
                    </a:p>
                  </a:txBody>
                  <a:tcPr/>
                </a:tc>
              </a:tr>
              <a:tr h="1285400"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ZA" sz="18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 1.3x10</a:t>
                      </a:r>
                      <a:r>
                        <a:rPr lang="en-ZA" sz="18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pPr algn="l"/>
                      <a:r>
                        <a:rPr lang="en-ZA" sz="18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ZA" sz="18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</a:t>
                      </a:r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= 3.3x10</a:t>
                      </a:r>
                      <a:r>
                        <a:rPr lang="en-ZA" sz="18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erg/s</a:t>
                      </a:r>
                    </a:p>
                    <a:p>
                      <a:pPr algn="l"/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Distance  = 4.6 </a:t>
                      </a:r>
                      <a:r>
                        <a:rPr lang="en-ZA" sz="18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kpc</a:t>
                      </a:r>
                      <a:endParaRPr lang="en-ZA" sz="18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ZA" sz="18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ZA" sz="18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</a:t>
                      </a:r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4.8 </a:t>
                      </a:r>
                      <a:r>
                        <a:rPr lang="en-ZA" sz="18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kyrs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lang="en-ZA" sz="18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0.3</a:t>
                      </a:r>
                    </a:p>
                    <a:p>
                      <a:r>
                        <a:rPr lang="en-ZA" sz="18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lang="en-ZA" sz="18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0.06</a:t>
                      </a:r>
                    </a:p>
                    <a:p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ZA" sz="18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1.4 pc</a:t>
                      </a:r>
                    </a:p>
                    <a:p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ZA" sz="18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ZA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0.2 pc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00760" y="4929198"/>
            <a:ext cx="257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The model predicted a current magnetic field strength of 250 </a:t>
            </a:r>
            <a:r>
              <a:rPr lang="el-GR" dirty="0" smtClean="0"/>
              <a:t>μ</a:t>
            </a:r>
            <a:r>
              <a:rPr lang="en-ZA" dirty="0" smtClean="0"/>
              <a:t>G, where the observed strength is 300 </a:t>
            </a:r>
            <a:r>
              <a:rPr lang="el-GR" dirty="0" smtClean="0"/>
              <a:t>μ</a:t>
            </a:r>
            <a:r>
              <a:rPr lang="en-ZA" dirty="0" smtClean="0"/>
              <a:t>G.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86471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496</Words>
  <Application>Microsoft Office PowerPoint</Application>
  <PresentationFormat>On-screen Show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Classic Photo Album</vt:lpstr>
      <vt:lpstr>Modelling of non-thermal radiation from pulsar wind nebulae</vt:lpstr>
      <vt:lpstr>Outline</vt:lpstr>
      <vt:lpstr>Slide 3</vt:lpstr>
      <vt:lpstr>Synchrotron radiation</vt:lpstr>
      <vt:lpstr>Slide 5</vt:lpstr>
      <vt:lpstr>Pulsar wind nebulae</vt:lpstr>
      <vt:lpstr>Pulsar wind nebulae</vt:lpstr>
      <vt:lpstr>Model</vt:lpstr>
      <vt:lpstr>results</vt:lpstr>
      <vt:lpstr>results</vt:lpstr>
      <vt:lpstr>conclusion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2012-05-20T18:54:13Z</dcterms:created>
  <dcterms:modified xsi:type="dcterms:W3CDTF">2012-07-10T22:16:09Z</dcterms:modified>
</cp:coreProperties>
</file>